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1"/>
  </p:notesMasterIdLst>
  <p:sldIdLst>
    <p:sldId id="256" r:id="rId2"/>
    <p:sldId id="257" r:id="rId3"/>
    <p:sldId id="258" r:id="rId4"/>
    <p:sldId id="259" r:id="rId5"/>
    <p:sldId id="260" r:id="rId6"/>
    <p:sldId id="275" r:id="rId7"/>
    <p:sldId id="262" r:id="rId8"/>
    <p:sldId id="263" r:id="rId9"/>
    <p:sldId id="273" r:id="rId10"/>
    <p:sldId id="264" r:id="rId11"/>
    <p:sldId id="274" r:id="rId12"/>
    <p:sldId id="271" r:id="rId13"/>
    <p:sldId id="266" r:id="rId14"/>
    <p:sldId id="267" r:id="rId15"/>
    <p:sldId id="270" r:id="rId16"/>
    <p:sldId id="268" r:id="rId17"/>
    <p:sldId id="272" r:id="rId18"/>
    <p:sldId id="269" r:id="rId19"/>
    <p:sldId id="26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4" d="100"/>
          <a:sy n="64" d="100"/>
        </p:scale>
        <p:origin x="-510" y="-30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F335F0-2266-42EF-9809-5C8B81BFCB08}" type="datetimeFigureOut">
              <a:rPr lang="en-US" smtClean="0"/>
              <a:pPr/>
              <a:t>9/12/2010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5C6439-8368-4E9F-90B4-525E65CDB783}"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5C5C6439-8368-4E9F-90B4-525E65CDB783}" type="slidenum">
              <a:rPr lang="en-IN" smtClean="0"/>
              <a:pPr/>
              <a:t>18</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9/12/2010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9/12/2010</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9/12/2010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9/12/2010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9/12/2010</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9/12/2010</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9/12/2010</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9/12/2010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05200"/>
            <a:ext cx="7772400" cy="1600200"/>
          </a:xfrm>
        </p:spPr>
        <p:txBody>
          <a:bodyPr/>
          <a:lstStyle/>
          <a:p>
            <a:r>
              <a:rPr lang="en-US" dirty="0" smtClean="0"/>
              <a:t>RADIO/T V PERSONNEL</a:t>
            </a:r>
            <a:endParaRPr lang="en-IN" dirty="0"/>
          </a:p>
        </p:txBody>
      </p:sp>
      <p:sp>
        <p:nvSpPr>
          <p:cNvPr id="3" name="Subtitle 2"/>
          <p:cNvSpPr>
            <a:spLocks noGrp="1"/>
          </p:cNvSpPr>
          <p:nvPr>
            <p:ph type="subTitle" idx="1"/>
          </p:nvPr>
        </p:nvSpPr>
        <p:spPr>
          <a:xfrm>
            <a:off x="1371600" y="5029200"/>
            <a:ext cx="6400800" cy="1524000"/>
          </a:xfrm>
        </p:spPr>
        <p:txBody>
          <a:bodyPr/>
          <a:lstStyle/>
          <a:p>
            <a:r>
              <a:rPr lang="en-US" dirty="0" smtClean="0">
                <a:solidFill>
                  <a:schemeClr val="tx1"/>
                </a:solidFill>
              </a:rPr>
              <a:t>PERSONAL CHARACTERISTICS/QUALITIES</a:t>
            </a:r>
            <a:endParaRPr lang="en-IN" dirty="0">
              <a:solidFill>
                <a:schemeClr val="tx1"/>
              </a:solidFill>
            </a:endParaRPr>
          </a:p>
        </p:txBody>
      </p:sp>
      <p:pic>
        <p:nvPicPr>
          <p:cNvPr id="3074" name="Picture 2"/>
          <p:cNvPicPr>
            <a:picLocks noChangeAspect="1" noChangeArrowheads="1"/>
          </p:cNvPicPr>
          <p:nvPr/>
        </p:nvPicPr>
        <p:blipFill>
          <a:blip r:embed="rId2"/>
          <a:srcRect/>
          <a:stretch>
            <a:fillRect/>
          </a:stretch>
        </p:blipFill>
        <p:spPr bwMode="auto">
          <a:xfrm>
            <a:off x="2438400" y="304800"/>
            <a:ext cx="4343400" cy="3657599"/>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63198"/>
          </a:xfrm>
          <a:prstGeom prst="rect">
            <a:avLst/>
          </a:prstGeom>
        </p:spPr>
        <p:txBody>
          <a:bodyPr wrap="square">
            <a:spAutoFit/>
          </a:bodyPr>
          <a:lstStyle/>
          <a:p>
            <a:r>
              <a:rPr lang="en-IN" sz="2400" b="1" dirty="0" smtClean="0"/>
              <a:t>Reporters</a:t>
            </a:r>
            <a:endParaRPr lang="en-IN" sz="2400" dirty="0" smtClean="0"/>
          </a:p>
          <a:p>
            <a:pPr>
              <a:buFont typeface="Wingdings" pitchFamily="2" charset="2"/>
              <a:buChar char="ü"/>
            </a:pPr>
            <a:r>
              <a:rPr lang="en-IN" sz="2800" dirty="0" smtClean="0"/>
              <a:t>Reporters must possess a good command over the language of use.</a:t>
            </a:r>
          </a:p>
          <a:p>
            <a:pPr>
              <a:buFont typeface="Wingdings" pitchFamily="2" charset="2"/>
              <a:buChar char="ü"/>
            </a:pPr>
            <a:endParaRPr lang="en-IN" sz="2800" dirty="0" smtClean="0"/>
          </a:p>
          <a:p>
            <a:pPr>
              <a:buFont typeface="Wingdings" pitchFamily="2" charset="2"/>
              <a:buChar char="ü"/>
            </a:pPr>
            <a:r>
              <a:rPr lang="en-IN" sz="2800" dirty="0" smtClean="0"/>
              <a:t> The ability to write concisely, the art of conveying the maximum information in the minimum time is the key to success in television/radio. Verbosity is not needed for entry into the medium.</a:t>
            </a:r>
          </a:p>
          <a:p>
            <a:pPr>
              <a:buFont typeface="Wingdings" pitchFamily="2" charset="2"/>
              <a:buChar char="ü"/>
            </a:pPr>
            <a:endParaRPr lang="en-IN" sz="2800" dirty="0" smtClean="0"/>
          </a:p>
          <a:p>
            <a:pPr>
              <a:buFont typeface="Wingdings" pitchFamily="2" charset="2"/>
              <a:buChar char="ü"/>
            </a:pPr>
            <a:r>
              <a:rPr lang="en-IN" sz="2800" dirty="0" smtClean="0"/>
              <a:t> A television/radio reporter's ability to see and think beyond the obvious and approach an issue from a different angle is what separates an outstanding journalist from the average. </a:t>
            </a:r>
          </a:p>
          <a:p>
            <a:pPr>
              <a:buFont typeface="Wingdings" pitchFamily="2" charset="2"/>
              <a:buChar char="ü"/>
            </a:pPr>
            <a:endParaRPr lang="en-IN" sz="2800"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8153400" cy="3970318"/>
          </a:xfrm>
          <a:prstGeom prst="rect">
            <a:avLst/>
          </a:prstGeom>
        </p:spPr>
        <p:txBody>
          <a:bodyPr wrap="square">
            <a:spAutoFit/>
          </a:bodyPr>
          <a:lstStyle/>
          <a:p>
            <a:pPr>
              <a:buFont typeface="Wingdings" pitchFamily="2" charset="2"/>
              <a:buChar char="ü"/>
            </a:pPr>
            <a:r>
              <a:rPr lang="en-IN" sz="2800" dirty="0" smtClean="0"/>
              <a:t>They are forever keen to catch news, have keen visual/audio sense with a precise language.</a:t>
            </a:r>
          </a:p>
          <a:p>
            <a:pPr>
              <a:buFont typeface="Wingdings" pitchFamily="2" charset="2"/>
              <a:buChar char="ü"/>
            </a:pPr>
            <a:endParaRPr lang="en-IN" sz="2800" dirty="0" smtClean="0"/>
          </a:p>
          <a:p>
            <a:pPr>
              <a:buFont typeface="Wingdings" pitchFamily="2" charset="2"/>
              <a:buChar char="ü"/>
            </a:pPr>
            <a:r>
              <a:rPr lang="en-IN" sz="2800" dirty="0" smtClean="0"/>
              <a:t> Ability to communicate clearly to the editor for the sequencing of the story is required.</a:t>
            </a:r>
          </a:p>
          <a:p>
            <a:pPr>
              <a:buFont typeface="Wingdings" pitchFamily="2" charset="2"/>
              <a:buChar char="ü"/>
            </a:pPr>
            <a:endParaRPr lang="en-IN" sz="2800" dirty="0" smtClean="0"/>
          </a:p>
          <a:p>
            <a:pPr>
              <a:buFont typeface="Wingdings" pitchFamily="2" charset="2"/>
              <a:buChar char="ü"/>
            </a:pPr>
            <a:r>
              <a:rPr lang="en-IN" sz="2800" dirty="0" smtClean="0"/>
              <a:t> It is imperative for a reporter to stick to a deadline and assigned time.</a:t>
            </a:r>
            <a:endParaRPr lang="en-IN"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143000" y="228600"/>
            <a:ext cx="7162800" cy="63246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458200" cy="5262979"/>
          </a:xfrm>
          <a:prstGeom prst="rect">
            <a:avLst/>
          </a:prstGeom>
        </p:spPr>
        <p:txBody>
          <a:bodyPr wrap="square">
            <a:spAutoFit/>
          </a:bodyPr>
          <a:lstStyle/>
          <a:p>
            <a:r>
              <a:rPr lang="en-IN" sz="2800" b="1" dirty="0" smtClean="0"/>
              <a:t>Newscasters</a:t>
            </a:r>
            <a:endParaRPr lang="en-IN" sz="2800" dirty="0" smtClean="0"/>
          </a:p>
          <a:p>
            <a:pPr>
              <a:buFont typeface="Wingdings" pitchFamily="2" charset="2"/>
              <a:buChar char="ü"/>
            </a:pPr>
            <a:r>
              <a:rPr lang="en-IN" sz="2800" dirty="0" smtClean="0"/>
              <a:t>Newscasters need excellent speech, </a:t>
            </a:r>
          </a:p>
          <a:p>
            <a:pPr>
              <a:buFont typeface="Wingdings" pitchFamily="2" charset="2"/>
              <a:buChar char="ü"/>
            </a:pPr>
            <a:r>
              <a:rPr lang="en-IN" sz="2800" dirty="0" smtClean="0"/>
              <a:t>verbal ability, </a:t>
            </a:r>
          </a:p>
          <a:p>
            <a:pPr>
              <a:buFont typeface="Wingdings" pitchFamily="2" charset="2"/>
              <a:buChar char="ü"/>
            </a:pPr>
            <a:r>
              <a:rPr lang="en-IN" sz="2800" dirty="0" smtClean="0"/>
              <a:t>diction, </a:t>
            </a:r>
          </a:p>
          <a:p>
            <a:pPr>
              <a:buFont typeface="Wingdings" pitchFamily="2" charset="2"/>
              <a:buChar char="ü"/>
            </a:pPr>
            <a:r>
              <a:rPr lang="en-IN" sz="2800" dirty="0" smtClean="0"/>
              <a:t>pronunciation and a</a:t>
            </a:r>
          </a:p>
          <a:p>
            <a:pPr>
              <a:buFont typeface="Wingdings" pitchFamily="2" charset="2"/>
              <a:buChar char="ü"/>
            </a:pPr>
            <a:r>
              <a:rPr lang="en-IN" sz="2800" dirty="0" smtClean="0"/>
              <a:t> good background in journalism.</a:t>
            </a:r>
          </a:p>
          <a:p>
            <a:pPr>
              <a:buFont typeface="Wingdings" pitchFamily="2" charset="2"/>
              <a:buChar char="ü"/>
            </a:pPr>
            <a:endParaRPr lang="en-IN" sz="2800" dirty="0" smtClean="0"/>
          </a:p>
          <a:p>
            <a:pPr>
              <a:buFont typeface="Wingdings" pitchFamily="2" charset="2"/>
              <a:buChar char="ü"/>
            </a:pPr>
            <a:r>
              <a:rPr lang="en-IN" sz="2800" dirty="0" smtClean="0"/>
              <a:t> Ability to work under strict time bound programme,</a:t>
            </a:r>
          </a:p>
          <a:p>
            <a:pPr>
              <a:buFont typeface="Wingdings" pitchFamily="2" charset="2"/>
              <a:buChar char="ü"/>
            </a:pPr>
            <a:r>
              <a:rPr lang="en-IN" sz="2800" dirty="0" smtClean="0"/>
              <a:t> ability to be composed under stress,</a:t>
            </a:r>
          </a:p>
          <a:p>
            <a:pPr>
              <a:buFont typeface="Wingdings" pitchFamily="2" charset="2"/>
              <a:buChar char="ü"/>
            </a:pPr>
            <a:r>
              <a:rPr lang="en-IN" sz="2800" dirty="0" smtClean="0"/>
              <a:t> adaptability, </a:t>
            </a:r>
          </a:p>
          <a:p>
            <a:pPr>
              <a:buFont typeface="Wingdings" pitchFamily="2" charset="2"/>
              <a:buChar char="ü"/>
            </a:pPr>
            <a:r>
              <a:rPr lang="en-IN" sz="2800" dirty="0" smtClean="0"/>
              <a:t>intelligence and </a:t>
            </a:r>
          </a:p>
          <a:p>
            <a:pPr>
              <a:buFont typeface="Wingdings" pitchFamily="2" charset="2"/>
              <a:buChar char="ü"/>
            </a:pPr>
            <a:r>
              <a:rPr lang="en-IN" sz="2800" dirty="0" smtClean="0"/>
              <a:t>quick response will be required. </a:t>
            </a:r>
            <a:endParaRPr lang="en-IN"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534400" cy="5693866"/>
          </a:xfrm>
          <a:prstGeom prst="rect">
            <a:avLst/>
          </a:prstGeom>
        </p:spPr>
        <p:txBody>
          <a:bodyPr wrap="square">
            <a:spAutoFit/>
          </a:bodyPr>
          <a:lstStyle/>
          <a:p>
            <a:r>
              <a:rPr lang="en-IN" sz="2800" dirty="0" smtClean="0"/>
              <a:t> </a:t>
            </a:r>
            <a:r>
              <a:rPr lang="en-IN" sz="2800" b="1" dirty="0" smtClean="0"/>
              <a:t>Presenters/Anchors </a:t>
            </a:r>
            <a:endParaRPr lang="en-IN" sz="2800" dirty="0" smtClean="0"/>
          </a:p>
          <a:p>
            <a:pPr>
              <a:buFont typeface="Wingdings" pitchFamily="2" charset="2"/>
              <a:buChar char="ü"/>
            </a:pPr>
            <a:r>
              <a:rPr lang="en-IN" sz="2400" dirty="0" smtClean="0"/>
              <a:t>Anchoring is the art of presenting or delivering a programme. It is, in other words introducing the audience to the programme.</a:t>
            </a:r>
          </a:p>
          <a:p>
            <a:pPr>
              <a:buFont typeface="Wingdings" pitchFamily="2" charset="2"/>
              <a:buChar char="ü"/>
            </a:pPr>
            <a:endParaRPr lang="en-IN" sz="2400" dirty="0" smtClean="0"/>
          </a:p>
          <a:p>
            <a:pPr>
              <a:buFont typeface="Wingdings" pitchFamily="2" charset="2"/>
              <a:buChar char="ü"/>
            </a:pPr>
            <a:r>
              <a:rPr lang="en-IN" sz="2400" dirty="0" smtClean="0"/>
              <a:t> An anchor can make or mar a programme. </a:t>
            </a:r>
          </a:p>
          <a:p>
            <a:pPr>
              <a:buFont typeface="Wingdings" pitchFamily="2" charset="2"/>
              <a:buChar char="ü"/>
            </a:pPr>
            <a:endParaRPr lang="en-IN" sz="2400" dirty="0" smtClean="0"/>
          </a:p>
          <a:p>
            <a:pPr>
              <a:buFont typeface="Wingdings" pitchFamily="2" charset="2"/>
              <a:buChar char="ü"/>
            </a:pPr>
            <a:r>
              <a:rPr lang="en-IN" sz="2400" dirty="0" smtClean="0"/>
              <a:t>Presenters need a well-modulated voice,</a:t>
            </a:r>
          </a:p>
          <a:p>
            <a:pPr>
              <a:buFont typeface="Wingdings" pitchFamily="2" charset="2"/>
              <a:buChar char="ü"/>
            </a:pPr>
            <a:r>
              <a:rPr lang="en-IN" sz="2400" dirty="0" smtClean="0"/>
              <a:t> good timing, </a:t>
            </a:r>
          </a:p>
          <a:p>
            <a:pPr>
              <a:buFont typeface="Wingdings" pitchFamily="2" charset="2"/>
              <a:buChar char="ü"/>
            </a:pPr>
            <a:r>
              <a:rPr lang="en-IN" sz="2400" dirty="0" smtClean="0"/>
              <a:t>excellent pronunciation, </a:t>
            </a:r>
          </a:p>
          <a:p>
            <a:pPr>
              <a:buFont typeface="Wingdings" pitchFamily="2" charset="2"/>
              <a:buChar char="ü"/>
            </a:pPr>
            <a:r>
              <a:rPr lang="en-IN" sz="2400" dirty="0" smtClean="0"/>
              <a:t>correct language usage,</a:t>
            </a:r>
          </a:p>
          <a:p>
            <a:pPr>
              <a:buFont typeface="Wingdings" pitchFamily="2" charset="2"/>
              <a:buChar char="ü"/>
            </a:pPr>
            <a:r>
              <a:rPr lang="en-IN" sz="2400" dirty="0" smtClean="0"/>
              <a:t> a warm, pleasant personality and</a:t>
            </a:r>
          </a:p>
          <a:p>
            <a:pPr>
              <a:buFont typeface="Wingdings" pitchFamily="2" charset="2"/>
              <a:buChar char="ü"/>
            </a:pPr>
            <a:r>
              <a:rPr lang="en-IN" sz="2400" dirty="0" smtClean="0"/>
              <a:t> a neat and precise appearance (for television). </a:t>
            </a:r>
          </a:p>
          <a:p>
            <a:pPr>
              <a:buFont typeface="Wingdings" pitchFamily="2" charset="2"/>
              <a:buChar char="ü"/>
            </a:pPr>
            <a:endParaRPr lang="en-IN" sz="2400" dirty="0" smtClean="0"/>
          </a:p>
          <a:p>
            <a:pPr>
              <a:buFont typeface="Wingdings" pitchFamily="2" charset="2"/>
              <a:buChar char="ü"/>
            </a:pPr>
            <a:r>
              <a:rPr lang="en-IN" sz="2400" dirty="0" smtClean="0"/>
              <a:t>A good blend of a pleasant appearance and voice with an appealing style usually determines success. </a:t>
            </a:r>
            <a:endParaRPr lang="en-IN"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990600" y="609600"/>
            <a:ext cx="6934200" cy="55626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610600" cy="7093506"/>
          </a:xfrm>
          <a:prstGeom prst="rect">
            <a:avLst/>
          </a:prstGeom>
        </p:spPr>
        <p:txBody>
          <a:bodyPr wrap="square">
            <a:spAutoFit/>
          </a:bodyPr>
          <a:lstStyle/>
          <a:p>
            <a:r>
              <a:rPr lang="en-IN" dirty="0" err="1" smtClean="0"/>
              <a:t>Contd</a:t>
            </a:r>
            <a:r>
              <a:rPr lang="en-IN" dirty="0" smtClean="0"/>
              <a:t>…</a:t>
            </a:r>
          </a:p>
          <a:p>
            <a:pPr>
              <a:buFont typeface="Wingdings" pitchFamily="2" charset="2"/>
              <a:buChar char="ü"/>
            </a:pPr>
            <a:r>
              <a:rPr lang="en-IN" sz="2400" dirty="0" smtClean="0"/>
              <a:t>The anchor should be </a:t>
            </a:r>
            <a:r>
              <a:rPr lang="en-IN" sz="2400" dirty="0" err="1" smtClean="0"/>
              <a:t>telegenic</a:t>
            </a:r>
            <a:r>
              <a:rPr lang="en-IN" sz="2400" dirty="0" smtClean="0"/>
              <a:t>, articulate and should have control over delivery of words.</a:t>
            </a:r>
          </a:p>
          <a:p>
            <a:pPr>
              <a:buFont typeface="Wingdings" pitchFamily="2" charset="2"/>
              <a:buChar char="ü"/>
            </a:pPr>
            <a:endParaRPr lang="en-IN" sz="2400" dirty="0" smtClean="0"/>
          </a:p>
          <a:p>
            <a:pPr>
              <a:buFont typeface="Wingdings" pitchFamily="2" charset="2"/>
              <a:buChar char="ü"/>
            </a:pPr>
            <a:r>
              <a:rPr lang="en-IN" sz="2400" dirty="0" smtClean="0"/>
              <a:t> Besides diction and a quality of expression suitability to the programme is important. </a:t>
            </a:r>
          </a:p>
          <a:p>
            <a:pPr>
              <a:buFont typeface="Wingdings" pitchFamily="2" charset="2"/>
              <a:buChar char="ü"/>
            </a:pPr>
            <a:endParaRPr lang="en-IN" sz="2400" dirty="0" smtClean="0"/>
          </a:p>
          <a:p>
            <a:pPr>
              <a:buFont typeface="Wingdings" pitchFamily="2" charset="2"/>
              <a:buChar char="ü"/>
            </a:pPr>
            <a:r>
              <a:rPr lang="en-IN" sz="2400" dirty="0" err="1" smtClean="0"/>
              <a:t>Comperes</a:t>
            </a:r>
            <a:r>
              <a:rPr lang="en-IN" sz="2400" dirty="0" smtClean="0"/>
              <a:t> have to be versatile. </a:t>
            </a:r>
          </a:p>
          <a:p>
            <a:pPr>
              <a:buFont typeface="Wingdings" pitchFamily="2" charset="2"/>
              <a:buChar char="ü"/>
            </a:pPr>
            <a:endParaRPr lang="en-IN" sz="2400" dirty="0" smtClean="0"/>
          </a:p>
          <a:p>
            <a:pPr>
              <a:buFont typeface="Wingdings" pitchFamily="2" charset="2"/>
              <a:buChar char="ü"/>
            </a:pPr>
            <a:r>
              <a:rPr lang="en-IN" sz="2400" dirty="0" smtClean="0"/>
              <a:t>With an outgoing temperament, excellent communication skills and a smart disposition they can do well. </a:t>
            </a:r>
          </a:p>
          <a:p>
            <a:pPr>
              <a:buFont typeface="Wingdings" pitchFamily="2" charset="2"/>
              <a:buChar char="ü"/>
            </a:pPr>
            <a:endParaRPr lang="en-IN" sz="2400" dirty="0" smtClean="0"/>
          </a:p>
          <a:p>
            <a:pPr>
              <a:buFont typeface="Wingdings" pitchFamily="2" charset="2"/>
              <a:buChar char="ü"/>
            </a:pPr>
            <a:r>
              <a:rPr lang="en-IN" sz="2400" dirty="0" smtClean="0"/>
              <a:t>Reaction time should be rapid and general mental ability good. </a:t>
            </a:r>
          </a:p>
          <a:p>
            <a:pPr>
              <a:buFont typeface="Wingdings" pitchFamily="2" charset="2"/>
              <a:buChar char="ü"/>
            </a:pPr>
            <a:endParaRPr lang="en-IN" sz="2400" dirty="0" smtClean="0"/>
          </a:p>
          <a:p>
            <a:pPr>
              <a:buFont typeface="Wingdings" pitchFamily="2" charset="2"/>
              <a:buChar char="ü"/>
            </a:pPr>
            <a:r>
              <a:rPr lang="en-IN" sz="2400" dirty="0" smtClean="0"/>
              <a:t>Good perception, leadership qualities are an asset as is a good appearance.</a:t>
            </a:r>
          </a:p>
          <a:p>
            <a:pPr>
              <a:buFont typeface="Wingdings" pitchFamily="2" charset="2"/>
              <a:buChar char="ü"/>
            </a:pPr>
            <a:endParaRPr lang="en-IN" sz="2400" dirty="0" smtClean="0"/>
          </a:p>
          <a:p>
            <a:pPr>
              <a:buFont typeface="Wingdings" pitchFamily="2" charset="2"/>
              <a:buChar char="ü"/>
            </a:pPr>
            <a:endParaRPr lang="en-IN" sz="2400" dirty="0" smtClean="0"/>
          </a:p>
          <a:p>
            <a:r>
              <a:rPr lang="en-IN" sz="2400" dirty="0" smtClean="0"/>
              <a:t> </a:t>
            </a:r>
            <a:endParaRPr lang="en-IN"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524000" y="1295400"/>
            <a:ext cx="5562600" cy="5029199"/>
          </a:xfrm>
          <a:prstGeom prst="rect">
            <a:avLst/>
          </a:prstGeom>
          <a:noFill/>
          <a:ln w="9525">
            <a:noFill/>
            <a:miter lim="800000"/>
            <a:headEnd/>
            <a:tailEnd/>
          </a:ln>
          <a:effectLst/>
        </p:spPr>
      </p:pic>
      <p:sp>
        <p:nvSpPr>
          <p:cNvPr id="3" name="TextBox 2"/>
          <p:cNvSpPr txBox="1"/>
          <p:nvPr/>
        </p:nvSpPr>
        <p:spPr>
          <a:xfrm>
            <a:off x="1295400" y="609600"/>
            <a:ext cx="6781800" cy="523220"/>
          </a:xfrm>
          <a:prstGeom prst="rect">
            <a:avLst/>
          </a:prstGeom>
          <a:noFill/>
        </p:spPr>
        <p:txBody>
          <a:bodyPr wrap="square" rtlCol="0">
            <a:spAutoFit/>
          </a:bodyPr>
          <a:lstStyle/>
          <a:p>
            <a:r>
              <a:rPr lang="en-US" sz="2800" b="1" dirty="0" smtClean="0"/>
              <a:t>RADIO PERSONALITY—</a:t>
            </a:r>
            <a:r>
              <a:rPr lang="en-US" sz="2800" b="1" dirty="0" err="1" smtClean="0"/>
              <a:t>AMIN</a:t>
            </a:r>
            <a:r>
              <a:rPr lang="en-US" sz="2800" b="1" dirty="0" smtClean="0"/>
              <a:t> SAYANI</a:t>
            </a:r>
            <a:endParaRPr lang="en-IN" sz="28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534400" cy="6278642"/>
          </a:xfrm>
          <a:prstGeom prst="rect">
            <a:avLst/>
          </a:prstGeom>
        </p:spPr>
        <p:txBody>
          <a:bodyPr wrap="square">
            <a:spAutoFit/>
          </a:bodyPr>
          <a:lstStyle/>
          <a:p>
            <a:r>
              <a:rPr lang="en-IN" dirty="0" err="1" smtClean="0"/>
              <a:t>Contd</a:t>
            </a:r>
            <a:r>
              <a:rPr lang="en-IN" dirty="0" smtClean="0"/>
              <a:t>….</a:t>
            </a:r>
          </a:p>
          <a:p>
            <a:pPr>
              <a:buFont typeface="Wingdings" pitchFamily="2" charset="2"/>
              <a:buChar char="ü"/>
            </a:pPr>
            <a:r>
              <a:rPr lang="en-IN" sz="2400" dirty="0" smtClean="0"/>
              <a:t>DJs And </a:t>
            </a:r>
            <a:r>
              <a:rPr lang="en-IN" sz="2400" dirty="0" err="1" smtClean="0"/>
              <a:t>VJs</a:t>
            </a:r>
            <a:r>
              <a:rPr lang="en-IN" sz="2400" dirty="0" smtClean="0"/>
              <a:t> must have strong interest in music ,</a:t>
            </a:r>
          </a:p>
          <a:p>
            <a:pPr>
              <a:buFont typeface="Wingdings" pitchFamily="2" charset="2"/>
              <a:buChar char="ü"/>
            </a:pPr>
            <a:r>
              <a:rPr lang="en-IN" sz="2400" dirty="0" smtClean="0"/>
              <a:t> lively inquiring minds,</a:t>
            </a:r>
          </a:p>
          <a:p>
            <a:pPr>
              <a:buFont typeface="Wingdings" pitchFamily="2" charset="2"/>
              <a:buChar char="ü"/>
            </a:pPr>
            <a:r>
              <a:rPr lang="en-IN" sz="2400" dirty="0" smtClean="0"/>
              <a:t> good communication skills,</a:t>
            </a:r>
          </a:p>
          <a:p>
            <a:pPr>
              <a:buFont typeface="Wingdings" pitchFamily="2" charset="2"/>
              <a:buChar char="ü"/>
            </a:pPr>
            <a:r>
              <a:rPr lang="en-IN" sz="2400" dirty="0" smtClean="0"/>
              <a:t> pleasant, well-controlled voice, </a:t>
            </a:r>
          </a:p>
          <a:p>
            <a:pPr>
              <a:buFont typeface="Wingdings" pitchFamily="2" charset="2"/>
              <a:buChar char="ü"/>
            </a:pPr>
            <a:r>
              <a:rPr lang="en-IN" sz="2400" dirty="0" smtClean="0"/>
              <a:t>good timing, </a:t>
            </a:r>
          </a:p>
          <a:p>
            <a:pPr>
              <a:buFont typeface="Wingdings" pitchFamily="2" charset="2"/>
              <a:buChar char="ü"/>
            </a:pPr>
            <a:r>
              <a:rPr lang="en-IN" sz="2400" dirty="0" smtClean="0"/>
              <a:t>excellent pronunciation, and </a:t>
            </a:r>
          </a:p>
          <a:p>
            <a:pPr>
              <a:buFont typeface="Wingdings" pitchFamily="2" charset="2"/>
              <a:buChar char="ü"/>
            </a:pPr>
            <a:r>
              <a:rPr lang="en-IN" sz="2400" dirty="0" smtClean="0"/>
              <a:t>correct English usage (Hindi/other regional languages for regional audiences),</a:t>
            </a:r>
          </a:p>
          <a:p>
            <a:pPr>
              <a:buFont typeface="Wingdings" pitchFamily="2" charset="2"/>
              <a:buChar char="ü"/>
            </a:pPr>
            <a:r>
              <a:rPr lang="en-IN" sz="2400" dirty="0" smtClean="0"/>
              <a:t> total lack of self-consciousness,</a:t>
            </a:r>
          </a:p>
          <a:p>
            <a:pPr>
              <a:buFont typeface="Wingdings" pitchFamily="2" charset="2"/>
              <a:buChar char="ü"/>
            </a:pPr>
            <a:r>
              <a:rPr lang="en-IN" sz="2400" dirty="0" smtClean="0"/>
              <a:t> plenty of verve and vivaciousness are other attributes which are essential.</a:t>
            </a:r>
          </a:p>
          <a:p>
            <a:pPr>
              <a:buFont typeface="Wingdings" pitchFamily="2" charset="2"/>
              <a:buChar char="ü"/>
            </a:pPr>
            <a:endParaRPr lang="en-IN" sz="2400" dirty="0" smtClean="0"/>
          </a:p>
          <a:p>
            <a:pPr>
              <a:buFont typeface="Wingdings" pitchFamily="2" charset="2"/>
              <a:buChar char="ü"/>
            </a:pPr>
            <a:r>
              <a:rPr lang="en-IN" sz="2400" dirty="0" smtClean="0"/>
              <a:t> Patience,</a:t>
            </a:r>
          </a:p>
          <a:p>
            <a:pPr>
              <a:buFont typeface="Wingdings" pitchFamily="2" charset="2"/>
              <a:buChar char="ü"/>
            </a:pPr>
            <a:r>
              <a:rPr lang="en-IN" sz="2400" dirty="0" smtClean="0"/>
              <a:t> faith,</a:t>
            </a:r>
          </a:p>
          <a:p>
            <a:pPr>
              <a:buFont typeface="Wingdings" pitchFamily="2" charset="2"/>
              <a:buChar char="ü"/>
            </a:pPr>
            <a:r>
              <a:rPr lang="en-IN" sz="2400" dirty="0" smtClean="0"/>
              <a:t> a positive attitude, </a:t>
            </a:r>
          </a:p>
          <a:p>
            <a:pPr>
              <a:buFont typeface="Wingdings" pitchFamily="2" charset="2"/>
              <a:buChar char="ü"/>
            </a:pPr>
            <a:r>
              <a:rPr lang="en-IN" sz="2400" dirty="0" smtClean="0"/>
              <a:t>knowledge about voice modulation are extremely necessary.</a:t>
            </a:r>
            <a:endParaRPr lang="en-IN"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28601" y="381000"/>
            <a:ext cx="3962400" cy="6172200"/>
          </a:xfrm>
          <a:prstGeom prst="rect">
            <a:avLst/>
          </a:prstGeom>
          <a:noFill/>
          <a:ln w="9525">
            <a:noFill/>
            <a:miter lim="800000"/>
            <a:headEnd/>
            <a:tailEnd/>
          </a:ln>
          <a:effectLst/>
        </p:spPr>
      </p:pic>
      <p:pic>
        <p:nvPicPr>
          <p:cNvPr id="3" name="Picture 2"/>
          <p:cNvPicPr>
            <a:picLocks noChangeAspect="1" noChangeArrowheads="1"/>
          </p:cNvPicPr>
          <p:nvPr/>
        </p:nvPicPr>
        <p:blipFill>
          <a:blip r:embed="rId3" cstate="print"/>
          <a:srcRect/>
          <a:stretch>
            <a:fillRect/>
          </a:stretch>
        </p:blipFill>
        <p:spPr bwMode="auto">
          <a:xfrm>
            <a:off x="5486399" y="4038600"/>
            <a:ext cx="1704975" cy="9906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a:srcRect/>
          <a:stretch>
            <a:fillRect/>
          </a:stretch>
        </p:blipFill>
        <p:spPr bwMode="auto">
          <a:xfrm>
            <a:off x="5244352" y="1600200"/>
            <a:ext cx="2465294" cy="1371600"/>
          </a:xfrm>
          <a:prstGeom prst="rect">
            <a:avLst/>
          </a:prstGeom>
          <a:noFill/>
          <a:ln w="9525">
            <a:noFill/>
            <a:miter lim="800000"/>
            <a:headEnd/>
            <a:tailEnd/>
          </a:ln>
          <a:effectLst/>
        </p:spPr>
      </p:pic>
      <p:pic>
        <p:nvPicPr>
          <p:cNvPr id="3076" name="Picture 4"/>
          <p:cNvPicPr>
            <a:picLocks noChangeAspect="1" noChangeArrowheads="1"/>
          </p:cNvPicPr>
          <p:nvPr/>
        </p:nvPicPr>
        <p:blipFill>
          <a:blip r:embed="rId5"/>
          <a:srcRect/>
          <a:stretch>
            <a:fillRect/>
          </a:stretch>
        </p:blipFill>
        <p:spPr bwMode="auto">
          <a:xfrm>
            <a:off x="4392900" y="3200399"/>
            <a:ext cx="1126838" cy="1438275"/>
          </a:xfrm>
          <a:prstGeom prst="rect">
            <a:avLst/>
          </a:prstGeom>
          <a:noFill/>
          <a:ln w="9525">
            <a:noFill/>
            <a:miter lim="800000"/>
            <a:headEnd/>
            <a:tailEnd/>
          </a:ln>
          <a:effectLst/>
        </p:spPr>
      </p:pic>
      <p:pic>
        <p:nvPicPr>
          <p:cNvPr id="3077" name="Picture 5"/>
          <p:cNvPicPr>
            <a:picLocks noChangeAspect="1" noChangeArrowheads="1"/>
          </p:cNvPicPr>
          <p:nvPr/>
        </p:nvPicPr>
        <p:blipFill>
          <a:blip r:embed="rId6"/>
          <a:srcRect/>
          <a:stretch>
            <a:fillRect/>
          </a:stretch>
        </p:blipFill>
        <p:spPr bwMode="auto">
          <a:xfrm>
            <a:off x="4267200" y="457201"/>
            <a:ext cx="990600" cy="1415143"/>
          </a:xfrm>
          <a:prstGeom prst="rect">
            <a:avLst/>
          </a:prstGeom>
          <a:noFill/>
          <a:ln w="9525">
            <a:noFill/>
            <a:miter lim="800000"/>
            <a:headEnd/>
            <a:tailEnd/>
          </a:ln>
          <a:effectLst/>
        </p:spPr>
      </p:pic>
      <p:pic>
        <p:nvPicPr>
          <p:cNvPr id="3078" name="Picture 6"/>
          <p:cNvPicPr>
            <a:picLocks noChangeAspect="1" noChangeArrowheads="1"/>
          </p:cNvPicPr>
          <p:nvPr/>
        </p:nvPicPr>
        <p:blipFill>
          <a:blip r:embed="rId7"/>
          <a:srcRect/>
          <a:stretch>
            <a:fillRect/>
          </a:stretch>
        </p:blipFill>
        <p:spPr bwMode="auto">
          <a:xfrm>
            <a:off x="7391400" y="3810000"/>
            <a:ext cx="1447800" cy="1371600"/>
          </a:xfrm>
          <a:prstGeom prst="rect">
            <a:avLst/>
          </a:prstGeom>
          <a:noFill/>
          <a:ln w="9525">
            <a:noFill/>
            <a:miter lim="800000"/>
            <a:headEnd/>
            <a:tailEnd/>
          </a:ln>
          <a:effectLst/>
        </p:spPr>
      </p:pic>
      <p:pic>
        <p:nvPicPr>
          <p:cNvPr id="3079" name="Picture 7"/>
          <p:cNvPicPr>
            <a:picLocks noChangeAspect="1" noChangeArrowheads="1"/>
          </p:cNvPicPr>
          <p:nvPr/>
        </p:nvPicPr>
        <p:blipFill>
          <a:blip r:embed="rId8"/>
          <a:srcRect/>
          <a:stretch>
            <a:fillRect/>
          </a:stretch>
        </p:blipFill>
        <p:spPr bwMode="auto">
          <a:xfrm>
            <a:off x="4343400" y="4724400"/>
            <a:ext cx="1447800" cy="1905000"/>
          </a:xfrm>
          <a:prstGeom prst="rect">
            <a:avLst/>
          </a:prstGeom>
          <a:noFill/>
          <a:ln w="9525">
            <a:noFill/>
            <a:miter lim="800000"/>
            <a:headEnd/>
            <a:tailEnd/>
          </a:ln>
          <a:effectLst/>
        </p:spPr>
      </p:pic>
      <p:pic>
        <p:nvPicPr>
          <p:cNvPr id="3080" name="Picture 8"/>
          <p:cNvPicPr>
            <a:picLocks noChangeAspect="1" noChangeArrowheads="1"/>
          </p:cNvPicPr>
          <p:nvPr/>
        </p:nvPicPr>
        <p:blipFill>
          <a:blip r:embed="rId9"/>
          <a:srcRect/>
          <a:stretch>
            <a:fillRect/>
          </a:stretch>
        </p:blipFill>
        <p:spPr bwMode="auto">
          <a:xfrm>
            <a:off x="7467599" y="5257800"/>
            <a:ext cx="1371601" cy="1371600"/>
          </a:xfrm>
          <a:prstGeom prst="rect">
            <a:avLst/>
          </a:prstGeom>
          <a:noFill/>
          <a:ln w="9525">
            <a:noFill/>
            <a:miter lim="800000"/>
            <a:headEnd/>
            <a:tailEnd/>
          </a:ln>
          <a:effectLst/>
        </p:spPr>
      </p:pic>
      <p:pic>
        <p:nvPicPr>
          <p:cNvPr id="3081" name="Picture 9"/>
          <p:cNvPicPr>
            <a:picLocks noChangeAspect="1" noChangeArrowheads="1"/>
          </p:cNvPicPr>
          <p:nvPr/>
        </p:nvPicPr>
        <p:blipFill>
          <a:blip r:embed="rId10"/>
          <a:srcRect/>
          <a:stretch>
            <a:fillRect/>
          </a:stretch>
        </p:blipFill>
        <p:spPr bwMode="auto">
          <a:xfrm>
            <a:off x="6629400" y="304801"/>
            <a:ext cx="2362200" cy="914399"/>
          </a:xfrm>
          <a:prstGeom prst="rect">
            <a:avLst/>
          </a:prstGeom>
          <a:noFill/>
          <a:ln w="9525">
            <a:noFill/>
            <a:miter lim="800000"/>
            <a:headEnd/>
            <a:tailEnd/>
          </a:ln>
          <a:effectLst/>
        </p:spPr>
      </p:pic>
      <p:pic>
        <p:nvPicPr>
          <p:cNvPr id="3082" name="Picture 10"/>
          <p:cNvPicPr>
            <a:picLocks noChangeAspect="1" noChangeArrowheads="1"/>
          </p:cNvPicPr>
          <p:nvPr/>
        </p:nvPicPr>
        <p:blipFill>
          <a:blip r:embed="rId11"/>
          <a:srcRect/>
          <a:stretch>
            <a:fillRect/>
          </a:stretch>
        </p:blipFill>
        <p:spPr bwMode="auto">
          <a:xfrm>
            <a:off x="4267200" y="2285999"/>
            <a:ext cx="990600" cy="914401"/>
          </a:xfrm>
          <a:prstGeom prst="rect">
            <a:avLst/>
          </a:prstGeom>
          <a:noFill/>
          <a:ln w="9525">
            <a:noFill/>
            <a:miter lim="800000"/>
            <a:headEnd/>
            <a:tailEnd/>
          </a:ln>
          <a:effectLst/>
        </p:spPr>
      </p:pic>
      <p:pic>
        <p:nvPicPr>
          <p:cNvPr id="3083" name="Picture 11"/>
          <p:cNvPicPr>
            <a:picLocks noChangeAspect="1" noChangeArrowheads="1"/>
          </p:cNvPicPr>
          <p:nvPr/>
        </p:nvPicPr>
        <p:blipFill>
          <a:blip r:embed="rId12"/>
          <a:srcRect/>
          <a:stretch>
            <a:fillRect/>
          </a:stretch>
        </p:blipFill>
        <p:spPr bwMode="auto">
          <a:xfrm>
            <a:off x="7086600" y="3048000"/>
            <a:ext cx="1828800" cy="685801"/>
          </a:xfrm>
          <a:prstGeom prst="rect">
            <a:avLst/>
          </a:prstGeom>
          <a:noFill/>
          <a:ln w="9525">
            <a:noFill/>
            <a:miter lim="800000"/>
            <a:headEnd/>
            <a:tailEnd/>
          </a:ln>
          <a:effectLst/>
        </p:spPr>
      </p:pic>
      <p:pic>
        <p:nvPicPr>
          <p:cNvPr id="3084" name="Picture 12"/>
          <p:cNvPicPr>
            <a:picLocks noChangeAspect="1" noChangeArrowheads="1"/>
          </p:cNvPicPr>
          <p:nvPr/>
        </p:nvPicPr>
        <p:blipFill>
          <a:blip r:embed="rId13"/>
          <a:srcRect/>
          <a:stretch>
            <a:fillRect/>
          </a:stretch>
        </p:blipFill>
        <p:spPr bwMode="auto">
          <a:xfrm>
            <a:off x="7772400" y="1371601"/>
            <a:ext cx="1371600" cy="1676400"/>
          </a:xfrm>
          <a:prstGeom prst="rect">
            <a:avLst/>
          </a:prstGeom>
          <a:noFill/>
          <a:ln w="9525">
            <a:noFill/>
            <a:miter lim="800000"/>
            <a:headEnd/>
            <a:tailEnd/>
          </a:ln>
          <a:effectLst/>
        </p:spPr>
      </p:pic>
      <p:pic>
        <p:nvPicPr>
          <p:cNvPr id="3085" name="Picture 13"/>
          <p:cNvPicPr>
            <a:picLocks noChangeAspect="1" noChangeArrowheads="1"/>
          </p:cNvPicPr>
          <p:nvPr/>
        </p:nvPicPr>
        <p:blipFill>
          <a:blip r:embed="rId14"/>
          <a:srcRect/>
          <a:stretch>
            <a:fillRect/>
          </a:stretch>
        </p:blipFill>
        <p:spPr bwMode="auto">
          <a:xfrm>
            <a:off x="5867400" y="5029200"/>
            <a:ext cx="1524000" cy="1600200"/>
          </a:xfrm>
          <a:prstGeom prst="rect">
            <a:avLst/>
          </a:prstGeom>
          <a:noFill/>
          <a:ln w="9525">
            <a:noFill/>
            <a:miter lim="800000"/>
            <a:headEnd/>
            <a:tailEnd/>
          </a:ln>
          <a:effectLst/>
        </p:spPr>
      </p:pic>
      <p:pic>
        <p:nvPicPr>
          <p:cNvPr id="3086" name="Picture 14"/>
          <p:cNvPicPr>
            <a:picLocks noChangeAspect="1" noChangeArrowheads="1"/>
          </p:cNvPicPr>
          <p:nvPr/>
        </p:nvPicPr>
        <p:blipFill>
          <a:blip r:embed="rId15"/>
          <a:srcRect/>
          <a:stretch>
            <a:fillRect/>
          </a:stretch>
        </p:blipFill>
        <p:spPr bwMode="auto">
          <a:xfrm>
            <a:off x="5118102" y="228601"/>
            <a:ext cx="1206499" cy="1142999"/>
          </a:xfrm>
          <a:prstGeom prst="rect">
            <a:avLst/>
          </a:prstGeom>
          <a:noFill/>
          <a:ln w="9525">
            <a:noFill/>
            <a:miter lim="800000"/>
            <a:headEnd/>
            <a:tailEnd/>
          </a:ln>
          <a:effectLst/>
        </p:spPr>
      </p:pic>
      <p:pic>
        <p:nvPicPr>
          <p:cNvPr id="3087" name="Picture 15"/>
          <p:cNvPicPr>
            <a:picLocks noChangeAspect="1" noChangeArrowheads="1"/>
          </p:cNvPicPr>
          <p:nvPr/>
        </p:nvPicPr>
        <p:blipFill>
          <a:blip r:embed="rId16"/>
          <a:srcRect/>
          <a:stretch>
            <a:fillRect/>
          </a:stretch>
        </p:blipFill>
        <p:spPr bwMode="auto">
          <a:xfrm>
            <a:off x="5638800" y="2971800"/>
            <a:ext cx="1371600" cy="9906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9144000" cy="6063198"/>
          </a:xfrm>
          <a:prstGeom prst="rect">
            <a:avLst/>
          </a:prstGeom>
        </p:spPr>
        <p:txBody>
          <a:bodyPr wrap="square">
            <a:spAutoFit/>
          </a:bodyPr>
          <a:lstStyle/>
          <a:p>
            <a:r>
              <a:rPr lang="en-IN" sz="2800" b="1" dirty="0" smtClean="0"/>
              <a:t>Production personnel</a:t>
            </a:r>
            <a:endParaRPr lang="en-IN" sz="2800" dirty="0" smtClean="0"/>
          </a:p>
          <a:p>
            <a:pPr>
              <a:buFont typeface="Wingdings" pitchFamily="2" charset="2"/>
              <a:buChar char="ü"/>
            </a:pPr>
            <a:r>
              <a:rPr lang="en-IN" sz="2400" dirty="0" smtClean="0"/>
              <a:t>To work in a team production people need to have good communication skills. </a:t>
            </a:r>
          </a:p>
          <a:p>
            <a:pPr>
              <a:buFont typeface="Wingdings" pitchFamily="2" charset="2"/>
              <a:buChar char="ü"/>
            </a:pPr>
            <a:r>
              <a:rPr lang="en-IN" sz="2400" dirty="0" smtClean="0"/>
              <a:t>The most important quality for production people is to be good organizers with initiative and the ability to work on their own</a:t>
            </a:r>
            <a:r>
              <a:rPr lang="en-IN" sz="2400" dirty="0" smtClean="0"/>
              <a:t>.</a:t>
            </a:r>
            <a:endParaRPr lang="en-IN" sz="2400" dirty="0" smtClean="0"/>
          </a:p>
          <a:p>
            <a:pPr>
              <a:buFont typeface="Wingdings" pitchFamily="2" charset="2"/>
              <a:buChar char="ü"/>
            </a:pPr>
            <a:r>
              <a:rPr lang="en-IN" sz="2400" dirty="0" smtClean="0"/>
              <a:t> They need sensitivity, tact and confidence while dealing with others. </a:t>
            </a:r>
          </a:p>
          <a:p>
            <a:pPr>
              <a:buFont typeface="Wingdings" pitchFamily="2" charset="2"/>
              <a:buChar char="ü"/>
            </a:pPr>
            <a:r>
              <a:rPr lang="en-IN" sz="2400" dirty="0" smtClean="0"/>
              <a:t>Clarity in speech, normal eye sight and colour vision are necessary for PAs in television and, </a:t>
            </a:r>
          </a:p>
          <a:p>
            <a:pPr>
              <a:buFont typeface="Wingdings" pitchFamily="2" charset="2"/>
              <a:buChar char="ü"/>
            </a:pPr>
            <a:r>
              <a:rPr lang="en-IN" sz="2400" dirty="0" smtClean="0"/>
              <a:t>clear speech and diction for the radio</a:t>
            </a:r>
            <a:r>
              <a:rPr lang="en-IN" sz="2400" dirty="0" smtClean="0"/>
              <a:t>.</a:t>
            </a:r>
            <a:endParaRPr lang="en-IN" sz="2400" dirty="0" smtClean="0"/>
          </a:p>
          <a:p>
            <a:pPr>
              <a:buFont typeface="Wingdings" pitchFamily="2" charset="2"/>
              <a:buChar char="ü"/>
            </a:pPr>
            <a:r>
              <a:rPr lang="en-IN" sz="2400" dirty="0" smtClean="0"/>
              <a:t>PAs should be able to remain calm when working under pressure and should react quickly in an emergency. </a:t>
            </a:r>
          </a:p>
          <a:p>
            <a:pPr>
              <a:buFont typeface="Wingdings" pitchFamily="2" charset="2"/>
              <a:buChar char="ü"/>
            </a:pPr>
            <a:r>
              <a:rPr lang="en-IN" sz="2400" dirty="0" smtClean="0"/>
              <a:t>Good concentration is essential. Pleasant temperament is an asset.</a:t>
            </a:r>
          </a:p>
          <a:p>
            <a:r>
              <a:rPr lang="en-IN" sz="2400" dirty="0" smtClean="0"/>
              <a:t> </a:t>
            </a:r>
            <a:endParaRPr lang="en-IN"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6432530"/>
          </a:xfrm>
          <a:prstGeom prst="rect">
            <a:avLst/>
          </a:prstGeom>
        </p:spPr>
        <p:txBody>
          <a:bodyPr wrap="square">
            <a:spAutoFit/>
          </a:bodyPr>
          <a:lstStyle/>
          <a:p>
            <a:r>
              <a:rPr lang="en-IN" sz="2800" b="1" dirty="0" smtClean="0"/>
              <a:t>Researchers </a:t>
            </a:r>
            <a:endParaRPr lang="en-IN" sz="2800" dirty="0" smtClean="0"/>
          </a:p>
          <a:p>
            <a:pPr>
              <a:buFont typeface="Wingdings" pitchFamily="2" charset="2"/>
              <a:buChar char="ü"/>
            </a:pPr>
            <a:r>
              <a:rPr lang="en-IN" sz="2400" dirty="0" smtClean="0"/>
              <a:t>Researchers need to be innovative and enthusiastic,</a:t>
            </a:r>
          </a:p>
          <a:p>
            <a:pPr>
              <a:buFont typeface="Wingdings" pitchFamily="2" charset="2"/>
              <a:buChar char="ü"/>
            </a:pPr>
            <a:r>
              <a:rPr lang="en-IN" sz="2400" dirty="0" smtClean="0"/>
              <a:t> inquisitive and resourceful as well as </a:t>
            </a:r>
          </a:p>
          <a:p>
            <a:pPr>
              <a:buFont typeface="Wingdings" pitchFamily="2" charset="2"/>
              <a:buChar char="ü"/>
            </a:pPr>
            <a:r>
              <a:rPr lang="en-IN" sz="2400" dirty="0" smtClean="0"/>
              <a:t>methodical and painstaking in their work. </a:t>
            </a:r>
          </a:p>
          <a:p>
            <a:pPr>
              <a:buFont typeface="Wingdings" pitchFamily="2" charset="2"/>
              <a:buChar char="ü"/>
            </a:pPr>
            <a:endParaRPr lang="en-IN" sz="2400" dirty="0" smtClean="0"/>
          </a:p>
          <a:p>
            <a:pPr>
              <a:buFont typeface="Wingdings" pitchFamily="2" charset="2"/>
              <a:buChar char="ü"/>
            </a:pPr>
            <a:r>
              <a:rPr lang="en-IN" sz="2400" dirty="0" smtClean="0"/>
              <a:t>They must then be able to organize this material expressing themselves clearly in writing.</a:t>
            </a:r>
          </a:p>
          <a:p>
            <a:pPr>
              <a:buFont typeface="Wingdings" pitchFamily="2" charset="2"/>
              <a:buChar char="ü"/>
            </a:pPr>
            <a:endParaRPr lang="en-IN" sz="2400" dirty="0" smtClean="0"/>
          </a:p>
          <a:p>
            <a:pPr>
              <a:buFont typeface="Wingdings" pitchFamily="2" charset="2"/>
              <a:buChar char="ü"/>
            </a:pPr>
            <a:r>
              <a:rPr lang="en-IN" sz="2400" dirty="0" smtClean="0"/>
              <a:t> Researchers should be able to draw on reference sources and production processes. </a:t>
            </a:r>
          </a:p>
          <a:p>
            <a:pPr>
              <a:buFont typeface="Wingdings" pitchFamily="2" charset="2"/>
              <a:buChar char="ü"/>
            </a:pPr>
            <a:endParaRPr lang="en-IN" sz="2400" dirty="0" smtClean="0"/>
          </a:p>
          <a:p>
            <a:pPr>
              <a:buFont typeface="Wingdings" pitchFamily="2" charset="2"/>
              <a:buChar char="ü"/>
            </a:pPr>
            <a:r>
              <a:rPr lang="en-IN" sz="2400" dirty="0" smtClean="0"/>
              <a:t>Researchers need excellent interpersonal skills.</a:t>
            </a:r>
          </a:p>
          <a:p>
            <a:pPr>
              <a:buFont typeface="Wingdings" pitchFamily="2" charset="2"/>
              <a:buChar char="ü"/>
            </a:pPr>
            <a:endParaRPr lang="en-IN" sz="2400" dirty="0" smtClean="0"/>
          </a:p>
          <a:p>
            <a:pPr>
              <a:buFont typeface="Wingdings" pitchFamily="2" charset="2"/>
              <a:buChar char="ü"/>
            </a:pPr>
            <a:r>
              <a:rPr lang="en-IN" sz="2400" dirty="0" smtClean="0"/>
              <a:t> They should be outgoing, capable of building good rapport with people and should be able to draw information from them.</a:t>
            </a:r>
          </a:p>
          <a:p>
            <a:pPr>
              <a:buFont typeface="Wingdings" pitchFamily="2" charset="2"/>
              <a:buChar char="ü"/>
            </a:pPr>
            <a:endParaRPr lang="en-IN" sz="2400" dirty="0" smtClean="0"/>
          </a:p>
          <a:p>
            <a:pPr>
              <a:buFont typeface="Wingdings" pitchFamily="2" charset="2"/>
              <a:buChar char="ü"/>
            </a:pPr>
            <a:r>
              <a:rPr lang="en-IN" sz="2400" dirty="0" smtClean="0"/>
              <a:t> Researchers are generally warm, receptive and mature.</a:t>
            </a:r>
            <a:endParaRPr lang="en-IN"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6124754"/>
          </a:xfrm>
          <a:prstGeom prst="rect">
            <a:avLst/>
          </a:prstGeom>
        </p:spPr>
        <p:txBody>
          <a:bodyPr wrap="square">
            <a:spAutoFit/>
          </a:bodyPr>
          <a:lstStyle/>
          <a:p>
            <a:r>
              <a:rPr lang="en-IN" sz="2800" b="1" dirty="0" smtClean="0"/>
              <a:t>Floor managers</a:t>
            </a:r>
            <a:endParaRPr lang="en-IN" sz="2800" dirty="0" smtClean="0"/>
          </a:p>
          <a:p>
            <a:pPr>
              <a:buFont typeface="Wingdings" pitchFamily="2" charset="2"/>
              <a:buChar char="ü"/>
            </a:pPr>
            <a:r>
              <a:rPr lang="en-IN" sz="2800" dirty="0" smtClean="0"/>
              <a:t>Floor Managers should have good communication skills and should be friendly and outgoing. </a:t>
            </a:r>
          </a:p>
          <a:p>
            <a:pPr>
              <a:buFont typeface="Wingdings" pitchFamily="2" charset="2"/>
              <a:buChar char="ü"/>
            </a:pPr>
            <a:endParaRPr lang="en-IN" sz="2800" dirty="0" smtClean="0"/>
          </a:p>
          <a:p>
            <a:pPr>
              <a:buFont typeface="Wingdings" pitchFamily="2" charset="2"/>
              <a:buChar char="ü"/>
            </a:pPr>
            <a:r>
              <a:rPr lang="en-IN" sz="2800" dirty="0" smtClean="0"/>
              <a:t>They should be capable of giving precise instructions to other members of the production team, as well as to receive guests. </a:t>
            </a:r>
          </a:p>
          <a:p>
            <a:pPr>
              <a:buFont typeface="Wingdings" pitchFamily="2" charset="2"/>
              <a:buChar char="ü"/>
            </a:pPr>
            <a:endParaRPr lang="en-IN" sz="2800" dirty="0" smtClean="0"/>
          </a:p>
          <a:p>
            <a:pPr>
              <a:buFont typeface="Wingdings" pitchFamily="2" charset="2"/>
              <a:buChar char="ü"/>
            </a:pPr>
            <a:r>
              <a:rPr lang="en-IN" sz="2800" dirty="0" smtClean="0"/>
              <a:t>Floor Managers need an understanding of the technical aspects of production to work with the technical crew. </a:t>
            </a:r>
          </a:p>
          <a:p>
            <a:pPr>
              <a:buFont typeface="Wingdings" pitchFamily="2" charset="2"/>
              <a:buChar char="ü"/>
            </a:pPr>
            <a:endParaRPr lang="en-IN" sz="2800" dirty="0" smtClean="0"/>
          </a:p>
          <a:p>
            <a:pPr>
              <a:buFont typeface="Wingdings" pitchFamily="2" charset="2"/>
              <a:buChar char="ü"/>
            </a:pPr>
            <a:r>
              <a:rPr lang="en-IN" sz="2800" dirty="0" smtClean="0"/>
              <a:t>Leadership qualities, physical stamina are important for this work.</a:t>
            </a:r>
          </a:p>
          <a:p>
            <a:endParaRPr lang="en-IN"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382000" cy="5201424"/>
          </a:xfrm>
          <a:prstGeom prst="rect">
            <a:avLst/>
          </a:prstGeom>
        </p:spPr>
        <p:txBody>
          <a:bodyPr wrap="square">
            <a:spAutoFit/>
          </a:bodyPr>
          <a:lstStyle/>
          <a:p>
            <a:r>
              <a:rPr lang="en-IN" sz="2400" b="1" dirty="0" smtClean="0"/>
              <a:t>Camera personnel </a:t>
            </a:r>
            <a:endParaRPr lang="en-IN" sz="2400" dirty="0" smtClean="0"/>
          </a:p>
          <a:p>
            <a:pPr>
              <a:buFont typeface="Wingdings" pitchFamily="2" charset="2"/>
              <a:buChar char="ü"/>
            </a:pPr>
            <a:r>
              <a:rPr lang="en-IN" sz="2800" dirty="0" smtClean="0"/>
              <a:t>Technical expertise, artistic ability, an appreciation of colour, shape and composition and an understanding of electronics and optics are the key elements for success with the camera.</a:t>
            </a:r>
          </a:p>
          <a:p>
            <a:pPr>
              <a:buFont typeface="Wingdings" pitchFamily="2" charset="2"/>
              <a:buChar char="ü"/>
            </a:pPr>
            <a:endParaRPr lang="en-IN" sz="2800" dirty="0" smtClean="0"/>
          </a:p>
          <a:p>
            <a:pPr>
              <a:buFont typeface="Wingdings" pitchFamily="2" charset="2"/>
              <a:buChar char="ü"/>
            </a:pPr>
            <a:r>
              <a:rPr lang="en-IN" sz="2800" dirty="0" smtClean="0"/>
              <a:t> Working under pressure, in dangerous areas and filming distressing scenes such as those of fire or famine are very common for the camera person. Hence they should be able to withstand such pressures. </a:t>
            </a:r>
          </a:p>
          <a:p>
            <a:pPr>
              <a:buFont typeface="Wingdings" pitchFamily="2" charset="2"/>
              <a:buChar char="ü"/>
            </a:pPr>
            <a:endParaRPr lang="en-IN" sz="28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8077200" cy="4401205"/>
          </a:xfrm>
          <a:prstGeom prst="rect">
            <a:avLst/>
          </a:prstGeom>
        </p:spPr>
        <p:txBody>
          <a:bodyPr wrap="square">
            <a:spAutoFit/>
          </a:bodyPr>
          <a:lstStyle/>
          <a:p>
            <a:pPr>
              <a:buFont typeface="Wingdings" pitchFamily="2" charset="2"/>
              <a:buChar char="ü"/>
            </a:pPr>
            <a:r>
              <a:rPr lang="en-IN" sz="2800" dirty="0" smtClean="0"/>
              <a:t>Camera persons have to work in a team. Hence good communication skills are required.</a:t>
            </a:r>
          </a:p>
          <a:p>
            <a:pPr>
              <a:buFont typeface="Wingdings" pitchFamily="2" charset="2"/>
              <a:buChar char="ü"/>
            </a:pPr>
            <a:endParaRPr lang="en-IN" sz="2800" dirty="0" smtClean="0"/>
          </a:p>
          <a:p>
            <a:pPr>
              <a:buFont typeface="Wingdings" pitchFamily="2" charset="2"/>
              <a:buChar char="ü"/>
            </a:pPr>
            <a:r>
              <a:rPr lang="en-IN" sz="2800" dirty="0" smtClean="0"/>
              <a:t> They may also need considerable initiative to be able to work on their own ; for instance when recording news items.</a:t>
            </a:r>
          </a:p>
          <a:p>
            <a:pPr>
              <a:buFont typeface="Wingdings" pitchFamily="2" charset="2"/>
              <a:buChar char="ü"/>
            </a:pPr>
            <a:endParaRPr lang="en-IN" sz="2800" dirty="0" smtClean="0"/>
          </a:p>
          <a:p>
            <a:pPr>
              <a:buFont typeface="Wingdings" pitchFamily="2" charset="2"/>
              <a:buChar char="ü"/>
            </a:pPr>
            <a:r>
              <a:rPr lang="en-IN" sz="2800" dirty="0" smtClean="0"/>
              <a:t> News cameramen/women need to be adaptable and should be able to carry out many functions.</a:t>
            </a:r>
            <a:endParaRPr lang="en-IN"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6124754"/>
          </a:xfrm>
          <a:prstGeom prst="rect">
            <a:avLst/>
          </a:prstGeom>
        </p:spPr>
        <p:txBody>
          <a:bodyPr wrap="square">
            <a:spAutoFit/>
          </a:bodyPr>
          <a:lstStyle/>
          <a:p>
            <a:r>
              <a:rPr lang="en-IN" sz="2800" b="1" dirty="0" smtClean="0"/>
              <a:t>Sound technicians/engineers </a:t>
            </a:r>
            <a:endParaRPr lang="en-IN" sz="2800" dirty="0" smtClean="0"/>
          </a:p>
          <a:p>
            <a:pPr>
              <a:buFont typeface="Wingdings" pitchFamily="2" charset="2"/>
              <a:buChar char="ü"/>
            </a:pPr>
            <a:r>
              <a:rPr lang="en-IN" sz="2800" dirty="0" smtClean="0"/>
              <a:t>Sound technicians need an appreciation of music and creativity, knowledge, technical ability and an understanding of electronics.</a:t>
            </a:r>
          </a:p>
          <a:p>
            <a:pPr>
              <a:buFont typeface="Wingdings" pitchFamily="2" charset="2"/>
              <a:buChar char="ü"/>
            </a:pPr>
            <a:endParaRPr lang="en-IN" sz="2800" dirty="0" smtClean="0"/>
          </a:p>
          <a:p>
            <a:pPr>
              <a:buFont typeface="Wingdings" pitchFamily="2" charset="2"/>
              <a:buChar char="ü"/>
            </a:pPr>
            <a:r>
              <a:rPr lang="en-IN" sz="2800" dirty="0" smtClean="0"/>
              <a:t> Knowledge of music and the art of maintaining rhythm are required. </a:t>
            </a:r>
          </a:p>
          <a:p>
            <a:pPr>
              <a:buFont typeface="Wingdings" pitchFamily="2" charset="2"/>
              <a:buChar char="ü"/>
            </a:pPr>
            <a:endParaRPr lang="en-IN" sz="2800" dirty="0" smtClean="0"/>
          </a:p>
          <a:p>
            <a:pPr>
              <a:buFont typeface="Wingdings" pitchFamily="2" charset="2"/>
              <a:buChar char="ü"/>
            </a:pPr>
            <a:r>
              <a:rPr lang="en-IN" sz="2800" dirty="0" smtClean="0"/>
              <a:t>Working in difficult distressing situations is a common element of this work. </a:t>
            </a:r>
          </a:p>
          <a:p>
            <a:pPr>
              <a:buFont typeface="Wingdings" pitchFamily="2" charset="2"/>
              <a:buChar char="ü"/>
            </a:pPr>
            <a:endParaRPr lang="en-IN" sz="2800" dirty="0" smtClean="0"/>
          </a:p>
          <a:p>
            <a:pPr>
              <a:buFont typeface="Wingdings" pitchFamily="2" charset="2"/>
              <a:buChar char="ü"/>
            </a:pPr>
            <a:r>
              <a:rPr lang="en-IN" sz="2800" dirty="0" smtClean="0"/>
              <a:t>They should be able to concentrate, work with a variety of people, have the necessary communication skills that are essential for being efficient.</a:t>
            </a:r>
            <a:endParaRPr lang="en-IN"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81000"/>
            <a:ext cx="8077200" cy="5632311"/>
          </a:xfrm>
          <a:prstGeom prst="rect">
            <a:avLst/>
          </a:prstGeom>
        </p:spPr>
        <p:txBody>
          <a:bodyPr wrap="square">
            <a:spAutoFit/>
          </a:bodyPr>
          <a:lstStyle/>
          <a:p>
            <a:r>
              <a:rPr lang="en-IN" sz="2400" b="1" dirty="0" smtClean="0"/>
              <a:t>Transmission executives</a:t>
            </a:r>
            <a:endParaRPr lang="en-IN" sz="2400" dirty="0" smtClean="0"/>
          </a:p>
          <a:p>
            <a:pPr>
              <a:buFont typeface="Wingdings" pitchFamily="2" charset="2"/>
              <a:buChar char="ü"/>
            </a:pPr>
            <a:r>
              <a:rPr lang="en-IN" sz="2400" dirty="0" smtClean="0"/>
              <a:t>A person who can get along with others and who is happy to be of service to people, is the one who will be successful in this profession. </a:t>
            </a:r>
          </a:p>
          <a:p>
            <a:pPr>
              <a:buFont typeface="Wingdings" pitchFamily="2" charset="2"/>
              <a:buChar char="ü"/>
            </a:pPr>
            <a:endParaRPr lang="en-IN" sz="2400" dirty="0" smtClean="0"/>
          </a:p>
          <a:p>
            <a:pPr>
              <a:buFont typeface="Wingdings" pitchFamily="2" charset="2"/>
              <a:buChar char="ü"/>
            </a:pPr>
            <a:r>
              <a:rPr lang="en-IN" sz="2400" dirty="0" smtClean="0"/>
              <a:t>Knowledge of the major events around the country and world and the habit of updating is expected. </a:t>
            </a:r>
          </a:p>
          <a:p>
            <a:pPr>
              <a:buFont typeface="Wingdings" pitchFamily="2" charset="2"/>
              <a:buChar char="ü"/>
            </a:pPr>
            <a:endParaRPr lang="en-IN" sz="2400" dirty="0" smtClean="0"/>
          </a:p>
          <a:p>
            <a:pPr>
              <a:buFont typeface="Wingdings" pitchFamily="2" charset="2"/>
              <a:buChar char="ü"/>
            </a:pPr>
            <a:r>
              <a:rPr lang="en-IN" sz="2400" dirty="0" smtClean="0"/>
              <a:t>Since the work requires keeping in close touch with members of the public who come to the station in their capacity as speakers or programme makers, the transmission executive is expected to be good in public relations.</a:t>
            </a:r>
          </a:p>
          <a:p>
            <a:pPr>
              <a:buFont typeface="Wingdings" pitchFamily="2" charset="2"/>
              <a:buChar char="ü"/>
            </a:pPr>
            <a:endParaRPr lang="en-IN" sz="2400" dirty="0" smtClean="0"/>
          </a:p>
          <a:p>
            <a:endParaRPr lang="en-IN"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0"/>
            <a:ext cx="7924800" cy="4832092"/>
          </a:xfrm>
          <a:prstGeom prst="rect">
            <a:avLst/>
          </a:prstGeom>
        </p:spPr>
        <p:txBody>
          <a:bodyPr wrap="square">
            <a:spAutoFit/>
          </a:bodyPr>
          <a:lstStyle/>
          <a:p>
            <a:pPr>
              <a:buFont typeface="Wingdings" pitchFamily="2" charset="2"/>
              <a:buChar char="ü"/>
            </a:pPr>
            <a:r>
              <a:rPr lang="en-IN" sz="2800" dirty="0" smtClean="0"/>
              <a:t>The hours of duty being flexible, a constitutionally robust person is needed to overcome the initial hurdle of an upset sleep cycle.</a:t>
            </a:r>
          </a:p>
          <a:p>
            <a:endParaRPr lang="en-IN" sz="2800" dirty="0" smtClean="0"/>
          </a:p>
          <a:p>
            <a:pPr>
              <a:buFont typeface="Wingdings" pitchFamily="2" charset="2"/>
              <a:buChar char="ü"/>
            </a:pPr>
            <a:r>
              <a:rPr lang="en-IN" sz="2800" dirty="0" smtClean="0"/>
              <a:t> Hours of duty vary and transmission executive on duty cannot leave the premises till such time as his reliever takes over charge from him, hence, dedication and devotion to duty is paramount.</a:t>
            </a:r>
          </a:p>
          <a:p>
            <a:r>
              <a:rPr lang="en-IN" sz="2800" dirty="0" smtClean="0"/>
              <a:t> </a:t>
            </a:r>
            <a:endParaRPr lang="en-IN" sz="28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152</TotalTime>
  <Words>938</Words>
  <Application>Microsoft Office PowerPoint</Application>
  <PresentationFormat>On-screen Show (4:3)</PresentationFormat>
  <Paragraphs>128</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Oriel</vt:lpstr>
      <vt:lpstr>RADIO/T V PERSONNEL</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characteristics</dc:title>
  <dc:creator/>
  <cp:lastModifiedBy>user</cp:lastModifiedBy>
  <cp:revision>18</cp:revision>
  <dcterms:created xsi:type="dcterms:W3CDTF">2006-08-16T00:00:00Z</dcterms:created>
  <dcterms:modified xsi:type="dcterms:W3CDTF">2010-09-12T15:10:46Z</dcterms:modified>
</cp:coreProperties>
</file>