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04" r:id="rId41"/>
    <p:sldId id="297" r:id="rId42"/>
    <p:sldId id="298" r:id="rId43"/>
    <p:sldId id="299" r:id="rId44"/>
    <p:sldId id="300" r:id="rId45"/>
    <p:sldId id="301" r:id="rId46"/>
    <p:sldId id="305" r:id="rId47"/>
    <p:sldId id="302" r:id="rId48"/>
    <p:sldId id="303" r:id="rId49"/>
    <p:sldId id="306" r:id="rId50"/>
    <p:sldId id="307" r:id="rId51"/>
    <p:sldId id="3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8" autoAdjust="0"/>
  </p:normalViewPr>
  <p:slideViewPr>
    <p:cSldViewPr>
      <p:cViewPr varScale="1">
        <p:scale>
          <a:sx n="68" d="100"/>
          <a:sy n="68" d="100"/>
        </p:scale>
        <p:origin x="-1224" y="-102"/>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68A2B-458D-452B-BC0A-2283381571B3}" type="datetimeFigureOut">
              <a:rPr lang="en-IN" smtClean="0"/>
              <a:pPr/>
              <a:t>22-10-2012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A4EEE-22C8-4188-B3D3-4FA63F8D2FA8}"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BDBF49-8E97-4011-92CC-13B69B6256BE}"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68F8B-3E74-4526-AAED-21D479FD4C8C}" type="slidenum">
              <a:rPr lang="en-US"/>
              <a:pPr/>
              <a:t>31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Neutral: black white and gray (sometimes brown and beige)</a:t>
            </a:r>
          </a:p>
          <a:p>
            <a:r>
              <a:rPr lang="en-US"/>
              <a:t>White: totally absent of color</a:t>
            </a:r>
          </a:p>
          <a:p>
            <a:r>
              <a:rPr lang="en-US"/>
              <a:t>.give increased visual space</a:t>
            </a:r>
          </a:p>
          <a:p>
            <a:r>
              <a:rPr lang="en-US"/>
              <a:t>.whitened backgrounds look light, spacious, and farther away</a:t>
            </a:r>
          </a:p>
          <a:p>
            <a:r>
              <a:rPr lang="en-US"/>
              <a:t>.Hues seem cleaner and crisper when surrounded by white</a:t>
            </a:r>
          </a:p>
          <a:p>
            <a:r>
              <a:rPr lang="en-US"/>
              <a:t>Black: mixture of all colors</a:t>
            </a:r>
          </a:p>
          <a:p>
            <a:r>
              <a:rPr lang="en-US"/>
              <a:t>.sharpens and adds richness to the hues placed next to it</a:t>
            </a:r>
          </a:p>
          <a:p>
            <a:r>
              <a:rPr lang="en-US"/>
              <a:t>.used generously may create a dramatic and theatrical setting</a:t>
            </a:r>
          </a:p>
          <a:p>
            <a:r>
              <a:rPr lang="en-US"/>
              <a:t>.Accents give richness</a:t>
            </a:r>
          </a:p>
          <a:p>
            <a:r>
              <a:rPr lang="en-US"/>
              <a:t>Gray: combination of black and white</a:t>
            </a:r>
          </a:p>
          <a:p>
            <a:r>
              <a:rPr lang="en-US"/>
              <a:t>.warm grays–welcoming and comforting</a:t>
            </a:r>
          </a:p>
          <a:p>
            <a:r>
              <a:rPr lang="en-US"/>
              <a:t>.cool grays–tend to be cold and uninviting</a:t>
            </a:r>
          </a:p>
          <a:p>
            <a:r>
              <a:rPr lang="en-US"/>
              <a:t>Browns: mixing several colors on the color wheel or neutralizing orange</a:t>
            </a:r>
          </a:p>
          <a:p>
            <a:r>
              <a:rPr lang="en-US"/>
              <a:t>.Often introduced through stained woods</a:t>
            </a:r>
          </a:p>
          <a:p>
            <a:r>
              <a:rPr lang="en-US"/>
              <a:t>.Does not need to match as long as they harmonize</a:t>
            </a:r>
          </a:p>
          <a:p>
            <a:r>
              <a:rPr lang="en-US"/>
              <a:t>.If used in large amounts can create an oppressive or cave-like coziness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7291CC-93B0-434F-B189-508C52F060E7}" type="datetimeFigureOut">
              <a:rPr lang="en-IN" smtClean="0"/>
              <a:pPr/>
              <a:t>22-10-2012</a:t>
            </a:fld>
            <a:endParaRPr lang="en-IN"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E134FD8-1745-4FD9-974A-B041CDD741E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E134FD8-1745-4FD9-974A-B041CDD741E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E134FD8-1745-4FD9-974A-B041CDD741EE}"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84266FF-8514-43F6-9245-6AF6530DBA0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E134FD8-1745-4FD9-974A-B041CDD741EE}" type="slidenum">
              <a:rPr lang="en-IN" smtClean="0"/>
              <a:pPr/>
              <a:t>‹#›</a:t>
            </a:fld>
            <a:endParaRPr lang="en-IN"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5" name="Footer Placeholder 4"/>
          <p:cNvSpPr>
            <a:spLocks noGrp="1"/>
          </p:cNvSpPr>
          <p:nvPr>
            <p:ph type="ftr" sz="quarter" idx="11"/>
          </p:nvPr>
        </p:nvSpPr>
        <p:spPr/>
        <p:txBody>
          <a:bodyPr/>
          <a:lstStyle>
            <a:extLst/>
          </a:lstStyle>
          <a:p>
            <a:endParaRPr lang="en-IN" dirty="0"/>
          </a:p>
        </p:txBody>
      </p:sp>
      <p:sp>
        <p:nvSpPr>
          <p:cNvPr id="6" name="Slide Number Placeholder 5"/>
          <p:cNvSpPr>
            <a:spLocks noGrp="1"/>
          </p:cNvSpPr>
          <p:nvPr>
            <p:ph type="sldNum" sz="quarter" idx="12"/>
          </p:nvPr>
        </p:nvSpPr>
        <p:spPr/>
        <p:txBody>
          <a:bodyPr/>
          <a:lstStyle>
            <a:extLst/>
          </a:lstStyle>
          <a:p>
            <a:fld id="{3E134FD8-1745-4FD9-974A-B041CDD741EE}" type="slidenum">
              <a:rPr lang="en-IN" smtClean="0"/>
              <a:pPr/>
              <a:t>‹#›</a:t>
            </a:fld>
            <a:endParaRPr lang="en-IN"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3E134FD8-1745-4FD9-974A-B041CDD741EE}" type="slidenum">
              <a:rPr lang="en-IN" smtClean="0"/>
              <a:pPr/>
              <a:t>‹#›</a:t>
            </a:fld>
            <a:endParaRPr lang="en-IN"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8" name="Footer Placeholder 7"/>
          <p:cNvSpPr>
            <a:spLocks noGrp="1"/>
          </p:cNvSpPr>
          <p:nvPr>
            <p:ph type="ftr" sz="quarter" idx="11"/>
          </p:nvPr>
        </p:nvSpPr>
        <p:spPr/>
        <p:txBody>
          <a:bodyPr/>
          <a:lstStyle>
            <a:extLst/>
          </a:lstStyle>
          <a:p>
            <a:endParaRPr lang="en-IN" dirty="0"/>
          </a:p>
        </p:txBody>
      </p:sp>
      <p:sp>
        <p:nvSpPr>
          <p:cNvPr id="9" name="Slide Number Placeholder 8"/>
          <p:cNvSpPr>
            <a:spLocks noGrp="1"/>
          </p:cNvSpPr>
          <p:nvPr>
            <p:ph type="sldNum" sz="quarter" idx="12"/>
          </p:nvPr>
        </p:nvSpPr>
        <p:spPr/>
        <p:txBody>
          <a:bodyPr/>
          <a:lstStyle>
            <a:extLst/>
          </a:lstStyle>
          <a:p>
            <a:fld id="{3E134FD8-1745-4FD9-974A-B041CDD741EE}"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4" name="Footer Placeholder 3"/>
          <p:cNvSpPr>
            <a:spLocks noGrp="1"/>
          </p:cNvSpPr>
          <p:nvPr>
            <p:ph type="ftr" sz="quarter" idx="11"/>
          </p:nvPr>
        </p:nvSpPr>
        <p:spPr/>
        <p:txBody>
          <a:bodyPr/>
          <a:lstStyle>
            <a:extLst/>
          </a:lstStyle>
          <a:p>
            <a:endParaRPr lang="en-IN" dirty="0"/>
          </a:p>
        </p:txBody>
      </p:sp>
      <p:sp>
        <p:nvSpPr>
          <p:cNvPr id="5" name="Slide Number Placeholder 4"/>
          <p:cNvSpPr>
            <a:spLocks noGrp="1"/>
          </p:cNvSpPr>
          <p:nvPr>
            <p:ph type="sldNum" sz="quarter" idx="12"/>
          </p:nvPr>
        </p:nvSpPr>
        <p:spPr/>
        <p:txBody>
          <a:bodyPr/>
          <a:lstStyle>
            <a:extLst/>
          </a:lstStyle>
          <a:p>
            <a:fld id="{3E134FD8-1745-4FD9-974A-B041CDD741EE}" type="slidenum">
              <a:rPr lang="en-IN" smtClean="0"/>
              <a:pPr/>
              <a:t>‹#›</a:t>
            </a:fld>
            <a:endParaRPr lang="en-IN"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7291CC-93B0-434F-B189-508C52F060E7}" type="datetimeFigureOut">
              <a:rPr lang="en-IN" smtClean="0"/>
              <a:pPr/>
              <a:t>22-10-2012</a:t>
            </a:fld>
            <a:endParaRPr lang="en-IN" dirty="0"/>
          </a:p>
        </p:txBody>
      </p:sp>
      <p:sp>
        <p:nvSpPr>
          <p:cNvPr id="3" name="Footer Placeholder 2"/>
          <p:cNvSpPr>
            <a:spLocks noGrp="1"/>
          </p:cNvSpPr>
          <p:nvPr>
            <p:ph type="ftr" sz="quarter" idx="11"/>
          </p:nvPr>
        </p:nvSpPr>
        <p:spPr/>
        <p:txBody>
          <a:bodyPr/>
          <a:lstStyle>
            <a:extLst/>
          </a:lstStyle>
          <a:p>
            <a:endParaRPr lang="en-IN" dirty="0"/>
          </a:p>
        </p:txBody>
      </p:sp>
      <p:sp>
        <p:nvSpPr>
          <p:cNvPr id="4" name="Slide Number Placeholder 3"/>
          <p:cNvSpPr>
            <a:spLocks noGrp="1"/>
          </p:cNvSpPr>
          <p:nvPr>
            <p:ph type="sldNum" sz="quarter" idx="12"/>
          </p:nvPr>
        </p:nvSpPr>
        <p:spPr/>
        <p:txBody>
          <a:bodyPr/>
          <a:lstStyle>
            <a:extLst/>
          </a:lstStyle>
          <a:p>
            <a:fld id="{3E134FD8-1745-4FD9-974A-B041CDD741EE}"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7291CC-93B0-434F-B189-508C52F060E7}" type="datetimeFigureOut">
              <a:rPr lang="en-IN" smtClean="0"/>
              <a:pPr/>
              <a:t>22-10-2012</a:t>
            </a:fld>
            <a:endParaRPr lang="en-IN" dirty="0"/>
          </a:p>
        </p:txBody>
      </p:sp>
      <p:sp>
        <p:nvSpPr>
          <p:cNvPr id="6" name="Footer Placeholder 5"/>
          <p:cNvSpPr>
            <a:spLocks noGrp="1"/>
          </p:cNvSpPr>
          <p:nvPr>
            <p:ph type="ftr" sz="quarter" idx="11"/>
          </p:nvPr>
        </p:nvSpPr>
        <p:spPr/>
        <p:txBody>
          <a:bodyPr/>
          <a:lstStyle>
            <a:extLst/>
          </a:lstStyle>
          <a:p>
            <a:endParaRPr lang="en-IN" dirty="0"/>
          </a:p>
        </p:txBody>
      </p:sp>
      <p:sp>
        <p:nvSpPr>
          <p:cNvPr id="7" name="Slide Number Placeholder 6"/>
          <p:cNvSpPr>
            <a:spLocks noGrp="1"/>
          </p:cNvSpPr>
          <p:nvPr>
            <p:ph type="sldNum" sz="quarter" idx="12"/>
          </p:nvPr>
        </p:nvSpPr>
        <p:spPr/>
        <p:txBody>
          <a:bodyPr/>
          <a:lstStyle>
            <a:extLst/>
          </a:lstStyle>
          <a:p>
            <a:fld id="{3E134FD8-1745-4FD9-974A-B041CDD741EE}"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7291CC-93B0-434F-B189-508C52F060E7}" type="datetimeFigureOut">
              <a:rPr lang="en-IN" smtClean="0"/>
              <a:pPr/>
              <a:t>22-10-2012</a:t>
            </a:fld>
            <a:endParaRPr lang="en-IN"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E134FD8-1745-4FD9-974A-B041CDD741EE}" type="slidenum">
              <a:rPr lang="en-IN" smtClean="0"/>
              <a:pPr/>
              <a:t>‹#›</a:t>
            </a:fld>
            <a:endParaRPr lang="en-IN"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7291CC-93B0-434F-B189-508C52F060E7}" type="datetimeFigureOut">
              <a:rPr lang="en-IN" smtClean="0"/>
              <a:pPr/>
              <a:t>22-10-2012</a:t>
            </a:fld>
            <a:endParaRPr lang="en-IN"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E134FD8-1745-4FD9-974A-B041CDD741E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a:t>
            </a:r>
            <a:endParaRPr lang="en-IN" dirty="0"/>
          </a:p>
        </p:txBody>
      </p:sp>
      <p:sp>
        <p:nvSpPr>
          <p:cNvPr id="3" name="Subtitle 2"/>
          <p:cNvSpPr>
            <a:spLocks noGrp="1"/>
          </p:cNvSpPr>
          <p:nvPr>
            <p:ph type="subTitle" idx="1"/>
          </p:nvPr>
        </p:nvSpPr>
        <p:spPr/>
        <p:txBody>
          <a:bodyPr>
            <a:normAutofit fontScale="92500" lnSpcReduction="10000"/>
          </a:bodyPr>
          <a:lstStyle/>
          <a:p>
            <a:r>
              <a:rPr lang="en-US" dirty="0" smtClean="0"/>
              <a:t>Characteristics, Color Wheel,</a:t>
            </a:r>
          </a:p>
          <a:p>
            <a:r>
              <a:rPr lang="en-US" dirty="0" smtClean="0"/>
              <a:t>Color Schemes, Use of color in Interior Decoration                                                     </a:t>
            </a:r>
          </a:p>
          <a:p>
            <a:endParaRPr lang="en-US" dirty="0" smtClean="0"/>
          </a:p>
          <a:p>
            <a:endParaRPr lang="en-IN" dirty="0"/>
          </a:p>
        </p:txBody>
      </p:sp>
      <p:pic>
        <p:nvPicPr>
          <p:cNvPr id="1026" name="Picture 2" descr="C:\Users\sona\Desktop\colour.jpg"/>
          <p:cNvPicPr>
            <a:picLocks noChangeAspect="1" noChangeArrowheads="1"/>
          </p:cNvPicPr>
          <p:nvPr/>
        </p:nvPicPr>
        <p:blipFill>
          <a:blip r:embed="rId2" cstate="print"/>
          <a:srcRect/>
          <a:stretch>
            <a:fillRect/>
          </a:stretch>
        </p:blipFill>
        <p:spPr bwMode="auto">
          <a:xfrm>
            <a:off x="3491880" y="620688"/>
            <a:ext cx="19050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5976664"/>
          </a:xfrm>
        </p:spPr>
        <p:txBody>
          <a:bodyPr/>
          <a:lstStyle/>
          <a:p>
            <a:pPr>
              <a:buNone/>
            </a:pPr>
            <a:r>
              <a:rPr lang="en-US" dirty="0" smtClean="0"/>
              <a:t>    Earth Colors-Earthy colors are made from earth such as deep umber and yellow ochre.</a:t>
            </a:r>
          </a:p>
          <a:p>
            <a:pPr>
              <a:buNone/>
            </a:pPr>
            <a:r>
              <a:rPr lang="en-US" dirty="0" smtClean="0"/>
              <a:t>    Vegetable dyes have the earthy character.</a:t>
            </a:r>
            <a:endParaRPr lang="en-IN" dirty="0"/>
          </a:p>
        </p:txBody>
      </p:sp>
      <p:sp>
        <p:nvSpPr>
          <p:cNvPr id="2" name="Title 1"/>
          <p:cNvSpPr>
            <a:spLocks noGrp="1"/>
          </p:cNvSpPr>
          <p:nvPr>
            <p:ph type="title"/>
          </p:nvPr>
        </p:nvSpPr>
        <p:spPr/>
        <p:txBody>
          <a:bodyPr/>
          <a:lstStyle/>
          <a:p>
            <a:endParaRPr lang="en-IN" dirty="0"/>
          </a:p>
        </p:txBody>
      </p:sp>
      <p:pic>
        <p:nvPicPr>
          <p:cNvPr id="3074" name="Picture 2" descr="C:\Users\sona\Desktop\deep umber.jpg"/>
          <p:cNvPicPr>
            <a:picLocks noChangeAspect="1" noChangeArrowheads="1"/>
          </p:cNvPicPr>
          <p:nvPr/>
        </p:nvPicPr>
        <p:blipFill>
          <a:blip r:embed="rId2" cstate="print"/>
          <a:srcRect/>
          <a:stretch>
            <a:fillRect/>
          </a:stretch>
        </p:blipFill>
        <p:spPr bwMode="auto">
          <a:xfrm>
            <a:off x="766763" y="2239963"/>
            <a:ext cx="3013149" cy="3028950"/>
          </a:xfrm>
          <a:prstGeom prst="rect">
            <a:avLst/>
          </a:prstGeom>
          <a:noFill/>
        </p:spPr>
      </p:pic>
      <p:pic>
        <p:nvPicPr>
          <p:cNvPr id="3075" name="Picture 3" descr="C:\Users\sona\Desktop\yellow orchre.jpg"/>
          <p:cNvPicPr>
            <a:picLocks noChangeAspect="1" noChangeArrowheads="1"/>
          </p:cNvPicPr>
          <p:nvPr/>
        </p:nvPicPr>
        <p:blipFill>
          <a:blip r:embed="rId3" cstate="print"/>
          <a:srcRect/>
          <a:stretch>
            <a:fillRect/>
          </a:stretch>
        </p:blipFill>
        <p:spPr bwMode="auto">
          <a:xfrm>
            <a:off x="4872038" y="2204864"/>
            <a:ext cx="3228354" cy="30640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85000" lnSpcReduction="20000"/>
          </a:bodyPr>
          <a:lstStyle/>
          <a:p>
            <a:pPr fontAlgn="base"/>
            <a:r>
              <a:rPr lang="en-IN" dirty="0" err="1" smtClean="0"/>
              <a:t>Colors</a:t>
            </a:r>
            <a:r>
              <a:rPr lang="en-IN" dirty="0" smtClean="0"/>
              <a:t> have different psychological effects, positive as well as negative. This point must be kept in mind while choosing </a:t>
            </a:r>
            <a:r>
              <a:rPr lang="en-IN" dirty="0" err="1" smtClean="0"/>
              <a:t>colors</a:t>
            </a:r>
            <a:r>
              <a:rPr lang="en-IN" dirty="0" smtClean="0"/>
              <a:t> in your design since various </a:t>
            </a:r>
            <a:r>
              <a:rPr lang="en-IN" dirty="0" err="1" smtClean="0"/>
              <a:t>colors</a:t>
            </a:r>
            <a:r>
              <a:rPr lang="en-IN" dirty="0" smtClean="0"/>
              <a:t> convey varied meanings.</a:t>
            </a:r>
          </a:p>
          <a:p>
            <a:pPr fontAlgn="base"/>
            <a:endParaRPr lang="en-IN" dirty="0" smtClean="0"/>
          </a:p>
          <a:p>
            <a:pPr fontAlgn="base"/>
            <a:r>
              <a:rPr lang="en-IN" b="1" i="1" dirty="0" smtClean="0"/>
              <a:t>Red</a:t>
            </a:r>
          </a:p>
          <a:p>
            <a:pPr fontAlgn="base">
              <a:buNone/>
            </a:pPr>
            <a:r>
              <a:rPr lang="en-IN" dirty="0" smtClean="0"/>
              <a:t>         Red is the </a:t>
            </a:r>
            <a:r>
              <a:rPr lang="en-IN" dirty="0" err="1" smtClean="0"/>
              <a:t>color</a:t>
            </a:r>
            <a:r>
              <a:rPr lang="en-IN" dirty="0" smtClean="0"/>
              <a:t> of energy, it’s bold, it’s powerful, it’s vibrant. It has the longest wavelength (the distance over which the wave’s shape repeats). It’s the </a:t>
            </a:r>
            <a:r>
              <a:rPr lang="en-IN" dirty="0" err="1" smtClean="0"/>
              <a:t>color</a:t>
            </a:r>
            <a:r>
              <a:rPr lang="en-IN" dirty="0" smtClean="0"/>
              <a:t> of effectiveness, excitement and liveliness. All over the world we follow red traffic light to stop, its visibility is the strongest amongst all other </a:t>
            </a:r>
            <a:r>
              <a:rPr lang="en-IN" dirty="0" err="1" smtClean="0"/>
              <a:t>colors</a:t>
            </a:r>
            <a:r>
              <a:rPr lang="en-IN" dirty="0" smtClean="0"/>
              <a:t> because of its highest wavelength. On the other hand its negative impacts can be aggression, visual disturbance and strain. You live in a red room for a day and you will go crazy, it has to be complimented with other </a:t>
            </a:r>
            <a:r>
              <a:rPr lang="en-IN" dirty="0" err="1" smtClean="0"/>
              <a:t>colors</a:t>
            </a:r>
            <a:r>
              <a:rPr lang="en-IN" dirty="0" smtClean="0"/>
              <a:t> to make it subtle.</a:t>
            </a:r>
          </a:p>
          <a:p>
            <a:pPr fontAlgn="base">
              <a:buNone/>
            </a:pPr>
            <a:endParaRPr lang="en-IN" dirty="0" smtClean="0"/>
          </a:p>
        </p:txBody>
      </p:sp>
      <p:sp>
        <p:nvSpPr>
          <p:cNvPr id="2" name="Title 1"/>
          <p:cNvSpPr>
            <a:spLocks noGrp="1"/>
          </p:cNvSpPr>
          <p:nvPr>
            <p:ph type="title"/>
          </p:nvPr>
        </p:nvSpPr>
        <p:spPr/>
        <p:txBody>
          <a:bodyPr/>
          <a:lstStyle/>
          <a:p>
            <a:r>
              <a:rPr lang="en-US" dirty="0" smtClean="0"/>
              <a:t>Emotional Effect of colors</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10000"/>
          </a:bodyPr>
          <a:lstStyle/>
          <a:p>
            <a:pPr fontAlgn="base"/>
            <a:r>
              <a:rPr lang="en-IN" b="1" i="1" dirty="0" smtClean="0"/>
              <a:t>Blue</a:t>
            </a:r>
          </a:p>
          <a:p>
            <a:pPr fontAlgn="base">
              <a:buNone/>
            </a:pPr>
            <a:r>
              <a:rPr lang="en-IN" dirty="0" smtClean="0"/>
              <a:t>         Blue is the </a:t>
            </a:r>
            <a:r>
              <a:rPr lang="en-IN" dirty="0" err="1" smtClean="0"/>
              <a:t>color</a:t>
            </a:r>
            <a:r>
              <a:rPr lang="en-IN" dirty="0" smtClean="0"/>
              <a:t> of intelligence, vastness, royalty, serenity, coolness and </a:t>
            </a:r>
            <a:r>
              <a:rPr lang="en-IN" dirty="0" err="1" smtClean="0"/>
              <a:t>tranquility</a:t>
            </a:r>
            <a:r>
              <a:rPr lang="en-IN" dirty="0" smtClean="0"/>
              <a:t>. Sky appears blue and gives calm effect, water appears blue and gives peace of mind. Blue appears to be the </a:t>
            </a:r>
            <a:r>
              <a:rPr lang="en-IN" dirty="0" err="1" smtClean="0"/>
              <a:t>favorite</a:t>
            </a:r>
            <a:r>
              <a:rPr lang="en-IN" dirty="0" smtClean="0"/>
              <a:t> </a:t>
            </a:r>
            <a:r>
              <a:rPr lang="en-IN" dirty="0" err="1" smtClean="0"/>
              <a:t>color</a:t>
            </a:r>
            <a:r>
              <a:rPr lang="en-IN" dirty="0" smtClean="0"/>
              <a:t> of most of the people but on the other hand it is also a </a:t>
            </a:r>
            <a:r>
              <a:rPr lang="en-IN" dirty="0" err="1" smtClean="0"/>
              <a:t>color</a:t>
            </a:r>
            <a:r>
              <a:rPr lang="en-IN" dirty="0" smtClean="0"/>
              <a:t> of coldness, unfriendliness and unemotional.</a:t>
            </a:r>
          </a:p>
          <a:p>
            <a:pPr fontAlgn="base">
              <a:buNone/>
            </a:pPr>
            <a:endParaRPr lang="en-IN" dirty="0" smtClean="0"/>
          </a:p>
          <a:p>
            <a:pPr fontAlgn="base"/>
            <a:r>
              <a:rPr lang="en-IN" b="1" i="1" dirty="0" smtClean="0"/>
              <a:t>Green</a:t>
            </a:r>
          </a:p>
          <a:p>
            <a:pPr fontAlgn="base">
              <a:buNone/>
            </a:pPr>
            <a:r>
              <a:rPr lang="en-IN" dirty="0" smtClean="0"/>
              <a:t>         Green is the most refreshing and cool </a:t>
            </a:r>
            <a:r>
              <a:rPr lang="en-IN" dirty="0" err="1" smtClean="0"/>
              <a:t>color</a:t>
            </a:r>
            <a:r>
              <a:rPr lang="en-IN" dirty="0" smtClean="0"/>
              <a:t>. Green is the </a:t>
            </a:r>
            <a:r>
              <a:rPr lang="en-IN" dirty="0" err="1" smtClean="0"/>
              <a:t>color</a:t>
            </a:r>
            <a:r>
              <a:rPr lang="en-IN" dirty="0" smtClean="0"/>
              <a:t> of life, fertility, reassurance, peace, harmony, balance. Nature is green and how soothing it is to our eyes. Not a single tree in this world is of the same green tint or shade, yet it appears to be so full of life and create environmental beauty.  As for its negative traits it is the </a:t>
            </a:r>
            <a:r>
              <a:rPr lang="en-IN" dirty="0" err="1" smtClean="0"/>
              <a:t>color</a:t>
            </a:r>
            <a:r>
              <a:rPr lang="en-IN" dirty="0" smtClean="0"/>
              <a:t> of Boredom, stagnation, blandness and enervation.</a:t>
            </a:r>
          </a:p>
          <a:p>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976664"/>
          </a:xfrm>
        </p:spPr>
        <p:txBody>
          <a:bodyPr>
            <a:normAutofit fontScale="77500" lnSpcReduction="20000"/>
          </a:bodyPr>
          <a:lstStyle/>
          <a:p>
            <a:pPr fontAlgn="base"/>
            <a:r>
              <a:rPr lang="en-IN" b="1" i="1" dirty="0" smtClean="0"/>
              <a:t>Violet</a:t>
            </a:r>
          </a:p>
          <a:p>
            <a:pPr fontAlgn="base"/>
            <a:r>
              <a:rPr lang="en-IN" dirty="0" smtClean="0"/>
              <a:t>Violet is </a:t>
            </a:r>
            <a:r>
              <a:rPr lang="en-IN" dirty="0" err="1" smtClean="0"/>
              <a:t>color</a:t>
            </a:r>
            <a:r>
              <a:rPr lang="en-IN" dirty="0" smtClean="0"/>
              <a:t> of truth, luxury and spiritual awareness. It has the shortest wavelength therefore it is considered to be weak also. A </a:t>
            </a:r>
            <a:r>
              <a:rPr lang="en-IN" dirty="0" err="1" smtClean="0"/>
              <a:t>color</a:t>
            </a:r>
            <a:r>
              <a:rPr lang="en-IN" dirty="0" smtClean="0"/>
              <a:t> of introversion and suppression. It is associated with deep contemplation and royalty, meditation and quality.</a:t>
            </a:r>
          </a:p>
          <a:p>
            <a:pPr fontAlgn="base"/>
            <a:r>
              <a:rPr lang="en-IN" b="1" i="1" dirty="0" smtClean="0"/>
              <a:t>Orange</a:t>
            </a:r>
          </a:p>
          <a:p>
            <a:pPr fontAlgn="base"/>
            <a:r>
              <a:rPr lang="en-IN" dirty="0" smtClean="0"/>
              <a:t>Orange gives warmth, comfort, security, passion, fun and frolic. Due to the mixture of red and yellow it gives stimulation and sensuality. Use of too much orange gives a feeling of no serious attitude and gives a feeling of deprivation if used with black.</a:t>
            </a:r>
          </a:p>
          <a:p>
            <a:pPr fontAlgn="base"/>
            <a:r>
              <a:rPr lang="en-IN" b="1" i="1" dirty="0" smtClean="0"/>
              <a:t>Black</a:t>
            </a:r>
          </a:p>
          <a:p>
            <a:pPr fontAlgn="base"/>
            <a:r>
              <a:rPr lang="en-IN" dirty="0" smtClean="0"/>
              <a:t>All </a:t>
            </a:r>
            <a:r>
              <a:rPr lang="en-IN" dirty="0" err="1" smtClean="0"/>
              <a:t>colors</a:t>
            </a:r>
            <a:r>
              <a:rPr lang="en-IN" dirty="0" smtClean="0"/>
              <a:t> are absorbed in black. Black is glamorous, graceful, efficient and security. Women wear black to attract, they look sophisticated. Black creates hindrance since there’s no light no reflection. It works perfectly with white thus the co relation is either alternation or repetition. Black is the </a:t>
            </a:r>
            <a:r>
              <a:rPr lang="en-IN" dirty="0" err="1" smtClean="0"/>
              <a:t>color</a:t>
            </a:r>
            <a:r>
              <a:rPr lang="en-IN" dirty="0" smtClean="0"/>
              <a:t> of mourning also. Too much black creates heaviness and scary look.</a:t>
            </a:r>
          </a:p>
          <a:p>
            <a:endParaRPr lang="en-IN" dirty="0" smtClean="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fontAlgn="base">
              <a:buNone/>
            </a:pPr>
            <a:endParaRPr lang="en-IN" dirty="0" smtClean="0"/>
          </a:p>
          <a:p>
            <a:pPr fontAlgn="base"/>
            <a:r>
              <a:rPr lang="en-IN" b="1" i="1" dirty="0" smtClean="0"/>
              <a:t>Yellow</a:t>
            </a:r>
          </a:p>
          <a:p>
            <a:pPr fontAlgn="base">
              <a:buNone/>
            </a:pPr>
            <a:r>
              <a:rPr lang="en-IN" dirty="0" smtClean="0"/>
              <a:t>         Yellow is a very emotional </a:t>
            </a:r>
            <a:r>
              <a:rPr lang="en-IN" dirty="0" err="1" smtClean="0"/>
              <a:t>color</a:t>
            </a:r>
            <a:r>
              <a:rPr lang="en-IN" dirty="0" smtClean="0"/>
              <a:t>, it is the </a:t>
            </a:r>
            <a:r>
              <a:rPr lang="en-IN" dirty="0" err="1" smtClean="0"/>
              <a:t>color</a:t>
            </a:r>
            <a:r>
              <a:rPr lang="en-IN" dirty="0" smtClean="0"/>
              <a:t> of self esteem, confidence and optimism. After red yellow has the longest wave length, appearing to be strong from a distance. World over yellow cabs can easily be seen, sunflowers, daffodils appear to be friendly. Contrary to this it also communicates few negative values like depression, hatred and anxiety.</a:t>
            </a:r>
          </a:p>
          <a:p>
            <a:pPr fontAlgn="base">
              <a:buNone/>
            </a:pPr>
            <a:endParaRPr lang="en-IN" dirty="0" smtClean="0"/>
          </a:p>
          <a:p>
            <a:pPr fontAlgn="base"/>
            <a:r>
              <a:rPr lang="en-IN" b="1" i="1" dirty="0" smtClean="0"/>
              <a:t>Pink</a:t>
            </a:r>
          </a:p>
          <a:p>
            <a:pPr fontAlgn="base">
              <a:buNone/>
            </a:pPr>
            <a:r>
              <a:rPr lang="en-IN" dirty="0" smtClean="0"/>
              <a:t>      Pink is a cute </a:t>
            </a:r>
            <a:r>
              <a:rPr lang="en-IN" dirty="0" err="1" smtClean="0"/>
              <a:t>color</a:t>
            </a:r>
            <a:r>
              <a:rPr lang="en-IN" dirty="0" smtClean="0"/>
              <a:t>, very feminine, love and </a:t>
            </a:r>
            <a:r>
              <a:rPr lang="en-IN" dirty="0" err="1" smtClean="0"/>
              <a:t>tranquility</a:t>
            </a:r>
            <a:r>
              <a:rPr lang="en-IN" dirty="0" smtClean="0"/>
              <a:t>. Though pink is a tint of red but it soothes rather than stimulates. It gives comfort and suggests grace and elegance. Sometimes too much pink looks physically weak and appears full of flaws. It creates impact of inhibition.</a:t>
            </a:r>
          </a:p>
          <a:p>
            <a:pPr fontAlgn="base">
              <a:buNone/>
            </a:pPr>
            <a:endParaRPr lang="en-IN" dirty="0" smtClean="0"/>
          </a:p>
          <a:p>
            <a:pPr fontAlgn="base">
              <a:buNone/>
            </a:pPr>
            <a:endParaRPr lang="en-IN" dirty="0" smtClean="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pPr fontAlgn="base"/>
            <a:r>
              <a:rPr lang="en-IN" b="1" i="1" dirty="0" smtClean="0"/>
              <a:t>White</a:t>
            </a:r>
          </a:p>
          <a:p>
            <a:pPr fontAlgn="base">
              <a:buNone/>
            </a:pPr>
            <a:r>
              <a:rPr lang="en-IN" dirty="0" smtClean="0"/>
              <a:t>    White is pure, clean, hygienic, innocent and simple. White is total reflection. It gives perception of space, too much clutter in a design can be overcome by using spaces of white. The negative effect of white is that it makes other </a:t>
            </a:r>
            <a:r>
              <a:rPr lang="en-IN" dirty="0" err="1" smtClean="0"/>
              <a:t>colors</a:t>
            </a:r>
            <a:r>
              <a:rPr lang="en-IN" dirty="0" smtClean="0"/>
              <a:t> used with it cold and unfriendly. Can create a diminishing effect.</a:t>
            </a:r>
          </a:p>
          <a:p>
            <a:pPr fontAlgn="base">
              <a:buNone/>
            </a:pPr>
            <a:endParaRPr lang="en-IN" dirty="0" smtClean="0"/>
          </a:p>
          <a:p>
            <a:pPr fontAlgn="base"/>
            <a:r>
              <a:rPr lang="en-IN" b="1" i="1" dirty="0" smtClean="0"/>
              <a:t>Grey</a:t>
            </a:r>
          </a:p>
          <a:p>
            <a:pPr fontAlgn="base">
              <a:buNone/>
            </a:pPr>
            <a:r>
              <a:rPr lang="en-IN" dirty="0" smtClean="0"/>
              <a:t>     Grey is a neutral </a:t>
            </a:r>
            <a:r>
              <a:rPr lang="en-IN" dirty="0" err="1" smtClean="0"/>
              <a:t>color</a:t>
            </a:r>
            <a:r>
              <a:rPr lang="en-IN" dirty="0" smtClean="0"/>
              <a:t>, not giving a direct psychological effect. It may represent emptiness and dullness. It gives impression of dampness and right tone of grey must be used otherwise it may make your composition depressive.</a:t>
            </a:r>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r>
              <a:rPr lang="en-US" dirty="0" smtClean="0"/>
              <a:t>Color Wheel</a:t>
            </a:r>
            <a:endParaRPr lang="en-IN" dirty="0"/>
          </a:p>
        </p:txBody>
      </p:sp>
      <p:pic>
        <p:nvPicPr>
          <p:cNvPr id="5122" name="Picture 2" descr="C:\Users\sona\Desktop\color-wheel-main2.gif"/>
          <p:cNvPicPr>
            <a:picLocks noChangeAspect="1" noChangeArrowheads="1"/>
          </p:cNvPicPr>
          <p:nvPr/>
        </p:nvPicPr>
        <p:blipFill>
          <a:blip r:embed="rId2" cstate="print"/>
          <a:srcRect/>
          <a:stretch>
            <a:fillRect/>
          </a:stretch>
        </p:blipFill>
        <p:spPr bwMode="auto">
          <a:xfrm>
            <a:off x="539552" y="1340768"/>
            <a:ext cx="8208912" cy="53285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pPr fontAlgn="base">
              <a:buNone/>
            </a:pPr>
            <a:r>
              <a:rPr lang="en-IN" dirty="0" smtClean="0"/>
              <a:t>There are three primary </a:t>
            </a:r>
            <a:r>
              <a:rPr lang="en-IN" dirty="0" err="1" smtClean="0"/>
              <a:t>colors</a:t>
            </a:r>
            <a:r>
              <a:rPr lang="en-IN" dirty="0" smtClean="0"/>
              <a:t>,</a:t>
            </a:r>
          </a:p>
          <a:p>
            <a:pPr fontAlgn="base">
              <a:buNone/>
            </a:pPr>
            <a:endParaRPr lang="en-IN" dirty="0" smtClean="0"/>
          </a:p>
          <a:p>
            <a:pPr fontAlgn="base"/>
            <a:r>
              <a:rPr lang="en-IN" dirty="0" smtClean="0"/>
              <a:t>Red,</a:t>
            </a:r>
          </a:p>
          <a:p>
            <a:pPr fontAlgn="base"/>
            <a:r>
              <a:rPr lang="en-IN" dirty="0" smtClean="0"/>
              <a:t>Yellow</a:t>
            </a:r>
          </a:p>
          <a:p>
            <a:pPr fontAlgn="base"/>
            <a:r>
              <a:rPr lang="en-IN" dirty="0" smtClean="0"/>
              <a:t>Blue</a:t>
            </a:r>
          </a:p>
          <a:p>
            <a:pPr>
              <a:buNone/>
            </a:pPr>
            <a:endParaRPr lang="en-IN" dirty="0"/>
          </a:p>
        </p:txBody>
      </p:sp>
      <p:sp>
        <p:nvSpPr>
          <p:cNvPr id="2" name="Title 1"/>
          <p:cNvSpPr>
            <a:spLocks noGrp="1"/>
          </p:cNvSpPr>
          <p:nvPr>
            <p:ph type="title"/>
          </p:nvPr>
        </p:nvSpPr>
        <p:spPr/>
        <p:txBody>
          <a:bodyPr/>
          <a:lstStyle/>
          <a:p>
            <a:r>
              <a:rPr lang="en-US" dirty="0" smtClean="0"/>
              <a:t>Primary Colors</a:t>
            </a:r>
            <a:endParaRPr lang="en-IN" dirty="0"/>
          </a:p>
        </p:txBody>
      </p:sp>
      <p:pic>
        <p:nvPicPr>
          <p:cNvPr id="1026" name="Picture 2" descr="C:\Users\sona\Desktop\Primary color-wheel.jpg"/>
          <p:cNvPicPr>
            <a:picLocks noChangeAspect="1" noChangeArrowheads="1"/>
          </p:cNvPicPr>
          <p:nvPr/>
        </p:nvPicPr>
        <p:blipFill>
          <a:blip r:embed="rId2" cstate="print"/>
          <a:srcRect/>
          <a:stretch>
            <a:fillRect/>
          </a:stretch>
        </p:blipFill>
        <p:spPr bwMode="auto">
          <a:xfrm>
            <a:off x="2195736" y="1816100"/>
            <a:ext cx="5080000" cy="41331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IN" sz="2400" dirty="0" smtClean="0"/>
              <a:t>The mixture of yellow and blue makes GREEN,</a:t>
            </a:r>
          </a:p>
          <a:p>
            <a:pPr fontAlgn="base"/>
            <a:r>
              <a:rPr lang="en-IN" sz="2400" dirty="0" smtClean="0"/>
              <a:t>The mixture of yellow and red makes ORANGE,</a:t>
            </a:r>
          </a:p>
          <a:p>
            <a:pPr fontAlgn="base"/>
            <a:r>
              <a:rPr lang="en-IN" sz="2400" dirty="0" smtClean="0"/>
              <a:t>The mixture of red and blue makes PURPLE.</a:t>
            </a:r>
          </a:p>
          <a:p>
            <a:pPr fontAlgn="base"/>
            <a:r>
              <a:rPr lang="en-IN" sz="2400" dirty="0" smtClean="0"/>
              <a:t>Green, Orange and Purple are secondary </a:t>
            </a:r>
            <a:r>
              <a:rPr lang="en-IN" sz="2400" dirty="0" err="1" smtClean="0"/>
              <a:t>colors</a:t>
            </a:r>
            <a:r>
              <a:rPr lang="en-IN" sz="2400" dirty="0" smtClean="0"/>
              <a:t> resulting from the mixture of primary </a:t>
            </a:r>
            <a:r>
              <a:rPr lang="en-IN" sz="2400" dirty="0" err="1" smtClean="0"/>
              <a:t>colors</a:t>
            </a:r>
            <a:r>
              <a:rPr lang="en-IN" sz="2400" dirty="0" smtClean="0"/>
              <a:t>.</a:t>
            </a:r>
          </a:p>
          <a:p>
            <a:pPr>
              <a:buNone/>
            </a:pPr>
            <a:r>
              <a:rPr lang="en-IN" dirty="0" smtClean="0"/>
              <a:t/>
            </a:r>
            <a:br>
              <a:rPr lang="en-IN" dirty="0" smtClean="0"/>
            </a:br>
            <a:endParaRPr lang="en-IN" dirty="0"/>
          </a:p>
        </p:txBody>
      </p:sp>
      <p:sp>
        <p:nvSpPr>
          <p:cNvPr id="2" name="Title 1"/>
          <p:cNvSpPr>
            <a:spLocks noGrp="1"/>
          </p:cNvSpPr>
          <p:nvPr>
            <p:ph type="title"/>
          </p:nvPr>
        </p:nvSpPr>
        <p:spPr/>
        <p:txBody>
          <a:bodyPr/>
          <a:lstStyle/>
          <a:p>
            <a:r>
              <a:rPr lang="en-US" dirty="0" smtClean="0"/>
              <a:t>Secondary Colors</a:t>
            </a:r>
            <a:endParaRPr lang="en-IN" dirty="0"/>
          </a:p>
        </p:txBody>
      </p:sp>
      <p:pic>
        <p:nvPicPr>
          <p:cNvPr id="2050" name="Picture 2" descr="C:\Users\sona\Desktop\Secondary color-wheel-2.jpg"/>
          <p:cNvPicPr>
            <a:picLocks noChangeAspect="1" noChangeArrowheads="1"/>
          </p:cNvPicPr>
          <p:nvPr/>
        </p:nvPicPr>
        <p:blipFill>
          <a:blip r:embed="rId2" cstate="print"/>
          <a:srcRect/>
          <a:stretch>
            <a:fillRect/>
          </a:stretch>
        </p:blipFill>
        <p:spPr bwMode="auto">
          <a:xfrm>
            <a:off x="899592" y="3789040"/>
            <a:ext cx="7338392" cy="306896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IN" dirty="0" smtClean="0"/>
              <a:t>Tertiary </a:t>
            </a:r>
            <a:r>
              <a:rPr lang="en-IN" dirty="0" err="1" smtClean="0"/>
              <a:t>colors</a:t>
            </a:r>
            <a:r>
              <a:rPr lang="en-IN" dirty="0" smtClean="0"/>
              <a:t> are intermediate </a:t>
            </a:r>
            <a:r>
              <a:rPr lang="en-IN" dirty="0" err="1" smtClean="0"/>
              <a:t>colors</a:t>
            </a:r>
            <a:r>
              <a:rPr lang="en-IN" dirty="0" smtClean="0"/>
              <a:t> made out of secondary and primary </a:t>
            </a:r>
            <a:r>
              <a:rPr lang="en-IN" dirty="0" err="1" smtClean="0"/>
              <a:t>colors</a:t>
            </a:r>
            <a:r>
              <a:rPr lang="en-IN" dirty="0" smtClean="0"/>
              <a:t>. A tertiary </a:t>
            </a:r>
            <a:r>
              <a:rPr lang="en-IN" dirty="0" err="1" smtClean="0"/>
              <a:t>color</a:t>
            </a:r>
            <a:r>
              <a:rPr lang="en-IN" dirty="0" smtClean="0"/>
              <a:t> is a </a:t>
            </a:r>
            <a:r>
              <a:rPr lang="en-IN" dirty="0" err="1" smtClean="0"/>
              <a:t>color</a:t>
            </a:r>
            <a:r>
              <a:rPr lang="en-IN" dirty="0" smtClean="0"/>
              <a:t> made by mixing one primary </a:t>
            </a:r>
            <a:r>
              <a:rPr lang="en-IN" dirty="0" err="1" smtClean="0"/>
              <a:t>color</a:t>
            </a:r>
            <a:r>
              <a:rPr lang="en-IN" dirty="0" smtClean="0"/>
              <a:t> with one secondary </a:t>
            </a:r>
            <a:r>
              <a:rPr lang="en-IN" dirty="0" err="1" smtClean="0"/>
              <a:t>color</a:t>
            </a:r>
            <a:r>
              <a:rPr lang="en-IN" dirty="0" smtClean="0"/>
              <a:t>, in a given </a:t>
            </a:r>
            <a:r>
              <a:rPr lang="en-IN" dirty="0" err="1" smtClean="0"/>
              <a:t>color</a:t>
            </a:r>
            <a:r>
              <a:rPr lang="en-IN" dirty="0" smtClean="0"/>
              <a:t> space such as RGB or RYB.</a:t>
            </a:r>
          </a:p>
          <a:p>
            <a:pPr>
              <a:buNone/>
            </a:pPr>
            <a:endParaRPr lang="en-IN" dirty="0"/>
          </a:p>
        </p:txBody>
      </p:sp>
      <p:sp>
        <p:nvSpPr>
          <p:cNvPr id="2" name="Title 1"/>
          <p:cNvSpPr>
            <a:spLocks noGrp="1"/>
          </p:cNvSpPr>
          <p:nvPr>
            <p:ph type="title"/>
          </p:nvPr>
        </p:nvSpPr>
        <p:spPr/>
        <p:txBody>
          <a:bodyPr/>
          <a:lstStyle/>
          <a:p>
            <a:r>
              <a:rPr lang="en-US" dirty="0" smtClean="0"/>
              <a:t>Tertiary Colors</a:t>
            </a:r>
            <a:endParaRPr lang="en-IN" dirty="0"/>
          </a:p>
        </p:txBody>
      </p:sp>
      <p:pic>
        <p:nvPicPr>
          <p:cNvPr id="3074" name="Picture 2" descr="C:\Users\sona\Desktop\tertiary-colors.jpg"/>
          <p:cNvPicPr>
            <a:picLocks noChangeAspect="1" noChangeArrowheads="1"/>
          </p:cNvPicPr>
          <p:nvPr/>
        </p:nvPicPr>
        <p:blipFill>
          <a:blip r:embed="rId2" cstate="print"/>
          <a:srcRect/>
          <a:stretch>
            <a:fillRect/>
          </a:stretch>
        </p:blipFill>
        <p:spPr bwMode="auto">
          <a:xfrm>
            <a:off x="1403648" y="4149080"/>
            <a:ext cx="6120680" cy="24955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r>
              <a:rPr lang="en-US" dirty="0" smtClean="0"/>
              <a:t>We all live in a world where color is a part of us.  Color in everyday life is very diverse. It gives us pleasure, increase our appetite and provide us serenity. Color is a mental phenomenon which is evoked by light striking the back of the eyes.</a:t>
            </a:r>
          </a:p>
          <a:p>
            <a:r>
              <a:rPr lang="en-US" dirty="0" smtClean="0"/>
              <a:t>An object does not have any color of its own rather its color is determined by its ability to absorb light waves because all objects do not absorb light equally there different colors are produced.</a:t>
            </a:r>
            <a:endParaRPr lang="en-IN" dirty="0"/>
          </a:p>
        </p:txBody>
      </p:sp>
      <p:sp>
        <p:nvSpPr>
          <p:cNvPr id="2" name="Title 1"/>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Color schemes may be similar or contrasting, similar are restful but sometimes monotonous.</a:t>
            </a:r>
          </a:p>
          <a:p>
            <a:pPr>
              <a:buNone/>
            </a:pPr>
            <a:r>
              <a:rPr lang="en-US" dirty="0" smtClean="0"/>
              <a:t>    Contrasting harmonies can be too disturbing or striking.</a:t>
            </a:r>
          </a:p>
          <a:p>
            <a:pPr>
              <a:buNone/>
            </a:pPr>
            <a:r>
              <a:rPr lang="en-US" dirty="0" smtClean="0"/>
              <a:t>    Color schemes are of two types – </a:t>
            </a:r>
          </a:p>
          <a:p>
            <a:pPr>
              <a:buNone/>
            </a:pPr>
            <a:r>
              <a:rPr lang="en-US" dirty="0" smtClean="0"/>
              <a:t>    1) Related color schemes</a:t>
            </a:r>
          </a:p>
          <a:p>
            <a:pPr>
              <a:buNone/>
            </a:pPr>
            <a:r>
              <a:rPr lang="en-US" dirty="0" smtClean="0"/>
              <a:t>    2) Contrasting color schemes</a:t>
            </a:r>
          </a:p>
          <a:p>
            <a:pPr>
              <a:buNone/>
            </a:pPr>
            <a:endParaRPr lang="en-IN" dirty="0"/>
          </a:p>
        </p:txBody>
      </p:sp>
      <p:sp>
        <p:nvSpPr>
          <p:cNvPr id="2" name="Title 1"/>
          <p:cNvSpPr>
            <a:spLocks noGrp="1"/>
          </p:cNvSpPr>
          <p:nvPr>
            <p:ph type="title"/>
          </p:nvPr>
        </p:nvSpPr>
        <p:spPr/>
        <p:txBody>
          <a:bodyPr/>
          <a:lstStyle/>
          <a:p>
            <a:r>
              <a:rPr lang="en-US" dirty="0" smtClean="0"/>
              <a:t>Color Schemes	</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a:buNone/>
            </a:pPr>
            <a:r>
              <a:rPr lang="en-US" sz="4400" dirty="0" smtClean="0"/>
              <a:t>Similar or Related color schemes:</a:t>
            </a:r>
          </a:p>
          <a:p>
            <a:endParaRPr lang="en-US" dirty="0" smtClean="0"/>
          </a:p>
          <a:p>
            <a:endParaRPr lang="en-US" dirty="0" smtClean="0"/>
          </a:p>
          <a:p>
            <a:pPr marL="514350" indent="-514350">
              <a:buAutoNum type="arabicParenR"/>
            </a:pPr>
            <a:r>
              <a:rPr lang="en-US" dirty="0" smtClean="0"/>
              <a:t>Monochromatic color scheme</a:t>
            </a:r>
          </a:p>
          <a:p>
            <a:pPr marL="514350" indent="-514350">
              <a:buAutoNum type="arabicParenR"/>
            </a:pPr>
            <a:r>
              <a:rPr lang="en-US" dirty="0" smtClean="0"/>
              <a:t>An analogous color scheme</a:t>
            </a:r>
          </a:p>
          <a:p>
            <a:pPr marL="514350" indent="-514350">
              <a:buAutoNum type="arabicParenR"/>
            </a:pPr>
            <a:endParaRPr lang="en-US" dirty="0" smtClean="0"/>
          </a:p>
          <a:p>
            <a:pPr marL="514350" indent="-514350">
              <a:buNone/>
            </a:pPr>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p:cNvSpPr>
            <a:spLocks noGrp="1"/>
          </p:cNvSpPr>
          <p:nvPr>
            <p:ph idx="1"/>
          </p:nvPr>
        </p:nvSpPr>
        <p:spPr>
          <a:xfrm>
            <a:off x="457200" y="1447800"/>
            <a:ext cx="8229600" cy="2514600"/>
          </a:xfrm>
        </p:spPr>
        <p:txBody>
          <a:bodyPr>
            <a:normAutofit fontScale="92500" lnSpcReduction="10000"/>
          </a:bodyPr>
          <a:lstStyle/>
          <a:p>
            <a:pPr eaLnBrk="1" hangingPunct="1"/>
            <a:r>
              <a:rPr lang="en-US" dirty="0" smtClean="0"/>
              <a:t>A one-hue color scheme – using tints and shades</a:t>
            </a:r>
          </a:p>
          <a:p>
            <a:pPr eaLnBrk="1" hangingPunct="1"/>
            <a:r>
              <a:rPr lang="en-US" dirty="0" smtClean="0"/>
              <a:t>Endless values are created by adding white or black</a:t>
            </a:r>
          </a:p>
          <a:p>
            <a:pPr eaLnBrk="1" hangingPunct="1"/>
            <a:r>
              <a:rPr lang="en-US" dirty="0" smtClean="0"/>
              <a:t>Quiet and peaceful effect</a:t>
            </a:r>
          </a:p>
          <a:p>
            <a:pPr eaLnBrk="1" hangingPunct="1"/>
            <a:r>
              <a:rPr lang="en-US" dirty="0" smtClean="0"/>
              <a:t>Boredom can be avoided by using different forms, textures, and spatial relationships.</a:t>
            </a:r>
          </a:p>
        </p:txBody>
      </p:sp>
      <p:sp>
        <p:nvSpPr>
          <p:cNvPr id="3" name="Title 2"/>
          <p:cNvSpPr>
            <a:spLocks noGrp="1"/>
          </p:cNvSpPr>
          <p:nvPr>
            <p:ph type="title"/>
          </p:nvPr>
        </p:nvSpPr>
        <p:spPr>
          <a:xfrm>
            <a:off x="457200" y="609600"/>
            <a:ext cx="8229600" cy="781050"/>
          </a:xfrm>
        </p:spPr>
        <p:txBody>
          <a:bodyPr>
            <a:normAutofit/>
          </a:bodyPr>
          <a:lstStyle/>
          <a:p>
            <a:pPr eaLnBrk="1" fontAlgn="auto" hangingPunct="1">
              <a:spcAft>
                <a:spcPts val="0"/>
              </a:spcAft>
              <a:defRPr/>
            </a:pPr>
            <a:r>
              <a:rPr lang="en-US" dirty="0" smtClean="0"/>
              <a:t>Monochromatic</a:t>
            </a:r>
            <a:endParaRPr lang="en-US" dirty="0"/>
          </a:p>
        </p:txBody>
      </p:sp>
      <p:pic>
        <p:nvPicPr>
          <p:cNvPr id="19460" name="Picture 4" descr="monochromatic_sample.jpg"/>
          <p:cNvPicPr>
            <a:picLocks noChangeAspect="1"/>
          </p:cNvPicPr>
          <p:nvPr/>
        </p:nvPicPr>
        <p:blipFill>
          <a:blip r:embed="rId2" cstate="print"/>
          <a:srcRect/>
          <a:stretch>
            <a:fillRect/>
          </a:stretch>
        </p:blipFill>
        <p:spPr bwMode="auto">
          <a:xfrm>
            <a:off x="1193800" y="3827463"/>
            <a:ext cx="3073400" cy="3030537"/>
          </a:xfrm>
          <a:prstGeom prst="rect">
            <a:avLst/>
          </a:prstGeom>
          <a:noFill/>
          <a:ln w="9525">
            <a:noFill/>
            <a:miter lim="800000"/>
            <a:headEnd/>
            <a:tailEnd/>
          </a:ln>
        </p:spPr>
      </p:pic>
      <p:pic>
        <p:nvPicPr>
          <p:cNvPr id="19461" name="Picture 5" descr="monochromatic.jpg"/>
          <p:cNvPicPr>
            <a:picLocks noChangeAspect="1"/>
          </p:cNvPicPr>
          <p:nvPr/>
        </p:nvPicPr>
        <p:blipFill>
          <a:blip r:embed="rId3" cstate="print"/>
          <a:srcRect/>
          <a:stretch>
            <a:fillRect/>
          </a:stretch>
        </p:blipFill>
        <p:spPr bwMode="auto">
          <a:xfrm>
            <a:off x="4800600" y="3886200"/>
            <a:ext cx="2859088"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935163"/>
            <a:ext cx="8229600" cy="1874837"/>
          </a:xfrm>
        </p:spPr>
        <p:txBody>
          <a:bodyPr>
            <a:normAutofit/>
          </a:bodyPr>
          <a:lstStyle/>
          <a:p>
            <a:pPr eaLnBrk="1" hangingPunct="1"/>
            <a:r>
              <a:rPr lang="en-US" dirty="0" smtClean="0"/>
              <a:t>Uses colors (3-5) that are adjacent to each other on the color wheel.</a:t>
            </a:r>
          </a:p>
          <a:p>
            <a:pPr eaLnBrk="1" hangingPunct="1"/>
            <a:r>
              <a:rPr lang="en-US" dirty="0" smtClean="0"/>
              <a:t>One color is used as a dominant color while others are used to enrich the scheme</a:t>
            </a:r>
          </a:p>
        </p:txBody>
      </p:sp>
      <p:sp>
        <p:nvSpPr>
          <p:cNvPr id="21506" name="Title 1"/>
          <p:cNvSpPr>
            <a:spLocks noGrp="1"/>
          </p:cNvSpPr>
          <p:nvPr>
            <p:ph type="title"/>
          </p:nvPr>
        </p:nvSpPr>
        <p:spPr/>
        <p:txBody>
          <a:bodyPr/>
          <a:lstStyle/>
          <a:p>
            <a:pPr algn="l" eaLnBrk="1" hangingPunct="1"/>
            <a:r>
              <a:rPr lang="en-US" dirty="0" smtClean="0"/>
              <a:t>Analogous</a:t>
            </a:r>
          </a:p>
        </p:txBody>
      </p:sp>
      <p:pic>
        <p:nvPicPr>
          <p:cNvPr id="21508" name="Picture 3" descr="analogous.gif"/>
          <p:cNvPicPr>
            <a:picLocks noChangeAspect="1"/>
          </p:cNvPicPr>
          <p:nvPr/>
        </p:nvPicPr>
        <p:blipFill>
          <a:blip r:embed="rId2" cstate="print"/>
          <a:srcRect/>
          <a:stretch>
            <a:fillRect/>
          </a:stretch>
        </p:blipFill>
        <p:spPr bwMode="auto">
          <a:xfrm>
            <a:off x="76200" y="3733800"/>
            <a:ext cx="4419600" cy="2960688"/>
          </a:xfrm>
          <a:prstGeom prst="rect">
            <a:avLst/>
          </a:prstGeom>
          <a:noFill/>
          <a:ln w="9525">
            <a:noFill/>
            <a:miter lim="800000"/>
            <a:headEnd/>
            <a:tailEnd/>
          </a:ln>
        </p:spPr>
      </p:pic>
      <p:pic>
        <p:nvPicPr>
          <p:cNvPr id="21509" name="Picture 4" descr="analogous2.jpg"/>
          <p:cNvPicPr>
            <a:picLocks noChangeAspect="1"/>
          </p:cNvPicPr>
          <p:nvPr/>
        </p:nvPicPr>
        <p:blipFill>
          <a:blip r:embed="rId3" cstate="print"/>
          <a:srcRect/>
          <a:stretch>
            <a:fillRect/>
          </a:stretch>
        </p:blipFill>
        <p:spPr bwMode="auto">
          <a:xfrm>
            <a:off x="4648200" y="3810000"/>
            <a:ext cx="4267200" cy="2847975"/>
          </a:xfrm>
          <a:prstGeom prst="rect">
            <a:avLst/>
          </a:prstGeom>
          <a:noFill/>
          <a:ln w="9525">
            <a:noFill/>
            <a:miter lim="800000"/>
            <a:headEnd/>
            <a:tailEnd/>
          </a:ln>
        </p:spPr>
      </p:pic>
      <p:pic>
        <p:nvPicPr>
          <p:cNvPr id="6" name="Picture 5" descr="colorwheel_analogous.gif"/>
          <p:cNvPicPr>
            <a:picLocks noChangeAspect="1"/>
          </p:cNvPicPr>
          <p:nvPr/>
        </p:nvPicPr>
        <p:blipFill>
          <a:blip r:embed="rId4" cstate="print"/>
          <a:stretch>
            <a:fillRect/>
          </a:stretch>
        </p:blipFill>
        <p:spPr>
          <a:xfrm>
            <a:off x="5181600" y="76200"/>
            <a:ext cx="2743200" cy="1932317"/>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The 4 contrasting color schemes most frequently used are:</a:t>
            </a:r>
          </a:p>
          <a:p>
            <a:pPr>
              <a:buNone/>
            </a:pPr>
            <a:endParaRPr lang="en-US" dirty="0" smtClean="0"/>
          </a:p>
          <a:p>
            <a:pPr marL="514350" indent="-514350">
              <a:buAutoNum type="alphaLcParenR"/>
            </a:pPr>
            <a:r>
              <a:rPr lang="en-US" dirty="0" smtClean="0"/>
              <a:t>A complimentary color scheme</a:t>
            </a:r>
          </a:p>
          <a:p>
            <a:pPr marL="514350" indent="-514350">
              <a:buAutoNum type="alphaLcParenR"/>
            </a:pPr>
            <a:r>
              <a:rPr lang="en-US" dirty="0" smtClean="0"/>
              <a:t>A split complimentary color scheme</a:t>
            </a:r>
          </a:p>
          <a:p>
            <a:pPr marL="514350" indent="-514350">
              <a:buAutoNum type="alphaLcParenR"/>
            </a:pPr>
            <a:r>
              <a:rPr lang="en-US" dirty="0" smtClean="0"/>
              <a:t>A triad color scheme</a:t>
            </a:r>
          </a:p>
          <a:p>
            <a:pPr marL="514350" indent="-514350">
              <a:buAutoNum type="alphaLcParenR"/>
            </a:pPr>
            <a:r>
              <a:rPr lang="en-US" dirty="0" smtClean="0"/>
              <a:t>An accented neutral color scheme</a:t>
            </a:r>
            <a:endParaRPr lang="en-IN" dirty="0"/>
          </a:p>
        </p:txBody>
      </p:sp>
      <p:sp>
        <p:nvSpPr>
          <p:cNvPr id="2" name="Title 1"/>
          <p:cNvSpPr>
            <a:spLocks noGrp="1"/>
          </p:cNvSpPr>
          <p:nvPr>
            <p:ph type="title"/>
          </p:nvPr>
        </p:nvSpPr>
        <p:spPr/>
        <p:txBody>
          <a:bodyPr/>
          <a:lstStyle/>
          <a:p>
            <a:r>
              <a:rPr lang="en-US" dirty="0" smtClean="0"/>
              <a:t>Contrasting color schemes</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57200" y="1371601"/>
            <a:ext cx="4267200" cy="3124200"/>
          </a:xfrm>
        </p:spPr>
        <p:txBody>
          <a:bodyPr>
            <a:normAutofit fontScale="92500" lnSpcReduction="10000"/>
          </a:bodyPr>
          <a:lstStyle/>
          <a:p>
            <a:pPr eaLnBrk="1" hangingPunct="1"/>
            <a:r>
              <a:rPr lang="en-US" dirty="0" smtClean="0"/>
              <a:t>Built by combining hues opposite each other on the color wheel</a:t>
            </a:r>
          </a:p>
          <a:p>
            <a:pPr eaLnBrk="1" hangingPunct="1"/>
            <a:r>
              <a:rPr lang="en-US" dirty="0" smtClean="0"/>
              <a:t>Tend to be livelier than other schemes</a:t>
            </a:r>
          </a:p>
          <a:p>
            <a:pPr eaLnBrk="1" hangingPunct="1"/>
            <a:r>
              <a:rPr lang="en-US" dirty="0" smtClean="0"/>
              <a:t>Values and intensities must be handled carefully</a:t>
            </a:r>
          </a:p>
        </p:txBody>
      </p:sp>
      <p:sp>
        <p:nvSpPr>
          <p:cNvPr id="22530" name="Title 1"/>
          <p:cNvSpPr>
            <a:spLocks noGrp="1"/>
          </p:cNvSpPr>
          <p:nvPr>
            <p:ph type="title"/>
          </p:nvPr>
        </p:nvSpPr>
        <p:spPr>
          <a:xfrm>
            <a:off x="457200" y="304800"/>
            <a:ext cx="8229600" cy="1143000"/>
          </a:xfrm>
        </p:spPr>
        <p:txBody>
          <a:bodyPr/>
          <a:lstStyle/>
          <a:p>
            <a:pPr eaLnBrk="1" hangingPunct="1"/>
            <a:r>
              <a:rPr lang="en-US" dirty="0" smtClean="0"/>
              <a:t>Complementary</a:t>
            </a:r>
          </a:p>
        </p:txBody>
      </p:sp>
      <p:pic>
        <p:nvPicPr>
          <p:cNvPr id="22532" name="Picture 3" descr="complementary.gif"/>
          <p:cNvPicPr>
            <a:picLocks noChangeAspect="1"/>
          </p:cNvPicPr>
          <p:nvPr/>
        </p:nvPicPr>
        <p:blipFill>
          <a:blip r:embed="rId2" cstate="print"/>
          <a:srcRect/>
          <a:stretch>
            <a:fillRect/>
          </a:stretch>
        </p:blipFill>
        <p:spPr bwMode="auto">
          <a:xfrm>
            <a:off x="762000" y="4281487"/>
            <a:ext cx="3562350" cy="2576513"/>
          </a:xfrm>
          <a:prstGeom prst="rect">
            <a:avLst/>
          </a:prstGeom>
          <a:noFill/>
          <a:ln w="9525">
            <a:noFill/>
            <a:miter lim="800000"/>
            <a:headEnd/>
            <a:tailEnd/>
          </a:ln>
        </p:spPr>
      </p:pic>
      <p:pic>
        <p:nvPicPr>
          <p:cNvPr id="22533" name="Picture 4" descr="complementary1.jpg"/>
          <p:cNvPicPr>
            <a:picLocks noChangeAspect="1"/>
          </p:cNvPicPr>
          <p:nvPr/>
        </p:nvPicPr>
        <p:blipFill>
          <a:blip r:embed="rId3" cstate="print"/>
          <a:srcRect/>
          <a:stretch>
            <a:fillRect/>
          </a:stretch>
        </p:blipFill>
        <p:spPr bwMode="auto">
          <a:xfrm>
            <a:off x="5486400" y="3581400"/>
            <a:ext cx="3048000" cy="3048000"/>
          </a:xfrm>
          <a:prstGeom prst="rect">
            <a:avLst/>
          </a:prstGeom>
          <a:noFill/>
          <a:ln w="9525">
            <a:noFill/>
            <a:miter lim="800000"/>
            <a:headEnd/>
            <a:tailEnd/>
          </a:ln>
        </p:spPr>
      </p:pic>
      <p:pic>
        <p:nvPicPr>
          <p:cNvPr id="6" name="Picture 5" descr="colorwheel_complement.gif"/>
          <p:cNvPicPr>
            <a:picLocks noChangeAspect="1"/>
          </p:cNvPicPr>
          <p:nvPr/>
        </p:nvPicPr>
        <p:blipFill>
          <a:blip r:embed="rId4" cstate="print"/>
          <a:stretch>
            <a:fillRect/>
          </a:stretch>
        </p:blipFill>
        <p:spPr>
          <a:xfrm>
            <a:off x="5486400" y="990600"/>
            <a:ext cx="3028950" cy="21336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5334000"/>
            <a:ext cx="7772400" cy="1143000"/>
          </a:xfrm>
        </p:spPr>
        <p:txBody>
          <a:bodyPr/>
          <a:lstStyle/>
          <a:p>
            <a:pPr eaLnBrk="1" hangingPunct="1"/>
            <a:r>
              <a:rPr lang="en-US" smtClean="0">
                <a:latin typeface="Scrap Round" charset="0"/>
              </a:rPr>
              <a:t>Complementary</a:t>
            </a:r>
          </a:p>
        </p:txBody>
      </p:sp>
      <p:pic>
        <p:nvPicPr>
          <p:cNvPr id="21507" name="Picture 7"/>
          <p:cNvPicPr>
            <a:picLocks noChangeAspect="1" noChangeArrowheads="1"/>
          </p:cNvPicPr>
          <p:nvPr/>
        </p:nvPicPr>
        <p:blipFill>
          <a:blip r:embed="rId3" cstate="print"/>
          <a:srcRect/>
          <a:stretch>
            <a:fillRect/>
          </a:stretch>
        </p:blipFill>
        <p:spPr bwMode="auto">
          <a:xfrm>
            <a:off x="4940300" y="228600"/>
            <a:ext cx="4038600" cy="4038600"/>
          </a:xfrm>
          <a:prstGeom prst="rect">
            <a:avLst/>
          </a:prstGeom>
          <a:noFill/>
          <a:ln w="9525">
            <a:noFill/>
            <a:miter lim="800000"/>
            <a:headEnd/>
            <a:tailEnd/>
          </a:ln>
        </p:spPr>
      </p:pic>
      <p:pic>
        <p:nvPicPr>
          <p:cNvPr id="21508" name="Picture 8"/>
          <p:cNvPicPr>
            <a:picLocks noChangeAspect="1" noChangeArrowheads="1"/>
          </p:cNvPicPr>
          <p:nvPr/>
        </p:nvPicPr>
        <p:blipFill>
          <a:blip r:embed="rId4" cstate="print"/>
          <a:srcRect/>
          <a:stretch>
            <a:fillRect/>
          </a:stretch>
        </p:blipFill>
        <p:spPr bwMode="auto">
          <a:xfrm>
            <a:off x="1066800" y="609600"/>
            <a:ext cx="1778000" cy="1371600"/>
          </a:xfrm>
          <a:prstGeom prst="rect">
            <a:avLst/>
          </a:prstGeom>
          <a:noFill/>
          <a:ln w="9525">
            <a:noFill/>
            <a:miter lim="800000"/>
            <a:headEnd/>
            <a:tailEnd/>
          </a:ln>
        </p:spPr>
      </p:pic>
      <p:pic>
        <p:nvPicPr>
          <p:cNvPr id="21509" name="Picture 4"/>
          <p:cNvPicPr>
            <a:picLocks noChangeAspect="1" noChangeArrowheads="1"/>
          </p:cNvPicPr>
          <p:nvPr/>
        </p:nvPicPr>
        <p:blipFill>
          <a:blip r:embed="rId5" cstate="print"/>
          <a:srcRect/>
          <a:stretch>
            <a:fillRect/>
          </a:stretch>
        </p:blipFill>
        <p:spPr bwMode="auto">
          <a:xfrm>
            <a:off x="304800" y="2133600"/>
            <a:ext cx="4429125" cy="354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1935163"/>
            <a:ext cx="8229600" cy="2255837"/>
          </a:xfrm>
        </p:spPr>
        <p:txBody>
          <a:bodyPr>
            <a:normAutofit fontScale="92500" lnSpcReduction="20000"/>
          </a:bodyPr>
          <a:lstStyle/>
          <a:p>
            <a:pPr eaLnBrk="1" hangingPunct="1"/>
            <a:r>
              <a:rPr lang="en-US" sz="3000" dirty="0" smtClean="0"/>
              <a:t>A variation of the standard complementary scheme</a:t>
            </a:r>
          </a:p>
          <a:p>
            <a:pPr eaLnBrk="1" hangingPunct="1"/>
            <a:r>
              <a:rPr lang="en-US" sz="3000" dirty="0" smtClean="0"/>
              <a:t>Uses a color and the two colors adjacent to its complementary</a:t>
            </a:r>
          </a:p>
          <a:p>
            <a:pPr eaLnBrk="1" hangingPunct="1"/>
            <a:r>
              <a:rPr lang="en-US" sz="3000" dirty="0" smtClean="0"/>
              <a:t>Provides high contrast without the strong tension of the complementary scheme</a:t>
            </a:r>
          </a:p>
          <a:p>
            <a:pPr eaLnBrk="1" hangingPunct="1"/>
            <a:endParaRPr lang="en-US" dirty="0" smtClean="0"/>
          </a:p>
        </p:txBody>
      </p:sp>
      <p:sp>
        <p:nvSpPr>
          <p:cNvPr id="23554" name="Title 1"/>
          <p:cNvSpPr>
            <a:spLocks noGrp="1"/>
          </p:cNvSpPr>
          <p:nvPr>
            <p:ph type="title"/>
          </p:nvPr>
        </p:nvSpPr>
        <p:spPr/>
        <p:txBody>
          <a:bodyPr/>
          <a:lstStyle/>
          <a:p>
            <a:pPr eaLnBrk="1" hangingPunct="1"/>
            <a:r>
              <a:rPr lang="en-US" dirty="0" smtClean="0"/>
              <a:t>Split-Complementary</a:t>
            </a:r>
          </a:p>
        </p:txBody>
      </p:sp>
      <p:pic>
        <p:nvPicPr>
          <p:cNvPr id="23556" name="Picture 3" descr="splitcolorwheel.jpg"/>
          <p:cNvPicPr>
            <a:picLocks noChangeAspect="1"/>
          </p:cNvPicPr>
          <p:nvPr/>
        </p:nvPicPr>
        <p:blipFill>
          <a:blip r:embed="rId2" cstate="print"/>
          <a:srcRect/>
          <a:stretch>
            <a:fillRect/>
          </a:stretch>
        </p:blipFill>
        <p:spPr bwMode="auto">
          <a:xfrm>
            <a:off x="1371600" y="4343400"/>
            <a:ext cx="2743200" cy="2324100"/>
          </a:xfrm>
          <a:prstGeom prst="rect">
            <a:avLst/>
          </a:prstGeom>
          <a:noFill/>
          <a:ln w="9525">
            <a:noFill/>
            <a:miter lim="800000"/>
            <a:headEnd/>
            <a:tailEnd/>
          </a:ln>
        </p:spPr>
      </p:pic>
      <p:pic>
        <p:nvPicPr>
          <p:cNvPr id="23557" name="Picture 4" descr="splitcompl.jpg"/>
          <p:cNvPicPr>
            <a:picLocks noChangeAspect="1"/>
          </p:cNvPicPr>
          <p:nvPr/>
        </p:nvPicPr>
        <p:blipFill>
          <a:blip r:embed="rId3" cstate="print"/>
          <a:srcRect/>
          <a:stretch>
            <a:fillRect/>
          </a:stretch>
        </p:blipFill>
        <p:spPr bwMode="auto">
          <a:xfrm>
            <a:off x="5257800" y="3810000"/>
            <a:ext cx="2811463"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lt911_3k_SplitComplementary_lg.jpg"/>
          <p:cNvPicPr>
            <a:picLocks noChangeAspect="1"/>
          </p:cNvPicPr>
          <p:nvPr/>
        </p:nvPicPr>
        <p:blipFill>
          <a:blip r:embed="rId2" cstate="print"/>
          <a:stretch>
            <a:fillRect/>
          </a:stretch>
        </p:blipFill>
        <p:spPr>
          <a:xfrm>
            <a:off x="228600" y="762000"/>
            <a:ext cx="4368800" cy="3276600"/>
          </a:xfrm>
          <a:prstGeom prst="rect">
            <a:avLst/>
          </a:prstGeom>
        </p:spPr>
      </p:pic>
      <p:pic>
        <p:nvPicPr>
          <p:cNvPr id="3" name="Picture 2" descr="slatebluediningroom_split.jpg"/>
          <p:cNvPicPr>
            <a:picLocks noChangeAspect="1"/>
          </p:cNvPicPr>
          <p:nvPr/>
        </p:nvPicPr>
        <p:blipFill>
          <a:blip r:embed="rId3" cstate="print"/>
          <a:stretch>
            <a:fillRect/>
          </a:stretch>
        </p:blipFill>
        <p:spPr>
          <a:xfrm>
            <a:off x="4723654" y="2438400"/>
            <a:ext cx="4220322" cy="420657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163"/>
            <a:ext cx="3352800" cy="4237037"/>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When three colors, evenly spaced from one another, are used.</a:t>
            </a:r>
          </a:p>
          <a:p>
            <a:pPr marL="274320" indent="-274320" eaLnBrk="1" fontAlgn="auto" hangingPunct="1">
              <a:spcAft>
                <a:spcPts val="0"/>
              </a:spcAft>
              <a:buClr>
                <a:schemeClr val="accent3"/>
              </a:buClr>
              <a:buFont typeface="Wingdings 2"/>
              <a:buChar char=""/>
              <a:defRPr/>
            </a:pPr>
            <a:r>
              <a:rPr lang="en-US" dirty="0" smtClean="0"/>
              <a:t>The triadic scheme is not as contrasting as the complementary scheme, but it looks more balanced and harmonious</a:t>
            </a:r>
            <a:endParaRPr lang="en-US" dirty="0"/>
          </a:p>
        </p:txBody>
      </p:sp>
      <p:sp>
        <p:nvSpPr>
          <p:cNvPr id="24578" name="Title 1"/>
          <p:cNvSpPr>
            <a:spLocks noGrp="1"/>
          </p:cNvSpPr>
          <p:nvPr>
            <p:ph type="title"/>
          </p:nvPr>
        </p:nvSpPr>
        <p:spPr/>
        <p:txBody>
          <a:bodyPr/>
          <a:lstStyle/>
          <a:p>
            <a:pPr algn="l" eaLnBrk="1" hangingPunct="1"/>
            <a:r>
              <a:rPr lang="en-US" dirty="0" smtClean="0"/>
              <a:t>Triad Color </a:t>
            </a:r>
            <a:r>
              <a:rPr lang="en-US" dirty="0" err="1" smtClean="0"/>
              <a:t>Sceme</a:t>
            </a:r>
            <a:endParaRPr lang="en-US" dirty="0" smtClean="0"/>
          </a:p>
        </p:txBody>
      </p:sp>
      <p:pic>
        <p:nvPicPr>
          <p:cNvPr id="24580" name="Picture 3" descr="triadic.gif"/>
          <p:cNvPicPr>
            <a:picLocks noChangeAspect="1"/>
          </p:cNvPicPr>
          <p:nvPr/>
        </p:nvPicPr>
        <p:blipFill>
          <a:blip r:embed="rId2" cstate="print"/>
          <a:srcRect/>
          <a:stretch>
            <a:fillRect/>
          </a:stretch>
        </p:blipFill>
        <p:spPr bwMode="auto">
          <a:xfrm>
            <a:off x="4324350" y="1124744"/>
            <a:ext cx="4819650" cy="2770634"/>
          </a:xfrm>
          <a:prstGeom prst="rect">
            <a:avLst/>
          </a:prstGeom>
          <a:noFill/>
          <a:ln w="9525">
            <a:noFill/>
            <a:miter lim="800000"/>
            <a:headEnd/>
            <a:tailEnd/>
          </a:ln>
        </p:spPr>
      </p:pic>
      <p:pic>
        <p:nvPicPr>
          <p:cNvPr id="24581" name="Picture 4" descr="triadic1.jpg"/>
          <p:cNvPicPr>
            <a:picLocks noChangeAspect="1"/>
          </p:cNvPicPr>
          <p:nvPr/>
        </p:nvPicPr>
        <p:blipFill>
          <a:blip r:embed="rId3" cstate="print"/>
          <a:srcRect/>
          <a:stretch>
            <a:fillRect/>
          </a:stretch>
        </p:blipFill>
        <p:spPr bwMode="auto">
          <a:xfrm>
            <a:off x="5257800" y="3962400"/>
            <a:ext cx="2586038"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r>
              <a:rPr lang="en-US" dirty="0" smtClean="0"/>
              <a:t>If an object absorbs all colors except red then the red color is reflected to the eye and the object looks red.</a:t>
            </a:r>
          </a:p>
          <a:p>
            <a:r>
              <a:rPr lang="en-US" dirty="0" smtClean="0"/>
              <a:t>White surface reflects all the colors and absorbs none but in black surface all the colors are absorbed and none is reflected.</a:t>
            </a:r>
          </a:p>
          <a:p>
            <a:r>
              <a:rPr lang="en-US" dirty="0" smtClean="0"/>
              <a:t>White light is a mixture of all colors.</a:t>
            </a:r>
          </a:p>
          <a:p>
            <a:r>
              <a:rPr lang="en-US" dirty="0" smtClean="0"/>
              <a:t>When sunrays fall on the round surface of the raindrops, these colors appear in the form of rainbow. Same effect can be produced by passing through prism.</a:t>
            </a:r>
            <a:endParaRPr lang="en-IN" dirty="0"/>
          </a:p>
        </p:txBody>
      </p:sp>
      <p:sp>
        <p:nvSpPr>
          <p:cNvPr id="2" name="Title 1"/>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935163"/>
            <a:ext cx="3810000" cy="4389437"/>
          </a:xfrm>
        </p:spPr>
        <p:txBody>
          <a:bodyPr>
            <a:normAutofit/>
          </a:bodyPr>
          <a:lstStyle/>
          <a:p>
            <a:pPr eaLnBrk="1" hangingPunct="1"/>
            <a:r>
              <a:rPr lang="en-US" smtClean="0"/>
              <a:t>Uses no hue</a:t>
            </a:r>
          </a:p>
          <a:p>
            <a:pPr eaLnBrk="1" hangingPunct="1"/>
            <a:r>
              <a:rPr lang="en-US" smtClean="0"/>
              <a:t>Neutral colors like white, grey, and black are achromatic.</a:t>
            </a:r>
          </a:p>
          <a:p>
            <a:pPr eaLnBrk="1" hangingPunct="1"/>
            <a:r>
              <a:rPr lang="en-US" smtClean="0"/>
              <a:t>Utilizes only value variations, without intensity</a:t>
            </a:r>
          </a:p>
          <a:p>
            <a:pPr eaLnBrk="1" hangingPunct="1"/>
            <a:r>
              <a:rPr lang="en-US" smtClean="0"/>
              <a:t>Usually requires an accent color</a:t>
            </a:r>
          </a:p>
        </p:txBody>
      </p:sp>
      <p:sp>
        <p:nvSpPr>
          <p:cNvPr id="20482" name="Title 1"/>
          <p:cNvSpPr>
            <a:spLocks noGrp="1"/>
          </p:cNvSpPr>
          <p:nvPr>
            <p:ph type="title"/>
          </p:nvPr>
        </p:nvSpPr>
        <p:spPr/>
        <p:txBody>
          <a:bodyPr/>
          <a:lstStyle/>
          <a:p>
            <a:pPr eaLnBrk="1" hangingPunct="1"/>
            <a:r>
              <a:rPr lang="en-US" dirty="0" smtClean="0"/>
              <a:t>Accented Neutral Color Scheme</a:t>
            </a:r>
          </a:p>
        </p:txBody>
      </p:sp>
      <p:pic>
        <p:nvPicPr>
          <p:cNvPr id="20484" name="Picture 3" descr="acromatic1.png"/>
          <p:cNvPicPr>
            <a:picLocks noChangeAspect="1"/>
          </p:cNvPicPr>
          <p:nvPr/>
        </p:nvPicPr>
        <p:blipFill>
          <a:blip r:embed="rId2" cstate="print"/>
          <a:srcRect/>
          <a:stretch>
            <a:fillRect/>
          </a:stretch>
        </p:blipFill>
        <p:spPr bwMode="auto">
          <a:xfrm>
            <a:off x="4114800" y="2057400"/>
            <a:ext cx="2540000" cy="1905000"/>
          </a:xfrm>
          <a:prstGeom prst="rect">
            <a:avLst/>
          </a:prstGeom>
          <a:noFill/>
          <a:ln w="9525">
            <a:noFill/>
            <a:miter lim="800000"/>
            <a:headEnd/>
            <a:tailEnd/>
          </a:ln>
        </p:spPr>
      </p:pic>
      <p:pic>
        <p:nvPicPr>
          <p:cNvPr id="20485" name="Picture 4" descr="achromatic1.jpg"/>
          <p:cNvPicPr>
            <a:picLocks noChangeAspect="1"/>
          </p:cNvPicPr>
          <p:nvPr/>
        </p:nvPicPr>
        <p:blipFill>
          <a:blip r:embed="rId3" cstate="print"/>
          <a:srcRect/>
          <a:stretch>
            <a:fillRect/>
          </a:stretch>
        </p:blipFill>
        <p:spPr bwMode="auto">
          <a:xfrm>
            <a:off x="6477000" y="3429000"/>
            <a:ext cx="2381250" cy="3171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noChangeArrowheads="1"/>
          </p:cNvSpPr>
          <p:nvPr>
            <p:ph type="body" sz="half" idx="1"/>
          </p:nvPr>
        </p:nvSpPr>
        <p:spPr>
          <a:xfrm>
            <a:off x="381000" y="1447800"/>
            <a:ext cx="8229600" cy="4297363"/>
          </a:xfrm>
          <a:solidFill>
            <a:schemeClr val="bg1">
              <a:alpha val="50000"/>
            </a:schemeClr>
          </a:solidFill>
          <a:ln>
            <a:solidFill>
              <a:schemeClr val="bg1"/>
            </a:solidFill>
          </a:ln>
        </p:spPr>
        <p:txBody>
          <a:bodyPr/>
          <a:lstStyle/>
          <a:p>
            <a:pPr>
              <a:buFontTx/>
              <a:buNone/>
            </a:pPr>
            <a:r>
              <a:rPr lang="en-US" sz="2800" dirty="0">
                <a:latin typeface="Parade" pitchFamily="66" charset="0"/>
              </a:rPr>
              <a:t>•	</a:t>
            </a:r>
            <a:r>
              <a:rPr lang="en-US" dirty="0" smtClean="0">
                <a:latin typeface="Parade" pitchFamily="66" charset="0"/>
              </a:rPr>
              <a:t>easier </a:t>
            </a:r>
            <a:r>
              <a:rPr lang="en-US" dirty="0">
                <a:latin typeface="Parade" pitchFamily="66" charset="0"/>
              </a:rPr>
              <a:t>to live with than with vibrant color schemes.</a:t>
            </a:r>
          </a:p>
          <a:p>
            <a:pPr>
              <a:buFontTx/>
              <a:buNone/>
            </a:pPr>
            <a:r>
              <a:rPr lang="en-US" dirty="0">
                <a:latin typeface="Parade" pitchFamily="66" charset="0"/>
              </a:rPr>
              <a:t>•	Often used as background colors in rooms because they blend well with other colors</a:t>
            </a:r>
          </a:p>
          <a:p>
            <a:pPr>
              <a:buFontTx/>
              <a:buNone/>
            </a:pPr>
            <a:r>
              <a:rPr lang="en-US" dirty="0">
                <a:latin typeface="Parade" pitchFamily="66" charset="0"/>
              </a:rPr>
              <a:t>•	Touches of accent colors are usually added for interest</a:t>
            </a:r>
          </a:p>
          <a:p>
            <a:endParaRPr lang="en-US" dirty="0">
              <a:latin typeface="Parade" pitchFamily="66" charset="0"/>
            </a:endParaRPr>
          </a:p>
        </p:txBody>
      </p:sp>
      <p:pic>
        <p:nvPicPr>
          <p:cNvPr id="60430" name="Picture 14" descr="neutrals"/>
          <p:cNvPicPr>
            <a:picLocks noGrp="1" noChangeAspect="1" noChangeArrowheads="1"/>
          </p:cNvPicPr>
          <p:nvPr>
            <p:ph sz="half" idx="2"/>
          </p:nvPr>
        </p:nvPicPr>
        <p:blipFill>
          <a:blip r:embed="rId4" cstate="print"/>
          <a:srcRect/>
          <a:stretch>
            <a:fillRect/>
          </a:stretch>
        </p:blipFill>
        <p:spPr>
          <a:xfrm>
            <a:off x="533400" y="4267200"/>
            <a:ext cx="7620000" cy="844550"/>
          </a:xfrm>
          <a:noFill/>
          <a:ln/>
        </p:spPr>
      </p:pic>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indent="-514350">
              <a:buAutoNum type="arabicParenR"/>
            </a:pPr>
            <a:r>
              <a:rPr lang="en-US" dirty="0" smtClean="0"/>
              <a:t>Size and shape of the room</a:t>
            </a:r>
          </a:p>
          <a:p>
            <a:pPr marL="514350" indent="-514350">
              <a:buAutoNum type="arabicParenR"/>
            </a:pPr>
            <a:r>
              <a:rPr lang="en-US" dirty="0" smtClean="0"/>
              <a:t>Amount of light in the room</a:t>
            </a:r>
          </a:p>
          <a:p>
            <a:pPr marL="514350" indent="-514350">
              <a:buAutoNum type="arabicParenR"/>
            </a:pPr>
            <a:r>
              <a:rPr lang="en-US" dirty="0" smtClean="0"/>
              <a:t>Activities carried out in the room</a:t>
            </a:r>
          </a:p>
          <a:p>
            <a:pPr marL="514350" indent="-514350">
              <a:buAutoNum type="arabicParenR"/>
            </a:pPr>
            <a:r>
              <a:rPr lang="en-US" dirty="0" smtClean="0"/>
              <a:t>Personal preference of the person</a:t>
            </a:r>
          </a:p>
          <a:p>
            <a:pPr marL="514350" indent="-514350">
              <a:buAutoNum type="arabicParenR"/>
            </a:pPr>
            <a:r>
              <a:rPr lang="en-US" dirty="0" smtClean="0"/>
              <a:t>Current fashion</a:t>
            </a:r>
          </a:p>
          <a:p>
            <a:pPr marL="514350" indent="-514350">
              <a:buAutoNum type="arabicParenR"/>
            </a:pPr>
            <a:r>
              <a:rPr lang="en-US" dirty="0" smtClean="0"/>
              <a:t>Types of articles in the room</a:t>
            </a:r>
          </a:p>
          <a:p>
            <a:pPr marL="514350" indent="-514350">
              <a:buAutoNum type="arabicParenR"/>
            </a:pPr>
            <a:r>
              <a:rPr lang="en-US" dirty="0" smtClean="0"/>
              <a:t>Season</a:t>
            </a:r>
          </a:p>
          <a:p>
            <a:pPr marL="514350" indent="-514350">
              <a:buNone/>
            </a:pPr>
            <a:endParaRPr lang="en-IN" dirty="0"/>
          </a:p>
        </p:txBody>
      </p:sp>
      <p:sp>
        <p:nvSpPr>
          <p:cNvPr id="5" name="Title 4"/>
          <p:cNvSpPr>
            <a:spLocks noGrp="1"/>
          </p:cNvSpPr>
          <p:nvPr>
            <p:ph type="title"/>
          </p:nvPr>
        </p:nvSpPr>
        <p:spPr/>
        <p:txBody>
          <a:bodyPr>
            <a:normAutofit fontScale="90000"/>
          </a:bodyPr>
          <a:lstStyle/>
          <a:p>
            <a:r>
              <a:rPr lang="en-US" dirty="0" smtClean="0"/>
              <a:t>Factors affecting the color scheme of the room</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60648"/>
            <a:ext cx="8229600" cy="5865515"/>
          </a:xfrm>
        </p:spPr>
        <p:txBody>
          <a:bodyPr>
            <a:normAutofit lnSpcReduction="10000"/>
          </a:bodyPr>
          <a:lstStyle/>
          <a:p>
            <a:r>
              <a:rPr lang="en-US" dirty="0" smtClean="0"/>
              <a:t>Size and shape of the room –</a:t>
            </a:r>
          </a:p>
          <a:p>
            <a:pPr>
              <a:buNone/>
            </a:pPr>
            <a:r>
              <a:rPr lang="en-US" dirty="0" smtClean="0"/>
              <a:t>    if the room size is small, its wall should be painted in cool colors, like blue, green to give a spacious effect.</a:t>
            </a:r>
          </a:p>
          <a:p>
            <a:pPr>
              <a:buNone/>
            </a:pPr>
            <a:r>
              <a:rPr lang="en-US" dirty="0" smtClean="0"/>
              <a:t>    If room is large warm colors like red, purple, etc. should be used to give a narrow effect to the room.</a:t>
            </a:r>
          </a:p>
          <a:p>
            <a:pPr>
              <a:buNone/>
            </a:pPr>
            <a:r>
              <a:rPr lang="en-US" dirty="0" smtClean="0"/>
              <a:t>    In a long narrow room, warm colors should be used on distant walls and cool colors on nearer ones to make room more proportionate</a:t>
            </a:r>
          </a:p>
          <a:p>
            <a:pPr>
              <a:buNone/>
            </a:pPr>
            <a:r>
              <a:rPr lang="en-US" dirty="0" smtClean="0"/>
              <a:t>    A square room can be given elongated effect by using dark color on two opposite walls and light colors on the other two.</a:t>
            </a:r>
          </a:p>
          <a:p>
            <a:pPr>
              <a:buNone/>
            </a:pPr>
            <a:endParaRPr lang="en-IN" dirty="0"/>
          </a:p>
        </p:txBody>
      </p:sp>
      <p:sp>
        <p:nvSpPr>
          <p:cNvPr id="5" name="Title 4"/>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US" dirty="0" smtClean="0"/>
              <a:t>Amount of light in the room – </a:t>
            </a:r>
          </a:p>
          <a:p>
            <a:pPr>
              <a:buNone/>
            </a:pPr>
            <a:r>
              <a:rPr lang="en-US" dirty="0" smtClean="0"/>
              <a:t>    Rooms facing north will have a cool effect, to balance it warm colors such red, orange should be used.</a:t>
            </a:r>
          </a:p>
          <a:p>
            <a:pPr>
              <a:buNone/>
            </a:pPr>
            <a:r>
              <a:rPr lang="en-US" dirty="0" smtClean="0"/>
              <a:t>    In rooms facing south, cool colors like blue, green should be used.</a:t>
            </a:r>
          </a:p>
          <a:p>
            <a:pPr>
              <a:buNone/>
            </a:pPr>
            <a:r>
              <a:rPr lang="en-US" dirty="0" smtClean="0"/>
              <a:t>    Bright colors such as yellow orange, yellow green and yellow etc have luminous quality suited for dark rooms.</a:t>
            </a:r>
          </a:p>
          <a:p>
            <a:pPr>
              <a:buNone/>
            </a:pPr>
            <a:r>
              <a:rPr lang="en-US" dirty="0" smtClean="0"/>
              <a:t>    A color looking blue green in daylight looks yellow green in electric bulb and completely blue in </a:t>
            </a:r>
            <a:r>
              <a:rPr lang="en-US" dirty="0" err="1" smtClean="0"/>
              <a:t>tubelight</a:t>
            </a:r>
            <a:r>
              <a:rPr lang="en-US" dirty="0" smtClean="0"/>
              <a:t>.</a:t>
            </a:r>
          </a:p>
          <a:p>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US" dirty="0" smtClean="0"/>
              <a:t>Activities to be carried out in the room –</a:t>
            </a:r>
          </a:p>
          <a:p>
            <a:pPr>
              <a:buNone/>
            </a:pPr>
            <a:r>
              <a:rPr lang="en-US" dirty="0" smtClean="0"/>
              <a:t>    The room to be used during day or night and season affects the choice of color.</a:t>
            </a:r>
          </a:p>
          <a:p>
            <a:pPr>
              <a:buNone/>
            </a:pPr>
            <a:r>
              <a:rPr lang="en-US" dirty="0" smtClean="0"/>
              <a:t>    Color scheme should be according to season.</a:t>
            </a:r>
          </a:p>
          <a:p>
            <a:pPr>
              <a:buNone/>
            </a:pPr>
            <a:r>
              <a:rPr lang="en-US" dirty="0" smtClean="0"/>
              <a:t>    Color scheme for drawing room should be cheerful, attractive and according to current fashion.</a:t>
            </a:r>
          </a:p>
          <a:p>
            <a:pPr>
              <a:buNone/>
            </a:pPr>
            <a:r>
              <a:rPr lang="en-US" dirty="0" smtClean="0"/>
              <a:t>    Color scheme of bedroom should be comfortable and according to season.</a:t>
            </a:r>
          </a:p>
          <a:p>
            <a:pPr>
              <a:buNone/>
            </a:pPr>
            <a:r>
              <a:rPr lang="en-US" dirty="0" smtClean="0"/>
              <a:t>    In kitchen, cool colors are used to reduce the effect of heat</a:t>
            </a:r>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a:bodyPr>
          <a:lstStyle/>
          <a:p>
            <a:r>
              <a:rPr lang="en-US" dirty="0" smtClean="0"/>
              <a:t>Personal preference of the person –</a:t>
            </a:r>
          </a:p>
          <a:p>
            <a:pPr>
              <a:buNone/>
            </a:pPr>
            <a:r>
              <a:rPr lang="en-US" dirty="0" smtClean="0"/>
              <a:t>    Bright colors used for persons who like cheerful atmosphere.</a:t>
            </a:r>
          </a:p>
          <a:p>
            <a:pPr>
              <a:buNone/>
            </a:pPr>
            <a:r>
              <a:rPr lang="en-US" dirty="0" smtClean="0"/>
              <a:t>    Dark colors used for calm and serene people.</a:t>
            </a:r>
          </a:p>
          <a:p>
            <a:pPr>
              <a:buNone/>
            </a:pPr>
            <a:r>
              <a:rPr lang="en-US" dirty="0" smtClean="0"/>
              <a:t>    Girls like light pink colors and boys choose heavy colors like brown, dark green or neutral colors, </a:t>
            </a:r>
            <a:r>
              <a:rPr lang="en-US" dirty="0" err="1" smtClean="0"/>
              <a:t>biege</a:t>
            </a:r>
            <a:r>
              <a:rPr lang="en-US" dirty="0" smtClean="0"/>
              <a:t> and grey.</a:t>
            </a:r>
          </a:p>
          <a:p>
            <a:pPr>
              <a:buNone/>
            </a:pPr>
            <a:endParaRPr lang="en-US" dirty="0" smtClean="0"/>
          </a:p>
          <a:p>
            <a:r>
              <a:rPr lang="en-US" dirty="0" smtClean="0"/>
              <a:t>Current Fashion –</a:t>
            </a:r>
          </a:p>
          <a:p>
            <a:pPr>
              <a:buNone/>
            </a:pPr>
            <a:r>
              <a:rPr lang="en-US" dirty="0" smtClean="0"/>
              <a:t>    Current fashion influences the decoration in any room.</a:t>
            </a:r>
          </a:p>
          <a:p>
            <a:pPr>
              <a:buNone/>
            </a:pPr>
            <a:r>
              <a:rPr lang="en-US" dirty="0" smtClean="0"/>
              <a:t>    It is not necessary that everything has to be changed with fashion. A slight alteration can give a new look.</a:t>
            </a:r>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r>
              <a:rPr lang="en-US" dirty="0" smtClean="0"/>
              <a:t>Types of articles in the room –</a:t>
            </a:r>
          </a:p>
          <a:p>
            <a:pPr marL="514350" indent="-514350">
              <a:buNone/>
            </a:pPr>
            <a:r>
              <a:rPr lang="en-US" dirty="0" smtClean="0"/>
              <a:t>     1) If furniture is delicate and carved, then dark bright colors which give a heavy effect, cannot be used as they will reduce the grace of furniture, light or medium colors preferred.</a:t>
            </a:r>
          </a:p>
          <a:p>
            <a:pPr marL="514350" indent="-514350">
              <a:buNone/>
            </a:pPr>
            <a:r>
              <a:rPr lang="en-US" dirty="0" smtClean="0"/>
              <a:t>     2) If the furniture is of simple design then dark and brilliant colors are more effective.</a:t>
            </a:r>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US" dirty="0" smtClean="0"/>
              <a:t>Season or Climate –</a:t>
            </a:r>
          </a:p>
          <a:p>
            <a:pPr>
              <a:buNone/>
            </a:pPr>
            <a:r>
              <a:rPr lang="en-US" dirty="0" smtClean="0"/>
              <a:t>    Cool places, colors like red, yellow, etc. provide warmth.</a:t>
            </a:r>
          </a:p>
          <a:p>
            <a:pPr>
              <a:buNone/>
            </a:pPr>
            <a:r>
              <a:rPr lang="en-US" dirty="0" smtClean="0"/>
              <a:t>    Warm places, shades of cool colors like blue, green, etc look comfortable.</a:t>
            </a:r>
          </a:p>
          <a:p>
            <a:pPr>
              <a:buNone/>
            </a:pPr>
            <a:r>
              <a:rPr lang="en-US" dirty="0" smtClean="0"/>
              <a:t>    In summers, cool colors like light blue, yellow green, etc. can be used in bedcovers and cushion covers.</a:t>
            </a:r>
          </a:p>
          <a:p>
            <a:pPr>
              <a:buNone/>
            </a:pPr>
            <a:r>
              <a:rPr lang="en-US" dirty="0" smtClean="0"/>
              <a:t>    In winters, shades of yellow, maroon, purple, etc. are preferred.</a:t>
            </a:r>
          </a:p>
          <a:p>
            <a:endParaRPr lang="en-IN" dirty="0"/>
          </a:p>
        </p:txBody>
      </p:sp>
      <p:sp>
        <p:nvSpPr>
          <p:cNvPr id="2" name="Title 1"/>
          <p:cNvSpPr>
            <a:spLocks noGrp="1"/>
          </p:cNvSpPr>
          <p:nvPr>
            <p:ph type="title"/>
          </p:nvPr>
        </p:nvSpPr>
        <p:spPr/>
        <p:txBody>
          <a:bodyPr/>
          <a:lstStyle/>
          <a:p>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Exterior of the house</a:t>
            </a:r>
          </a:p>
          <a:p>
            <a:pPr>
              <a:buNone/>
            </a:pPr>
            <a:r>
              <a:rPr lang="en-US" dirty="0" smtClean="0"/>
              <a:t>  Current fashion</a:t>
            </a:r>
          </a:p>
          <a:p>
            <a:pPr>
              <a:buNone/>
            </a:pPr>
            <a:r>
              <a:rPr lang="en-US" dirty="0" smtClean="0"/>
              <a:t>  Climate of the place – warm regions cool colors, cold regions warm colors</a:t>
            </a:r>
          </a:p>
          <a:p>
            <a:pPr>
              <a:buNone/>
            </a:pPr>
            <a:r>
              <a:rPr lang="en-US" dirty="0" smtClean="0"/>
              <a:t>  Color of plants, flowers, climbers to be considered.</a:t>
            </a:r>
          </a:p>
          <a:p>
            <a:pPr>
              <a:buNone/>
            </a:pPr>
            <a:r>
              <a:rPr lang="en-US" dirty="0" smtClean="0"/>
              <a:t>  Outdoor colors should be few, simple, direct and positive</a:t>
            </a:r>
          </a:p>
        </p:txBody>
      </p:sp>
      <p:sp>
        <p:nvSpPr>
          <p:cNvPr id="3" name="Title 2"/>
          <p:cNvSpPr>
            <a:spLocks noGrp="1"/>
          </p:cNvSpPr>
          <p:nvPr>
            <p:ph type="title"/>
          </p:nvPr>
        </p:nvSpPr>
        <p:spPr/>
        <p:txBody>
          <a:bodyPr>
            <a:normAutofit fontScale="90000"/>
          </a:bodyPr>
          <a:lstStyle/>
          <a:p>
            <a:r>
              <a:rPr lang="en-US" dirty="0" smtClean="0"/>
              <a:t>Planning Color Schemes for Various Areas of the House</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r>
              <a:rPr lang="en-US" dirty="0" smtClean="0"/>
              <a:t>After passing through prism light is divided into seven colors arranged in a particular order known as spectrum.</a:t>
            </a:r>
          </a:p>
          <a:p>
            <a:r>
              <a:rPr lang="en-US" dirty="0" smtClean="0"/>
              <a:t>There arrangement of colors is denoted as VIBGYOR</a:t>
            </a:r>
            <a:endParaRPr lang="en-IN" dirty="0"/>
          </a:p>
        </p:txBody>
      </p:sp>
      <p:sp>
        <p:nvSpPr>
          <p:cNvPr id="2" name="Title 1"/>
          <p:cNvSpPr>
            <a:spLocks noGrp="1"/>
          </p:cNvSpPr>
          <p:nvPr>
            <p:ph type="title"/>
          </p:nvPr>
        </p:nvSpPr>
        <p:spPr/>
        <p:txBody>
          <a:bodyPr/>
          <a:lstStyle/>
          <a:p>
            <a:endParaRPr lang="en-IN" dirty="0"/>
          </a:p>
        </p:txBody>
      </p:sp>
      <p:pic>
        <p:nvPicPr>
          <p:cNvPr id="1026" name="Picture 2" descr="C:\Users\sona\Desktop\visible-light.gif"/>
          <p:cNvPicPr>
            <a:picLocks noChangeAspect="1" noChangeArrowheads="1"/>
          </p:cNvPicPr>
          <p:nvPr/>
        </p:nvPicPr>
        <p:blipFill>
          <a:blip r:embed="rId2" cstate="print"/>
          <a:srcRect/>
          <a:stretch>
            <a:fillRect/>
          </a:stretch>
        </p:blipFill>
        <p:spPr bwMode="auto">
          <a:xfrm>
            <a:off x="899592" y="2857500"/>
            <a:ext cx="7776864" cy="352382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r>
              <a:rPr lang="en-US" dirty="0" smtClean="0"/>
              <a:t>House exterior</a:t>
            </a:r>
            <a:endParaRPr lang="en-IN" dirty="0"/>
          </a:p>
        </p:txBody>
      </p:sp>
      <p:pic>
        <p:nvPicPr>
          <p:cNvPr id="4098" name="Picture 2" descr="C:\Users\sona\Desktop\house exterior.jpg"/>
          <p:cNvPicPr>
            <a:picLocks noChangeAspect="1" noChangeArrowheads="1"/>
          </p:cNvPicPr>
          <p:nvPr/>
        </p:nvPicPr>
        <p:blipFill>
          <a:blip r:embed="rId2" cstate="print"/>
          <a:srcRect/>
          <a:stretch>
            <a:fillRect/>
          </a:stretch>
        </p:blipFill>
        <p:spPr bwMode="auto">
          <a:xfrm>
            <a:off x="539552" y="1484784"/>
            <a:ext cx="8136904" cy="439248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7632848"/>
          </a:xfrm>
        </p:spPr>
        <p:txBody>
          <a:bodyPr/>
          <a:lstStyle/>
          <a:p>
            <a:r>
              <a:rPr lang="en-US" dirty="0" smtClean="0"/>
              <a:t>Entrance of the house</a:t>
            </a:r>
          </a:p>
          <a:p>
            <a:pPr>
              <a:buNone/>
            </a:pPr>
            <a:r>
              <a:rPr lang="en-US" dirty="0" smtClean="0"/>
              <a:t>  Should be comfortable, in hot regions, light blue, yellow green should be used to provide pleasant respite to guest. In winters, warm colors like, pink, red purple and orange can be used.</a:t>
            </a:r>
          </a:p>
          <a:p>
            <a:pPr>
              <a:buNone/>
            </a:pPr>
            <a:r>
              <a:rPr lang="en-US" dirty="0" smtClean="0"/>
              <a:t>  In case family uses it as lobby, then color scheme should be similar to that of the living room, </a:t>
            </a:r>
            <a:r>
              <a:rPr lang="en-US" dirty="0" err="1" smtClean="0"/>
              <a:t>eg</a:t>
            </a:r>
            <a:r>
              <a:rPr lang="en-US" dirty="0" smtClean="0"/>
              <a:t> beige, cream, etc.</a:t>
            </a:r>
          </a:p>
          <a:p>
            <a:pPr>
              <a:buNone/>
            </a:pPr>
            <a:r>
              <a:rPr lang="en-US" dirty="0" smtClean="0"/>
              <a:t>  </a:t>
            </a:r>
            <a:endParaRPr lang="en-IN" dirty="0" smtClean="0"/>
          </a:p>
          <a:p>
            <a:endParaRPr lang="en-IN" dirty="0"/>
          </a:p>
        </p:txBody>
      </p:sp>
      <p:sp>
        <p:nvSpPr>
          <p:cNvPr id="3" name="Title 2"/>
          <p:cNvSpPr>
            <a:spLocks noGrp="1"/>
          </p:cNvSpPr>
          <p:nvPr>
            <p:ph type="title"/>
          </p:nvPr>
        </p:nvSpPr>
        <p:spPr/>
        <p:txBody>
          <a:bodyPr/>
          <a:lstStyle/>
          <a:p>
            <a:endParaRPr lang="en-IN" dirty="0"/>
          </a:p>
        </p:txBody>
      </p:sp>
      <p:pic>
        <p:nvPicPr>
          <p:cNvPr id="5122" name="Picture 2" descr="C:\Users\sona\Desktop\entrance of house.jpg"/>
          <p:cNvPicPr>
            <a:picLocks noChangeAspect="1" noChangeArrowheads="1"/>
          </p:cNvPicPr>
          <p:nvPr/>
        </p:nvPicPr>
        <p:blipFill>
          <a:blip r:embed="rId2" cstate="print"/>
          <a:srcRect/>
          <a:stretch>
            <a:fillRect/>
          </a:stretch>
        </p:blipFill>
        <p:spPr bwMode="auto">
          <a:xfrm>
            <a:off x="3491880" y="4149080"/>
            <a:ext cx="3960440" cy="244827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645"/>
            <a:ext cx="8229600" cy="5746643"/>
          </a:xfrm>
        </p:spPr>
        <p:txBody>
          <a:bodyPr/>
          <a:lstStyle/>
          <a:p>
            <a:r>
              <a:rPr lang="en-US" dirty="0" smtClean="0"/>
              <a:t>Drawing room –</a:t>
            </a:r>
          </a:p>
          <a:p>
            <a:pPr>
              <a:buNone/>
            </a:pPr>
            <a:r>
              <a:rPr lang="en-US" dirty="0" smtClean="0"/>
              <a:t>  For entertaining guests, should be comfortable, cheerful and should have a hospitable atmosphere.</a:t>
            </a:r>
          </a:p>
          <a:p>
            <a:pPr>
              <a:buNone/>
            </a:pPr>
            <a:r>
              <a:rPr lang="en-US" dirty="0" smtClean="0"/>
              <a:t>  In hot country like India, use of cool colors</a:t>
            </a:r>
          </a:p>
          <a:p>
            <a:pPr>
              <a:buNone/>
            </a:pPr>
            <a:r>
              <a:rPr lang="en-US" dirty="0" smtClean="0"/>
              <a:t>  Current fashion should be taken into account.</a:t>
            </a:r>
          </a:p>
          <a:p>
            <a:pPr>
              <a:buNone/>
            </a:pPr>
            <a:r>
              <a:rPr lang="en-US" dirty="0" smtClean="0"/>
              <a:t>  Generally beige and cream colors used on walls, with natural brown colored furniture and bright colors in the carpet.</a:t>
            </a:r>
            <a:endParaRPr lang="en-IN" dirty="0"/>
          </a:p>
        </p:txBody>
      </p:sp>
      <p:sp>
        <p:nvSpPr>
          <p:cNvPr id="3" name="Title 2"/>
          <p:cNvSpPr>
            <a:spLocks noGrp="1"/>
          </p:cNvSpPr>
          <p:nvPr>
            <p:ph type="title"/>
          </p:nvPr>
        </p:nvSpPr>
        <p:spPr/>
        <p:txBody>
          <a:bodyPr/>
          <a:lstStyle/>
          <a:p>
            <a:endParaRPr lang="en-IN" dirty="0"/>
          </a:p>
        </p:txBody>
      </p:sp>
      <p:pic>
        <p:nvPicPr>
          <p:cNvPr id="6146" name="Picture 2" descr="C:\Users\sona\Desktop\drawing room.jpg"/>
          <p:cNvPicPr>
            <a:picLocks noChangeAspect="1" noChangeArrowheads="1"/>
          </p:cNvPicPr>
          <p:nvPr/>
        </p:nvPicPr>
        <p:blipFill>
          <a:blip r:embed="rId2" cstate="print"/>
          <a:srcRect/>
          <a:stretch>
            <a:fillRect/>
          </a:stretch>
        </p:blipFill>
        <p:spPr bwMode="auto">
          <a:xfrm>
            <a:off x="2483768" y="4221088"/>
            <a:ext cx="6048672" cy="216024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r>
              <a:rPr lang="en-US" dirty="0" smtClean="0"/>
              <a:t>Dining Room – </a:t>
            </a:r>
          </a:p>
          <a:p>
            <a:pPr>
              <a:buNone/>
            </a:pPr>
            <a:r>
              <a:rPr lang="en-US" dirty="0" smtClean="0"/>
              <a:t>   Used for short time, color scheme should be attractive and cheerful which stimulates appetite, </a:t>
            </a:r>
            <a:r>
              <a:rPr lang="en-US" dirty="0" err="1" smtClean="0"/>
              <a:t>eg</a:t>
            </a:r>
            <a:r>
              <a:rPr lang="en-US" dirty="0" smtClean="0"/>
              <a:t> shades of green yellow and tomato red. </a:t>
            </a:r>
          </a:p>
          <a:p>
            <a:pPr>
              <a:buNone/>
            </a:pPr>
            <a:r>
              <a:rPr lang="en-US" dirty="0" smtClean="0"/>
              <a:t>   Blue color does not fit in the room. </a:t>
            </a:r>
            <a:endParaRPr lang="en-IN" dirty="0"/>
          </a:p>
        </p:txBody>
      </p:sp>
      <p:sp>
        <p:nvSpPr>
          <p:cNvPr id="3" name="Title 2"/>
          <p:cNvSpPr>
            <a:spLocks noGrp="1"/>
          </p:cNvSpPr>
          <p:nvPr>
            <p:ph type="title"/>
          </p:nvPr>
        </p:nvSpPr>
        <p:spPr/>
        <p:txBody>
          <a:bodyPr/>
          <a:lstStyle/>
          <a:p>
            <a:endParaRPr lang="en-IN"/>
          </a:p>
        </p:txBody>
      </p:sp>
      <p:pic>
        <p:nvPicPr>
          <p:cNvPr id="7170" name="Picture 2" descr="C:\Users\sona\Desktop\dining room.jpg"/>
          <p:cNvPicPr>
            <a:picLocks noChangeAspect="1" noChangeArrowheads="1"/>
          </p:cNvPicPr>
          <p:nvPr/>
        </p:nvPicPr>
        <p:blipFill>
          <a:blip r:embed="rId2" cstate="print"/>
          <a:srcRect/>
          <a:stretch>
            <a:fillRect/>
          </a:stretch>
        </p:blipFill>
        <p:spPr bwMode="auto">
          <a:xfrm>
            <a:off x="3491880" y="2924944"/>
            <a:ext cx="5172075" cy="36099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r>
              <a:rPr lang="en-US" dirty="0" smtClean="0"/>
              <a:t>Kitchen –</a:t>
            </a:r>
          </a:p>
          <a:p>
            <a:pPr>
              <a:buNone/>
            </a:pPr>
            <a:r>
              <a:rPr lang="en-US" dirty="0" smtClean="0"/>
              <a:t>  Should be comfortable and cheerful.</a:t>
            </a:r>
          </a:p>
          <a:p>
            <a:pPr>
              <a:buNone/>
            </a:pPr>
            <a:r>
              <a:rPr lang="en-US" dirty="0" smtClean="0"/>
              <a:t>  Cool colors used to absorb heat during cooking.</a:t>
            </a:r>
          </a:p>
          <a:p>
            <a:pPr>
              <a:buNone/>
            </a:pPr>
            <a:r>
              <a:rPr lang="en-US" dirty="0" smtClean="0"/>
              <a:t>   White or yellowish grey preferred.</a:t>
            </a:r>
            <a:endParaRPr lang="en-IN" dirty="0"/>
          </a:p>
        </p:txBody>
      </p:sp>
      <p:sp>
        <p:nvSpPr>
          <p:cNvPr id="3" name="Title 2"/>
          <p:cNvSpPr>
            <a:spLocks noGrp="1"/>
          </p:cNvSpPr>
          <p:nvPr>
            <p:ph type="title"/>
          </p:nvPr>
        </p:nvSpPr>
        <p:spPr/>
        <p:txBody>
          <a:bodyPr/>
          <a:lstStyle/>
          <a:p>
            <a:endParaRPr lang="en-IN"/>
          </a:p>
        </p:txBody>
      </p:sp>
      <p:pic>
        <p:nvPicPr>
          <p:cNvPr id="8194" name="Picture 2" descr="C:\Users\sona\Desktop\kitchen.jpg"/>
          <p:cNvPicPr>
            <a:picLocks noChangeAspect="1" noChangeArrowheads="1"/>
          </p:cNvPicPr>
          <p:nvPr/>
        </p:nvPicPr>
        <p:blipFill>
          <a:blip r:embed="rId2" cstate="print"/>
          <a:srcRect/>
          <a:stretch>
            <a:fillRect/>
          </a:stretch>
        </p:blipFill>
        <p:spPr bwMode="auto">
          <a:xfrm>
            <a:off x="1475656" y="2492896"/>
            <a:ext cx="6408712" cy="3600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lnSpcReduction="10000"/>
          </a:bodyPr>
          <a:lstStyle/>
          <a:p>
            <a:r>
              <a:rPr lang="en-US" dirty="0" smtClean="0"/>
              <a:t>Bedroom –</a:t>
            </a:r>
          </a:p>
          <a:p>
            <a:pPr>
              <a:buNone/>
            </a:pPr>
            <a:r>
              <a:rPr lang="en-US" dirty="0" smtClean="0"/>
              <a:t>   According to choice of person</a:t>
            </a:r>
          </a:p>
          <a:p>
            <a:pPr>
              <a:buNone/>
            </a:pPr>
            <a:r>
              <a:rPr lang="en-US" dirty="0" smtClean="0"/>
              <a:t>   Amount of daylight and climate</a:t>
            </a:r>
          </a:p>
          <a:p>
            <a:pPr>
              <a:buNone/>
            </a:pPr>
            <a:r>
              <a:rPr lang="en-US" dirty="0" smtClean="0"/>
              <a:t>   Cool colors used in summers, </a:t>
            </a:r>
            <a:r>
              <a:rPr lang="en-US" dirty="0" err="1" smtClean="0"/>
              <a:t>eg</a:t>
            </a:r>
            <a:r>
              <a:rPr lang="en-US" dirty="0" smtClean="0"/>
              <a:t> yellow green on walls, curtains light green, light color in furniture and dark yellow green carpet</a:t>
            </a:r>
          </a:p>
          <a:p>
            <a:pPr>
              <a:buNone/>
            </a:pPr>
            <a:r>
              <a:rPr lang="en-US" dirty="0" smtClean="0"/>
              <a:t>   In couple’s bedroom, choice of color according to husband and wife.</a:t>
            </a:r>
          </a:p>
          <a:p>
            <a:pPr>
              <a:buNone/>
            </a:pPr>
            <a:r>
              <a:rPr lang="en-US" dirty="0" smtClean="0"/>
              <a:t>   Adolescent  girls room, triad color scheme using yellow light blue and pink color</a:t>
            </a:r>
          </a:p>
          <a:p>
            <a:pPr>
              <a:buNone/>
            </a:pPr>
            <a:r>
              <a:rPr lang="en-US" dirty="0" smtClean="0"/>
              <a:t>   Adolescent boys room, monochromatic color using blue grey, light and dark shades of grey.</a:t>
            </a:r>
          </a:p>
          <a:p>
            <a:pPr>
              <a:buNone/>
            </a:pPr>
            <a:endParaRPr lang="en-US" dirty="0" smtClean="0"/>
          </a:p>
        </p:txBody>
      </p:sp>
      <p:sp>
        <p:nvSpPr>
          <p:cNvPr id="3" name="Title 2"/>
          <p:cNvSpPr>
            <a:spLocks noGrp="1"/>
          </p:cNvSpPr>
          <p:nvPr>
            <p:ph type="title"/>
          </p:nvPr>
        </p:nvSpPr>
        <p:spPr/>
        <p:txBody>
          <a:bodyPr/>
          <a:lstStyle/>
          <a:p>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9218" name="Picture 2" descr="C:\Users\sona\Desktop\bedroom.jpg"/>
          <p:cNvPicPr>
            <a:picLocks noChangeAspect="1" noChangeArrowheads="1"/>
          </p:cNvPicPr>
          <p:nvPr/>
        </p:nvPicPr>
        <p:blipFill>
          <a:blip r:embed="rId2" cstate="print"/>
          <a:srcRect/>
          <a:stretch>
            <a:fillRect/>
          </a:stretch>
        </p:blipFill>
        <p:spPr bwMode="auto">
          <a:xfrm>
            <a:off x="611560" y="980728"/>
            <a:ext cx="8136904" cy="446449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r>
              <a:rPr lang="en-US" dirty="0" smtClean="0"/>
              <a:t>Children’s room</a:t>
            </a:r>
          </a:p>
          <a:p>
            <a:pPr>
              <a:buNone/>
            </a:pPr>
            <a:r>
              <a:rPr lang="en-US" dirty="0" smtClean="0"/>
              <a:t>   Children like pure and brilliant colors, red yellow and orange. </a:t>
            </a:r>
          </a:p>
          <a:p>
            <a:pPr>
              <a:buNone/>
            </a:pPr>
            <a:r>
              <a:rPr lang="en-US" dirty="0" smtClean="0"/>
              <a:t>   A triad color scheme using blue, yellow and orange </a:t>
            </a:r>
          </a:p>
          <a:p>
            <a:pPr>
              <a:buNone/>
            </a:pPr>
            <a:r>
              <a:rPr lang="en-US" dirty="0" smtClean="0"/>
              <a:t>   Colorful decorations placed at the eyelevel of the children,</a:t>
            </a:r>
            <a:endParaRPr lang="en-IN" dirty="0"/>
          </a:p>
        </p:txBody>
      </p:sp>
      <p:sp>
        <p:nvSpPr>
          <p:cNvPr id="3" name="Title 2"/>
          <p:cNvSpPr>
            <a:spLocks noGrp="1"/>
          </p:cNvSpPr>
          <p:nvPr>
            <p:ph type="title"/>
          </p:nvPr>
        </p:nvSpPr>
        <p:spPr/>
        <p:txBody>
          <a:bodyPr/>
          <a:lstStyle/>
          <a:p>
            <a:endParaRPr lang="en-IN"/>
          </a:p>
        </p:txBody>
      </p:sp>
      <p:pic>
        <p:nvPicPr>
          <p:cNvPr id="10242" name="Picture 2" descr="C:\Users\sona\Desktop\New Folder (2)\kids bedroom.jpg"/>
          <p:cNvPicPr>
            <a:picLocks noChangeAspect="1" noChangeArrowheads="1"/>
          </p:cNvPicPr>
          <p:nvPr/>
        </p:nvPicPr>
        <p:blipFill>
          <a:blip r:embed="rId2" cstate="print"/>
          <a:srcRect/>
          <a:stretch>
            <a:fillRect/>
          </a:stretch>
        </p:blipFill>
        <p:spPr bwMode="auto">
          <a:xfrm>
            <a:off x="3275856" y="2924944"/>
            <a:ext cx="4896544" cy="364502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r>
              <a:rPr lang="en-US" dirty="0" smtClean="0"/>
              <a:t>Bathroom –</a:t>
            </a:r>
          </a:p>
          <a:p>
            <a:pPr>
              <a:buNone/>
            </a:pPr>
            <a:r>
              <a:rPr lang="en-US" dirty="0" smtClean="0"/>
              <a:t>   Should be fresh clear and soothing colors such as ivory cream</a:t>
            </a:r>
          </a:p>
          <a:p>
            <a:pPr>
              <a:buNone/>
            </a:pPr>
            <a:r>
              <a:rPr lang="en-US" dirty="0" smtClean="0"/>
              <a:t>   All fittings including wall, ceiling in white color give a clean look to the bathroom.</a:t>
            </a:r>
          </a:p>
          <a:p>
            <a:pPr>
              <a:buNone/>
            </a:pPr>
            <a:r>
              <a:rPr lang="en-US" dirty="0" smtClean="0"/>
              <a:t>   Light but bright colors can be used for towels and accessories</a:t>
            </a:r>
            <a:endParaRPr lang="en-IN" dirty="0"/>
          </a:p>
        </p:txBody>
      </p:sp>
      <p:sp>
        <p:nvSpPr>
          <p:cNvPr id="3" name="Title 2"/>
          <p:cNvSpPr>
            <a:spLocks noGrp="1"/>
          </p:cNvSpPr>
          <p:nvPr>
            <p:ph type="title"/>
          </p:nvPr>
        </p:nvSpPr>
        <p:spPr/>
        <p:txBody>
          <a:bodyPr/>
          <a:lstStyle/>
          <a:p>
            <a:endParaRPr lang="en-IN"/>
          </a:p>
        </p:txBody>
      </p:sp>
      <p:pic>
        <p:nvPicPr>
          <p:cNvPr id="1026" name="Picture 2" descr="C:\Users\sona\Desktop\bathroom.jpg"/>
          <p:cNvPicPr>
            <a:picLocks noChangeAspect="1" noChangeArrowheads="1"/>
          </p:cNvPicPr>
          <p:nvPr/>
        </p:nvPicPr>
        <p:blipFill>
          <a:blip r:embed="rId2" cstate="print"/>
          <a:srcRect/>
          <a:stretch>
            <a:fillRect/>
          </a:stretch>
        </p:blipFill>
        <p:spPr bwMode="auto">
          <a:xfrm>
            <a:off x="2843808" y="3284984"/>
            <a:ext cx="5472608" cy="309634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While planning for different rooms, the house should be considered a unified whole, i.e. some colors should be repeated at more than one place to create rhythm.</a:t>
            </a:r>
          </a:p>
          <a:p>
            <a:r>
              <a:rPr lang="en-US" dirty="0" smtClean="0"/>
              <a:t>Medium colors or light shades are better than using either cool or warm colors considering extremities of climate in India.</a:t>
            </a:r>
          </a:p>
          <a:p>
            <a:r>
              <a:rPr lang="en-US" dirty="0" smtClean="0"/>
              <a:t>Colors should not compete with each other in the room, they should balance out.</a:t>
            </a:r>
          </a:p>
          <a:p>
            <a:r>
              <a:rPr lang="en-US" dirty="0" smtClean="0"/>
              <a:t>Light color should be used on ceilings while dark colors on floors, to balance colors in the room.</a:t>
            </a:r>
          </a:p>
          <a:p>
            <a:endParaRPr lang="en-IN" dirty="0"/>
          </a:p>
        </p:txBody>
      </p:sp>
      <p:sp>
        <p:nvSpPr>
          <p:cNvPr id="3" name="Title 2"/>
          <p:cNvSpPr>
            <a:spLocks noGrp="1"/>
          </p:cNvSpPr>
          <p:nvPr>
            <p:ph type="title"/>
          </p:nvPr>
        </p:nvSpPr>
        <p:spPr/>
        <p:txBody>
          <a:bodyPr>
            <a:normAutofit fontScale="90000"/>
          </a:bodyPr>
          <a:lstStyle/>
          <a:p>
            <a:r>
              <a:rPr lang="en-US" dirty="0" smtClean="0"/>
              <a:t>Final points to be kept in mind while planning color scheme:</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229600" cy="5184576"/>
          </a:xfrm>
        </p:spPr>
        <p:txBody>
          <a:bodyPr>
            <a:normAutofit/>
          </a:bodyPr>
          <a:lstStyle/>
          <a:p>
            <a:pPr>
              <a:buNone/>
            </a:pPr>
            <a:r>
              <a:rPr lang="en-US" dirty="0" smtClean="0"/>
              <a:t>Qualities Of Color</a:t>
            </a:r>
            <a:r>
              <a:rPr lang="en-IN" dirty="0" smtClean="0"/>
              <a:t>;</a:t>
            </a:r>
          </a:p>
          <a:p>
            <a:pPr>
              <a:buNone/>
            </a:pPr>
            <a:r>
              <a:rPr lang="en-US" dirty="0" smtClean="0"/>
              <a:t>1. Hue &gt;Indicates name of a color  egg. </a:t>
            </a:r>
            <a:r>
              <a:rPr lang="en-US" dirty="0"/>
              <a:t>r</a:t>
            </a:r>
            <a:r>
              <a:rPr lang="en-US" dirty="0" smtClean="0"/>
              <a:t>ed, blue, green etc</a:t>
            </a:r>
          </a:p>
          <a:p>
            <a:pPr>
              <a:buNone/>
            </a:pPr>
            <a:r>
              <a:rPr lang="en-US" dirty="0" smtClean="0"/>
              <a:t>2.Value&gt;refers to amount of lightness or darkness. Lightest value is white </a:t>
            </a:r>
            <a:r>
              <a:rPr lang="en-US" dirty="0"/>
              <a:t> </a:t>
            </a:r>
            <a:r>
              <a:rPr lang="en-US" dirty="0" smtClean="0"/>
              <a:t>and darkest value is black.</a:t>
            </a:r>
          </a:p>
          <a:p>
            <a:pPr>
              <a:buNone/>
            </a:pPr>
            <a:r>
              <a:rPr lang="en-US" dirty="0"/>
              <a:t> </a:t>
            </a:r>
            <a:r>
              <a:rPr lang="en-US" dirty="0" smtClean="0"/>
              <a:t> Tint&gt;</a:t>
            </a:r>
            <a:r>
              <a:rPr lang="en-US" dirty="0" err="1" smtClean="0"/>
              <a:t>Red+White</a:t>
            </a:r>
            <a:r>
              <a:rPr lang="en-US" dirty="0" smtClean="0"/>
              <a:t>=</a:t>
            </a:r>
            <a:r>
              <a:rPr lang="en-US" dirty="0" smtClean="0">
                <a:solidFill>
                  <a:schemeClr val="accent2">
                    <a:lumMod val="40000"/>
                    <a:lumOff val="60000"/>
                  </a:schemeClr>
                </a:solidFill>
              </a:rPr>
              <a:t>Pink</a:t>
            </a:r>
          </a:p>
          <a:p>
            <a:pPr>
              <a:buNone/>
            </a:pPr>
            <a:r>
              <a:rPr lang="en-US" dirty="0"/>
              <a:t> </a:t>
            </a:r>
            <a:r>
              <a:rPr lang="en-US" dirty="0" smtClean="0"/>
              <a:t> Shade&gt;</a:t>
            </a:r>
            <a:r>
              <a:rPr lang="en-US" dirty="0" err="1" smtClean="0"/>
              <a:t>Red+Black</a:t>
            </a:r>
            <a:r>
              <a:rPr lang="en-US" dirty="0" smtClean="0"/>
              <a:t>=</a:t>
            </a:r>
            <a:r>
              <a:rPr lang="en-US" dirty="0" smtClean="0">
                <a:solidFill>
                  <a:srgbClr val="C00000"/>
                </a:solidFill>
              </a:rPr>
              <a:t>Maroon</a:t>
            </a:r>
            <a:r>
              <a:rPr lang="en-US" dirty="0" smtClean="0"/>
              <a:t> </a:t>
            </a:r>
          </a:p>
          <a:p>
            <a:pPr>
              <a:buNone/>
            </a:pPr>
            <a:r>
              <a:rPr lang="en-US" dirty="0"/>
              <a:t> </a:t>
            </a:r>
            <a:r>
              <a:rPr lang="en-US" dirty="0" smtClean="0"/>
              <a:t> Tone&gt;</a:t>
            </a:r>
            <a:r>
              <a:rPr lang="en-US" dirty="0" err="1" smtClean="0"/>
              <a:t>Red+Black+White</a:t>
            </a:r>
            <a:r>
              <a:rPr lang="en-US" dirty="0" smtClean="0"/>
              <a:t>=</a:t>
            </a:r>
            <a:r>
              <a:rPr lang="en-US" dirty="0" err="1" smtClean="0">
                <a:solidFill>
                  <a:schemeClr val="accent2">
                    <a:lumMod val="75000"/>
                  </a:schemeClr>
                </a:solidFill>
              </a:rPr>
              <a:t>Greyed</a:t>
            </a:r>
            <a:r>
              <a:rPr lang="en-US" dirty="0" smtClean="0">
                <a:solidFill>
                  <a:schemeClr val="accent2">
                    <a:lumMod val="75000"/>
                  </a:schemeClr>
                </a:solidFill>
              </a:rPr>
              <a:t> version of red</a:t>
            </a:r>
            <a:endParaRPr lang="en-US" baseline="-25000" dirty="0" smtClean="0">
              <a:solidFill>
                <a:schemeClr val="accent2">
                  <a:lumMod val="75000"/>
                </a:schemeClr>
              </a:solidFill>
            </a:endParaRPr>
          </a:p>
        </p:txBody>
      </p:sp>
      <p:sp>
        <p:nvSpPr>
          <p:cNvPr id="2" name="Title 1"/>
          <p:cNvSpPr>
            <a:spLocks noGrp="1"/>
          </p:cNvSpPr>
          <p:nvPr>
            <p:ph type="title"/>
          </p:nvPr>
        </p:nvSpPr>
        <p:spPr/>
        <p:txBody>
          <a:bodyPr/>
          <a:lstStyle/>
          <a:p>
            <a:r>
              <a:rPr lang="en-US" dirty="0" smtClean="0"/>
              <a:t>Characteristics Of </a:t>
            </a:r>
            <a:r>
              <a:rPr lang="en-US" dirty="0" err="1" smtClean="0"/>
              <a:t>Colours</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Flooring and carpet spread is important because floor comes second after the walls in covering the area.</a:t>
            </a:r>
          </a:p>
          <a:p>
            <a:r>
              <a:rPr lang="en-US" dirty="0" smtClean="0"/>
              <a:t>Different proportions should be used so that the color scheme does not look boring.</a:t>
            </a:r>
          </a:p>
          <a:p>
            <a:r>
              <a:rPr lang="en-US" dirty="0" smtClean="0"/>
              <a:t>Lighting should be considered while planning colors, else the colors will look out of place or dull.</a:t>
            </a:r>
          </a:p>
          <a:p>
            <a:r>
              <a:rPr lang="en-US" dirty="0" smtClean="0"/>
              <a:t>A color’s dullness or brightness will depend upon its background, </a:t>
            </a:r>
            <a:r>
              <a:rPr lang="en-US" dirty="0" err="1" smtClean="0"/>
              <a:t>eg</a:t>
            </a:r>
            <a:r>
              <a:rPr lang="en-US" dirty="0" smtClean="0"/>
              <a:t> red will look bright with beige background but dull in orange background. </a:t>
            </a:r>
            <a:endParaRPr lang="en-IN" dirty="0"/>
          </a:p>
        </p:txBody>
      </p:sp>
      <p:sp>
        <p:nvSpPr>
          <p:cNvPr id="3" name="Title 2"/>
          <p:cNvSpPr>
            <a:spLocks noGrp="1"/>
          </p:cNvSpPr>
          <p:nvPr>
            <p:ph type="title"/>
          </p:nvPr>
        </p:nvSpPr>
        <p:spPr/>
        <p:txBody>
          <a:bodyPr/>
          <a:lstStyle/>
          <a:p>
            <a:r>
              <a:rPr lang="en-US" dirty="0" smtClean="0"/>
              <a:t>Continued..</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IN" dirty="0"/>
          </a:p>
        </p:txBody>
      </p:sp>
      <p:sp>
        <p:nvSpPr>
          <p:cNvPr id="5" name="Subtitle 4"/>
          <p:cNvSpPr>
            <a:spLocks noGrp="1"/>
          </p:cNvSpPr>
          <p:nvPr>
            <p:ph type="subTitle" idx="1"/>
          </p:nvPr>
        </p:nvSpPr>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865515"/>
          </a:xfrm>
        </p:spPr>
        <p:txBody>
          <a:bodyPr/>
          <a:lstStyle/>
          <a:p>
            <a:pPr>
              <a:buNone/>
            </a:pPr>
            <a:r>
              <a:rPr lang="en-US" dirty="0"/>
              <a:t> </a:t>
            </a:r>
            <a:r>
              <a:rPr lang="en-US" dirty="0" smtClean="0"/>
              <a:t>Intensity&gt;Also known as </a:t>
            </a:r>
            <a:r>
              <a:rPr lang="en-US" dirty="0" err="1" smtClean="0"/>
              <a:t>chroma</a:t>
            </a:r>
            <a:r>
              <a:rPr lang="en-US" dirty="0" smtClean="0"/>
              <a:t>. Refers to as brightness or dullness of </a:t>
            </a:r>
            <a:r>
              <a:rPr lang="en-US" dirty="0" err="1" smtClean="0"/>
              <a:t>colour.Bright</a:t>
            </a:r>
            <a:r>
              <a:rPr lang="en-US" dirty="0" smtClean="0"/>
              <a:t> </a:t>
            </a:r>
            <a:r>
              <a:rPr lang="en-US" dirty="0" err="1" smtClean="0"/>
              <a:t>colours</a:t>
            </a:r>
            <a:r>
              <a:rPr lang="en-US" dirty="0" smtClean="0"/>
              <a:t> are full of life and dull </a:t>
            </a:r>
            <a:r>
              <a:rPr lang="en-US" dirty="0" err="1" smtClean="0"/>
              <a:t>colours</a:t>
            </a:r>
            <a:r>
              <a:rPr lang="en-US" dirty="0" smtClean="0"/>
              <a:t> </a:t>
            </a:r>
            <a:r>
              <a:rPr lang="en-US" smtClean="0"/>
              <a:t>are subtle</a:t>
            </a:r>
            <a:endParaRPr lang="en-IN" dirty="0"/>
          </a:p>
        </p:txBody>
      </p:sp>
      <p:sp>
        <p:nvSpPr>
          <p:cNvPr id="2" name="Title 1"/>
          <p:cNvSpPr>
            <a:spLocks noGrp="1"/>
          </p:cNvSpPr>
          <p:nvPr>
            <p:ph type="title"/>
          </p:nvPr>
        </p:nvSpPr>
        <p:spPr/>
        <p:txBody>
          <a:bodyPr/>
          <a:lstStyle/>
          <a:p>
            <a:endParaRPr lang="en-IN"/>
          </a:p>
        </p:txBody>
      </p:sp>
      <p:pic>
        <p:nvPicPr>
          <p:cNvPr id="2050" name="Picture 2" descr="C:\Users\sona\Desktop\images.jpg"/>
          <p:cNvPicPr>
            <a:picLocks noChangeAspect="1" noChangeArrowheads="1"/>
          </p:cNvPicPr>
          <p:nvPr/>
        </p:nvPicPr>
        <p:blipFill>
          <a:blip r:embed="rId2" cstate="print"/>
          <a:srcRect/>
          <a:stretch>
            <a:fillRect/>
          </a:stretch>
        </p:blipFill>
        <p:spPr bwMode="auto">
          <a:xfrm>
            <a:off x="683568" y="2060848"/>
            <a:ext cx="7897192" cy="43204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60648"/>
            <a:ext cx="8229600" cy="6048672"/>
          </a:xfrm>
        </p:spPr>
        <p:txBody>
          <a:bodyPr>
            <a:normAutofit/>
          </a:bodyPr>
          <a:lstStyle/>
          <a:p>
            <a:pPr>
              <a:buNone/>
            </a:pPr>
            <a:r>
              <a:rPr lang="en-US" dirty="0" smtClean="0"/>
              <a:t>Based on Effect:-</a:t>
            </a:r>
          </a:p>
          <a:p>
            <a:r>
              <a:rPr lang="en-US" dirty="0" smtClean="0"/>
              <a:t>Warm and cool colors – </a:t>
            </a:r>
          </a:p>
          <a:p>
            <a:pPr>
              <a:buNone/>
            </a:pPr>
            <a:r>
              <a:rPr lang="en-US" dirty="0" smtClean="0"/>
              <a:t>    Some colors such as red orange, red purple, etc give feeling of warmth while others such as green, blue purple give a cool effect</a:t>
            </a:r>
          </a:p>
          <a:p>
            <a:pPr>
              <a:buNone/>
            </a:pPr>
            <a:r>
              <a:rPr lang="en-US" dirty="0" smtClean="0"/>
              <a:t>    Yellow color will feel warm when used with red and orange but will give a cool effect when used with blue or green.</a:t>
            </a:r>
          </a:p>
          <a:p>
            <a:pPr>
              <a:buNone/>
            </a:pPr>
            <a:r>
              <a:rPr lang="en-US" dirty="0" smtClean="0"/>
              <a:t>    In a color wheel almost half of the colors are warm and half are cool. </a:t>
            </a:r>
          </a:p>
          <a:p>
            <a:pPr>
              <a:buNone/>
            </a:pPr>
            <a:r>
              <a:rPr lang="en-US" dirty="0" smtClean="0"/>
              <a:t>    Warm colors are colors of sunshine and cool colors are associated with sky, water, ice and foliage.</a:t>
            </a:r>
          </a:p>
          <a:p>
            <a:endParaRPr lang="en-IN" dirty="0"/>
          </a:p>
        </p:txBody>
      </p:sp>
      <p:sp>
        <p:nvSpPr>
          <p:cNvPr id="4" name="Title 3"/>
          <p:cNvSpPr>
            <a:spLocks noGrp="1"/>
          </p:cNvSpPr>
          <p:nvPr>
            <p:ph type="title"/>
          </p:nvPr>
        </p:nvSpPr>
        <p:spPr/>
        <p:txBody>
          <a:bodyPr>
            <a:normAutofit/>
          </a:bodyPr>
          <a:lstStyle/>
          <a:p>
            <a:endParaRPr lang="en-IN" dirty="0"/>
          </a:p>
        </p:txBody>
      </p:sp>
      <p:pic>
        <p:nvPicPr>
          <p:cNvPr id="4098" name="Picture 2" descr="C:\Users\sona\Desktop\warm.gif"/>
          <p:cNvPicPr>
            <a:picLocks noChangeAspect="1" noChangeArrowheads="1"/>
          </p:cNvPicPr>
          <p:nvPr/>
        </p:nvPicPr>
        <p:blipFill>
          <a:blip r:embed="rId2" cstate="print"/>
          <a:srcRect/>
          <a:stretch>
            <a:fillRect/>
          </a:stretch>
        </p:blipFill>
        <p:spPr bwMode="auto">
          <a:xfrm>
            <a:off x="5076056" y="332656"/>
            <a:ext cx="3528392" cy="936104"/>
          </a:xfrm>
          <a:prstGeom prst="rect">
            <a:avLst/>
          </a:prstGeom>
          <a:noFill/>
        </p:spPr>
      </p:pic>
      <p:pic>
        <p:nvPicPr>
          <p:cNvPr id="4099" name="Picture 3" descr="C:\Users\sona\Desktop\cool.gif"/>
          <p:cNvPicPr>
            <a:picLocks noChangeAspect="1" noChangeArrowheads="1"/>
          </p:cNvPicPr>
          <p:nvPr/>
        </p:nvPicPr>
        <p:blipFill>
          <a:blip r:embed="rId3" cstate="print"/>
          <a:srcRect/>
          <a:stretch>
            <a:fillRect/>
          </a:stretch>
        </p:blipFill>
        <p:spPr bwMode="auto">
          <a:xfrm>
            <a:off x="2843808" y="5733256"/>
            <a:ext cx="5026868" cy="9471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229600" cy="6264696"/>
          </a:xfrm>
        </p:spPr>
        <p:txBody>
          <a:bodyPr>
            <a:normAutofit fontScale="92500"/>
          </a:bodyPr>
          <a:lstStyle/>
          <a:p>
            <a:pPr>
              <a:buNone/>
            </a:pPr>
            <a:r>
              <a:rPr lang="en-US" dirty="0" smtClean="0"/>
              <a:t>    Warm colors can be used for rooms facing north or in cold regions and cool colors are good houses facing south or west direction.</a:t>
            </a:r>
          </a:p>
          <a:p>
            <a:r>
              <a:rPr lang="en-US" dirty="0" smtClean="0"/>
              <a:t>Heaviness and lightness –</a:t>
            </a:r>
          </a:p>
          <a:p>
            <a:pPr>
              <a:buNone/>
            </a:pPr>
            <a:r>
              <a:rPr lang="en-US" dirty="0" smtClean="0"/>
              <a:t>    Some colors appear to be light and some appear to be heavy. </a:t>
            </a:r>
          </a:p>
          <a:p>
            <a:pPr>
              <a:buNone/>
            </a:pPr>
            <a:r>
              <a:rPr lang="en-US" dirty="0" smtClean="0"/>
              <a:t>    Colors with deep value such as deep purple, deep red seem heavy in interior decoration.</a:t>
            </a:r>
          </a:p>
          <a:p>
            <a:pPr>
              <a:buNone/>
            </a:pPr>
            <a:r>
              <a:rPr lang="en-US" dirty="0" smtClean="0"/>
              <a:t>    Colors with low value such as light blue, yellow green seem lighter.</a:t>
            </a:r>
          </a:p>
          <a:p>
            <a:pPr>
              <a:buNone/>
            </a:pPr>
            <a:r>
              <a:rPr lang="en-US" dirty="0" smtClean="0"/>
              <a:t>    Heavy colors are mostly used for flooring and furniture, i.e. dark colors can be used for carpet, sofa cover etc. and also for men’s room.</a:t>
            </a:r>
          </a:p>
          <a:p>
            <a:pPr>
              <a:buNone/>
            </a:pPr>
            <a:r>
              <a:rPr lang="en-US" dirty="0" smtClean="0"/>
              <a:t>    Light colors can be used for walls curtain ceiling and also for woman and children’s room</a:t>
            </a:r>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a:bodyPr>
          <a:lstStyle/>
          <a:p>
            <a:r>
              <a:rPr lang="en-US" dirty="0" smtClean="0"/>
              <a:t>Advancing or Receding colors –</a:t>
            </a:r>
          </a:p>
          <a:p>
            <a:pPr>
              <a:buNone/>
            </a:pPr>
            <a:r>
              <a:rPr lang="en-US" dirty="0" smtClean="0"/>
              <a:t>    Depending upon intensity and value, colors have the ability to attract attention.</a:t>
            </a:r>
          </a:p>
          <a:p>
            <a:pPr>
              <a:buNone/>
            </a:pPr>
            <a:r>
              <a:rPr lang="en-US" dirty="0" smtClean="0"/>
              <a:t>    Warm colors such as yellow, orange and red, etc. seem to advance and cool colors such as blue, green, etc. seem to recede</a:t>
            </a:r>
          </a:p>
          <a:p>
            <a:pPr>
              <a:buNone/>
            </a:pPr>
            <a:r>
              <a:rPr lang="en-US" dirty="0" smtClean="0"/>
              <a:t>    In interior decorations, advancing colors appear to make a room small and cool colors appear to make a room spacious.</a:t>
            </a:r>
          </a:p>
          <a:p>
            <a:pPr>
              <a:buNone/>
            </a:pPr>
            <a:r>
              <a:rPr lang="en-US" dirty="0" smtClean="0"/>
              <a:t>    In a rectangular room if the long walls are colored with warm colors and short walls are colored with cool colors the room will look like a square</a:t>
            </a:r>
          </a:p>
          <a:p>
            <a:pPr>
              <a:buNone/>
            </a:pPr>
            <a:r>
              <a:rPr lang="en-US" dirty="0" smtClean="0"/>
              <a:t>     </a:t>
            </a:r>
          </a:p>
          <a:p>
            <a:endParaRPr lang="en-IN"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472</TotalTime>
  <Words>3013</Words>
  <Application>Microsoft Office PowerPoint</Application>
  <PresentationFormat>On-screen Show (4:3)</PresentationFormat>
  <Paragraphs>236</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Color</vt:lpstr>
      <vt:lpstr>Slide 2</vt:lpstr>
      <vt:lpstr>Slide 3</vt:lpstr>
      <vt:lpstr>Slide 4</vt:lpstr>
      <vt:lpstr>Characteristics Of Colours</vt:lpstr>
      <vt:lpstr>Slide 6</vt:lpstr>
      <vt:lpstr>Slide 7</vt:lpstr>
      <vt:lpstr>Slide 8</vt:lpstr>
      <vt:lpstr>Slide 9</vt:lpstr>
      <vt:lpstr>Slide 10</vt:lpstr>
      <vt:lpstr>Emotional Effect of colors</vt:lpstr>
      <vt:lpstr>Slide 12</vt:lpstr>
      <vt:lpstr>Slide 13</vt:lpstr>
      <vt:lpstr>Slide 14</vt:lpstr>
      <vt:lpstr>Slide 15</vt:lpstr>
      <vt:lpstr>Color Wheel</vt:lpstr>
      <vt:lpstr>Primary Colors</vt:lpstr>
      <vt:lpstr>Secondary Colors</vt:lpstr>
      <vt:lpstr>Tertiary Colors</vt:lpstr>
      <vt:lpstr>Color Schemes </vt:lpstr>
      <vt:lpstr>Slide 21</vt:lpstr>
      <vt:lpstr>Monochromatic</vt:lpstr>
      <vt:lpstr>Analogous</vt:lpstr>
      <vt:lpstr>Contrasting color schemes</vt:lpstr>
      <vt:lpstr>Complementary</vt:lpstr>
      <vt:lpstr>Complementary</vt:lpstr>
      <vt:lpstr>Split-Complementary</vt:lpstr>
      <vt:lpstr>Slide 28</vt:lpstr>
      <vt:lpstr>Triad Color Sceme</vt:lpstr>
      <vt:lpstr>Accented Neutral Color Scheme</vt:lpstr>
      <vt:lpstr>Slide 31</vt:lpstr>
      <vt:lpstr>Factors affecting the color scheme of the room</vt:lpstr>
      <vt:lpstr>Slide 33</vt:lpstr>
      <vt:lpstr>Slide 34</vt:lpstr>
      <vt:lpstr>Slide 35</vt:lpstr>
      <vt:lpstr>Slide 36</vt:lpstr>
      <vt:lpstr>Slide 37</vt:lpstr>
      <vt:lpstr>Slide 38</vt:lpstr>
      <vt:lpstr>Planning Color Schemes for Various Areas of the House</vt:lpstr>
      <vt:lpstr>House exterior</vt:lpstr>
      <vt:lpstr>Slide 41</vt:lpstr>
      <vt:lpstr>Slide 42</vt:lpstr>
      <vt:lpstr>Slide 43</vt:lpstr>
      <vt:lpstr>Slide 44</vt:lpstr>
      <vt:lpstr>Slide 45</vt:lpstr>
      <vt:lpstr>Slide 46</vt:lpstr>
      <vt:lpstr>Slide 47</vt:lpstr>
      <vt:lpstr>Slide 48</vt:lpstr>
      <vt:lpstr>Final points to be kept in mind while planning color scheme:</vt:lpstr>
      <vt:lpstr>Continued..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dc:title>
  <dc:creator>sona</dc:creator>
  <cp:lastModifiedBy>sona</cp:lastModifiedBy>
  <cp:revision>65</cp:revision>
  <dcterms:created xsi:type="dcterms:W3CDTF">2012-10-20T15:30:34Z</dcterms:created>
  <dcterms:modified xsi:type="dcterms:W3CDTF">2012-10-22T08:38:31Z</dcterms:modified>
</cp:coreProperties>
</file>