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606" autoAdjust="0"/>
  </p:normalViewPr>
  <p:slideViewPr>
    <p:cSldViewPr>
      <p:cViewPr>
        <p:scale>
          <a:sx n="60" d="100"/>
          <a:sy n="60" d="100"/>
        </p:scale>
        <p:origin x="-1656"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9CCC7-8DD9-4712-9E63-01CA2559D87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3ACA2E56-5B70-4A29-BBB1-8BFE119C13AA}">
      <dgm:prSet phldrT="[Text]"/>
      <dgm:spPr/>
      <dgm:t>
        <a:bodyPr/>
        <a:lstStyle/>
        <a:p>
          <a:r>
            <a:rPr lang="en-IN" dirty="0" smtClean="0"/>
            <a:t>Direct Income</a:t>
          </a:r>
          <a:endParaRPr lang="en-IN" dirty="0"/>
        </a:p>
      </dgm:t>
    </dgm:pt>
    <dgm:pt modelId="{F13DBD34-7948-4B05-866B-4AA7DCDE9475}" type="parTrans" cxnId="{449D82A7-2CE3-4E26-8AEE-92CEC483B915}">
      <dgm:prSet/>
      <dgm:spPr/>
      <dgm:t>
        <a:bodyPr/>
        <a:lstStyle/>
        <a:p>
          <a:endParaRPr lang="en-IN"/>
        </a:p>
      </dgm:t>
    </dgm:pt>
    <dgm:pt modelId="{1633B340-39E7-42F7-B0FB-9ED8DB22AF29}" type="sibTrans" cxnId="{449D82A7-2CE3-4E26-8AEE-92CEC483B915}">
      <dgm:prSet/>
      <dgm:spPr/>
      <dgm:t>
        <a:bodyPr/>
        <a:lstStyle/>
        <a:p>
          <a:endParaRPr lang="en-IN"/>
        </a:p>
      </dgm:t>
    </dgm:pt>
    <dgm:pt modelId="{EA9E1CDA-509D-47FC-A61A-41EB416EBFEA}">
      <dgm:prSet phldrT="[Text]"/>
      <dgm:spPr/>
      <dgm:t>
        <a:bodyPr/>
        <a:lstStyle/>
        <a:p>
          <a:r>
            <a:rPr lang="en-IN" dirty="0" smtClean="0"/>
            <a:t>Direct income is that income which is in the form of direct money. It can be in the form of salary or earned through business, rent from property, interest  from banks.</a:t>
          </a:r>
          <a:endParaRPr lang="en-IN" dirty="0"/>
        </a:p>
      </dgm:t>
    </dgm:pt>
    <dgm:pt modelId="{6278184A-2C2C-4864-8247-3CAFAE80C2AC}" type="parTrans" cxnId="{520C036E-DE46-4FDA-915B-3B9585D934E1}">
      <dgm:prSet/>
      <dgm:spPr/>
      <dgm:t>
        <a:bodyPr/>
        <a:lstStyle/>
        <a:p>
          <a:endParaRPr lang="en-IN"/>
        </a:p>
      </dgm:t>
    </dgm:pt>
    <dgm:pt modelId="{86785AA8-4E3E-4FEB-81A4-AA1B866F8AD7}" type="sibTrans" cxnId="{520C036E-DE46-4FDA-915B-3B9585D934E1}">
      <dgm:prSet/>
      <dgm:spPr/>
      <dgm:t>
        <a:bodyPr/>
        <a:lstStyle/>
        <a:p>
          <a:endParaRPr lang="en-IN"/>
        </a:p>
      </dgm:t>
    </dgm:pt>
    <dgm:pt modelId="{E137ED92-D79C-43FA-A9C0-36919A01AAAC}">
      <dgm:prSet phldrT="[Text]"/>
      <dgm:spPr/>
      <dgm:t>
        <a:bodyPr/>
        <a:lstStyle/>
        <a:p>
          <a:r>
            <a:rPr lang="en-IN" dirty="0" smtClean="0"/>
            <a:t>Indirect Income</a:t>
          </a:r>
          <a:endParaRPr lang="en-IN" dirty="0"/>
        </a:p>
      </dgm:t>
    </dgm:pt>
    <dgm:pt modelId="{F3D9BE2B-B793-454D-AE13-C57E3FEC66C7}" type="parTrans" cxnId="{031F8194-827D-4914-9736-4FC1CA686A26}">
      <dgm:prSet/>
      <dgm:spPr/>
      <dgm:t>
        <a:bodyPr/>
        <a:lstStyle/>
        <a:p>
          <a:endParaRPr lang="en-IN"/>
        </a:p>
      </dgm:t>
    </dgm:pt>
    <dgm:pt modelId="{EA6AD551-D0DB-4632-8BE9-7F04DD16CFCB}" type="sibTrans" cxnId="{031F8194-827D-4914-9736-4FC1CA686A26}">
      <dgm:prSet/>
      <dgm:spPr/>
      <dgm:t>
        <a:bodyPr/>
        <a:lstStyle/>
        <a:p>
          <a:endParaRPr lang="en-IN"/>
        </a:p>
      </dgm:t>
    </dgm:pt>
    <dgm:pt modelId="{F377C762-3D2C-43BA-B704-1C90A0CEE5C1}">
      <dgm:prSet phldrT="[Text]"/>
      <dgm:spPr/>
      <dgm:t>
        <a:bodyPr/>
        <a:lstStyle/>
        <a:p>
          <a:r>
            <a:rPr lang="en-IN" dirty="0" smtClean="0"/>
            <a:t>It is income  that the family receives in the form services and facilities </a:t>
          </a:r>
          <a:r>
            <a:rPr lang="en-IN" dirty="0" err="1" smtClean="0"/>
            <a:t>eg</a:t>
          </a:r>
          <a:r>
            <a:rPr lang="en-IN" dirty="0" smtClean="0"/>
            <a:t>. free accommodation, free medical services, free transport and concession in rates of the items of daily use.</a:t>
          </a:r>
          <a:endParaRPr lang="en-IN" dirty="0"/>
        </a:p>
      </dgm:t>
    </dgm:pt>
    <dgm:pt modelId="{F0007156-B12A-4277-9642-472F8889A7E5}" type="parTrans" cxnId="{38AFCE52-9566-43F6-B5B8-D33851022E1B}">
      <dgm:prSet/>
      <dgm:spPr/>
      <dgm:t>
        <a:bodyPr/>
        <a:lstStyle/>
        <a:p>
          <a:endParaRPr lang="en-IN"/>
        </a:p>
      </dgm:t>
    </dgm:pt>
    <dgm:pt modelId="{E833AE41-AF90-40A4-98BB-17778E9C45DE}" type="sibTrans" cxnId="{38AFCE52-9566-43F6-B5B8-D33851022E1B}">
      <dgm:prSet/>
      <dgm:spPr/>
      <dgm:t>
        <a:bodyPr/>
        <a:lstStyle/>
        <a:p>
          <a:endParaRPr lang="en-IN"/>
        </a:p>
      </dgm:t>
    </dgm:pt>
    <dgm:pt modelId="{A4A5C67C-A305-4D9F-9D28-0E8306BFB7F1}" type="pres">
      <dgm:prSet presAssocID="{E0C9CCC7-8DD9-4712-9E63-01CA2559D876}" presName="Name0" presStyleCnt="0">
        <dgm:presLayoutVars>
          <dgm:dir/>
          <dgm:animLvl val="lvl"/>
          <dgm:resizeHandles/>
        </dgm:presLayoutVars>
      </dgm:prSet>
      <dgm:spPr/>
      <dgm:t>
        <a:bodyPr/>
        <a:lstStyle/>
        <a:p>
          <a:endParaRPr lang="en-IN"/>
        </a:p>
      </dgm:t>
    </dgm:pt>
    <dgm:pt modelId="{02C33E17-FABA-472C-93A2-1D9B1792C5AD}" type="pres">
      <dgm:prSet presAssocID="{3ACA2E56-5B70-4A29-BBB1-8BFE119C13AA}" presName="linNode" presStyleCnt="0"/>
      <dgm:spPr/>
    </dgm:pt>
    <dgm:pt modelId="{C6232C46-6461-4635-95FC-7889418F697A}" type="pres">
      <dgm:prSet presAssocID="{3ACA2E56-5B70-4A29-BBB1-8BFE119C13AA}" presName="parentShp" presStyleLbl="node1" presStyleIdx="0" presStyleCnt="2">
        <dgm:presLayoutVars>
          <dgm:bulletEnabled val="1"/>
        </dgm:presLayoutVars>
      </dgm:prSet>
      <dgm:spPr/>
      <dgm:t>
        <a:bodyPr/>
        <a:lstStyle/>
        <a:p>
          <a:endParaRPr lang="en-IN"/>
        </a:p>
      </dgm:t>
    </dgm:pt>
    <dgm:pt modelId="{9572B556-5EE1-464C-87F1-20869359CA44}" type="pres">
      <dgm:prSet presAssocID="{3ACA2E56-5B70-4A29-BBB1-8BFE119C13AA}" presName="childShp" presStyleLbl="bgAccFollowNode1" presStyleIdx="0" presStyleCnt="2">
        <dgm:presLayoutVars>
          <dgm:bulletEnabled val="1"/>
        </dgm:presLayoutVars>
      </dgm:prSet>
      <dgm:spPr/>
      <dgm:t>
        <a:bodyPr/>
        <a:lstStyle/>
        <a:p>
          <a:endParaRPr lang="en-IN"/>
        </a:p>
      </dgm:t>
    </dgm:pt>
    <dgm:pt modelId="{18CBFE12-BD55-475C-B84E-35EFC6F95ADC}" type="pres">
      <dgm:prSet presAssocID="{1633B340-39E7-42F7-B0FB-9ED8DB22AF29}" presName="spacing" presStyleCnt="0"/>
      <dgm:spPr/>
    </dgm:pt>
    <dgm:pt modelId="{BC245D47-9FE8-4209-8DC3-565067D58AE5}" type="pres">
      <dgm:prSet presAssocID="{E137ED92-D79C-43FA-A9C0-36919A01AAAC}" presName="linNode" presStyleCnt="0"/>
      <dgm:spPr/>
    </dgm:pt>
    <dgm:pt modelId="{F453B50A-CEC6-4C52-898F-D2D68C3BCA64}" type="pres">
      <dgm:prSet presAssocID="{E137ED92-D79C-43FA-A9C0-36919A01AAAC}" presName="parentShp" presStyleLbl="node1" presStyleIdx="1" presStyleCnt="2">
        <dgm:presLayoutVars>
          <dgm:bulletEnabled val="1"/>
        </dgm:presLayoutVars>
      </dgm:prSet>
      <dgm:spPr/>
      <dgm:t>
        <a:bodyPr/>
        <a:lstStyle/>
        <a:p>
          <a:endParaRPr lang="en-IN"/>
        </a:p>
      </dgm:t>
    </dgm:pt>
    <dgm:pt modelId="{2D9B5A9C-C80D-403D-8FD4-2D1E8403A6E3}" type="pres">
      <dgm:prSet presAssocID="{E137ED92-D79C-43FA-A9C0-36919A01AAAC}" presName="childShp" presStyleLbl="bgAccFollowNode1" presStyleIdx="1" presStyleCnt="2">
        <dgm:presLayoutVars>
          <dgm:bulletEnabled val="1"/>
        </dgm:presLayoutVars>
      </dgm:prSet>
      <dgm:spPr/>
      <dgm:t>
        <a:bodyPr/>
        <a:lstStyle/>
        <a:p>
          <a:endParaRPr lang="en-IN"/>
        </a:p>
      </dgm:t>
    </dgm:pt>
  </dgm:ptLst>
  <dgm:cxnLst>
    <dgm:cxn modelId="{FACE4BA4-69C7-444B-A4E9-5C96275EC29B}" type="presOf" srcId="{F377C762-3D2C-43BA-B704-1C90A0CEE5C1}" destId="{2D9B5A9C-C80D-403D-8FD4-2D1E8403A6E3}" srcOrd="0" destOrd="0" presId="urn:microsoft.com/office/officeart/2005/8/layout/vList6"/>
    <dgm:cxn modelId="{6D3F6045-16C4-415A-A96E-26292D4A5272}" type="presOf" srcId="{E0C9CCC7-8DD9-4712-9E63-01CA2559D876}" destId="{A4A5C67C-A305-4D9F-9D28-0E8306BFB7F1}" srcOrd="0" destOrd="0" presId="urn:microsoft.com/office/officeart/2005/8/layout/vList6"/>
    <dgm:cxn modelId="{520C036E-DE46-4FDA-915B-3B9585D934E1}" srcId="{3ACA2E56-5B70-4A29-BBB1-8BFE119C13AA}" destId="{EA9E1CDA-509D-47FC-A61A-41EB416EBFEA}" srcOrd="0" destOrd="0" parTransId="{6278184A-2C2C-4864-8247-3CAFAE80C2AC}" sibTransId="{86785AA8-4E3E-4FEB-81A4-AA1B866F8AD7}"/>
    <dgm:cxn modelId="{6CB65AF2-3FDE-4FF9-BDBE-2F198240A232}" type="presOf" srcId="{EA9E1CDA-509D-47FC-A61A-41EB416EBFEA}" destId="{9572B556-5EE1-464C-87F1-20869359CA44}" srcOrd="0" destOrd="0" presId="urn:microsoft.com/office/officeart/2005/8/layout/vList6"/>
    <dgm:cxn modelId="{449D82A7-2CE3-4E26-8AEE-92CEC483B915}" srcId="{E0C9CCC7-8DD9-4712-9E63-01CA2559D876}" destId="{3ACA2E56-5B70-4A29-BBB1-8BFE119C13AA}" srcOrd="0" destOrd="0" parTransId="{F13DBD34-7948-4B05-866B-4AA7DCDE9475}" sibTransId="{1633B340-39E7-42F7-B0FB-9ED8DB22AF29}"/>
    <dgm:cxn modelId="{38AFCE52-9566-43F6-B5B8-D33851022E1B}" srcId="{E137ED92-D79C-43FA-A9C0-36919A01AAAC}" destId="{F377C762-3D2C-43BA-B704-1C90A0CEE5C1}" srcOrd="0" destOrd="0" parTransId="{F0007156-B12A-4277-9642-472F8889A7E5}" sibTransId="{E833AE41-AF90-40A4-98BB-17778E9C45DE}"/>
    <dgm:cxn modelId="{A1054020-BE65-46E9-A370-9AAE3F7435FF}" type="presOf" srcId="{E137ED92-D79C-43FA-A9C0-36919A01AAAC}" destId="{F453B50A-CEC6-4C52-898F-D2D68C3BCA64}" srcOrd="0" destOrd="0" presId="urn:microsoft.com/office/officeart/2005/8/layout/vList6"/>
    <dgm:cxn modelId="{A92DF8C3-17F5-4303-B40B-969E02BB8EA0}" type="presOf" srcId="{3ACA2E56-5B70-4A29-BBB1-8BFE119C13AA}" destId="{C6232C46-6461-4635-95FC-7889418F697A}" srcOrd="0" destOrd="0" presId="urn:microsoft.com/office/officeart/2005/8/layout/vList6"/>
    <dgm:cxn modelId="{031F8194-827D-4914-9736-4FC1CA686A26}" srcId="{E0C9CCC7-8DD9-4712-9E63-01CA2559D876}" destId="{E137ED92-D79C-43FA-A9C0-36919A01AAAC}" srcOrd="1" destOrd="0" parTransId="{F3D9BE2B-B793-454D-AE13-C57E3FEC66C7}" sibTransId="{EA6AD551-D0DB-4632-8BE9-7F04DD16CFCB}"/>
    <dgm:cxn modelId="{B2E42220-8D47-4420-9206-C7151159AC7A}" type="presParOf" srcId="{A4A5C67C-A305-4D9F-9D28-0E8306BFB7F1}" destId="{02C33E17-FABA-472C-93A2-1D9B1792C5AD}" srcOrd="0" destOrd="0" presId="urn:microsoft.com/office/officeart/2005/8/layout/vList6"/>
    <dgm:cxn modelId="{A5CCF57C-F288-4409-BE4F-8C32371A3B96}" type="presParOf" srcId="{02C33E17-FABA-472C-93A2-1D9B1792C5AD}" destId="{C6232C46-6461-4635-95FC-7889418F697A}" srcOrd="0" destOrd="0" presId="urn:microsoft.com/office/officeart/2005/8/layout/vList6"/>
    <dgm:cxn modelId="{4CCE3F6C-2680-4D50-BA57-A9461ED831AF}" type="presParOf" srcId="{02C33E17-FABA-472C-93A2-1D9B1792C5AD}" destId="{9572B556-5EE1-464C-87F1-20869359CA44}" srcOrd="1" destOrd="0" presId="urn:microsoft.com/office/officeart/2005/8/layout/vList6"/>
    <dgm:cxn modelId="{B0E979A2-7A20-4F0D-9882-1694EA667955}" type="presParOf" srcId="{A4A5C67C-A305-4D9F-9D28-0E8306BFB7F1}" destId="{18CBFE12-BD55-475C-B84E-35EFC6F95ADC}" srcOrd="1" destOrd="0" presId="urn:microsoft.com/office/officeart/2005/8/layout/vList6"/>
    <dgm:cxn modelId="{2C632D2B-47BD-444C-B576-3DA7C25D7D68}" type="presParOf" srcId="{A4A5C67C-A305-4D9F-9D28-0E8306BFB7F1}" destId="{BC245D47-9FE8-4209-8DC3-565067D58AE5}" srcOrd="2" destOrd="0" presId="urn:microsoft.com/office/officeart/2005/8/layout/vList6"/>
    <dgm:cxn modelId="{C9730639-AF31-42F7-9E7A-34DC70CACC6A}" type="presParOf" srcId="{BC245D47-9FE8-4209-8DC3-565067D58AE5}" destId="{F453B50A-CEC6-4C52-898F-D2D68C3BCA64}" srcOrd="0" destOrd="0" presId="urn:microsoft.com/office/officeart/2005/8/layout/vList6"/>
    <dgm:cxn modelId="{E138B40D-368A-4FC7-B42E-A84C34EBCC1C}" type="presParOf" srcId="{BC245D47-9FE8-4209-8DC3-565067D58AE5}" destId="{2D9B5A9C-C80D-403D-8FD4-2D1E8403A6E3}"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C3F0AEFF-3F60-4C8A-9763-733C711741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84AAAF25-5411-422F-A291-39CF417D8F92}">
      <dgm:prSet phldrT="[Text]"/>
      <dgm:spPr/>
      <dgm:t>
        <a:bodyPr/>
        <a:lstStyle/>
        <a:p>
          <a:r>
            <a:rPr lang="en-IN" dirty="0" smtClean="0"/>
            <a:t>Money Income</a:t>
          </a:r>
          <a:endParaRPr lang="en-IN" dirty="0"/>
        </a:p>
      </dgm:t>
    </dgm:pt>
    <dgm:pt modelId="{2797ED3D-791D-46D4-99F5-BC7C48CE2546}" type="parTrans" cxnId="{0B065B0C-2379-4DCB-86EF-7B41F4F85A34}">
      <dgm:prSet/>
      <dgm:spPr/>
      <dgm:t>
        <a:bodyPr/>
        <a:lstStyle/>
        <a:p>
          <a:endParaRPr lang="en-IN"/>
        </a:p>
      </dgm:t>
    </dgm:pt>
    <dgm:pt modelId="{88676955-A983-4CFB-AE18-0B1B533C4CC0}" type="sibTrans" cxnId="{0B065B0C-2379-4DCB-86EF-7B41F4F85A34}">
      <dgm:prSet/>
      <dgm:spPr/>
      <dgm:t>
        <a:bodyPr/>
        <a:lstStyle/>
        <a:p>
          <a:endParaRPr lang="en-IN"/>
        </a:p>
      </dgm:t>
    </dgm:pt>
    <dgm:pt modelId="{62F67FD8-EB01-404C-993A-322A812692B0}">
      <dgm:prSet phldrT="[Text]"/>
      <dgm:spPr/>
      <dgm:t>
        <a:bodyPr/>
        <a:lstStyle/>
        <a:p>
          <a:r>
            <a:rPr lang="en-IN" dirty="0" smtClean="0"/>
            <a:t>Consists Of Money Received In The Form Of Salaries, Wages, Pension. Rent </a:t>
          </a:r>
          <a:r>
            <a:rPr lang="en-IN" dirty="0" err="1" smtClean="0"/>
            <a:t>e.t.c</a:t>
          </a:r>
          <a:r>
            <a:rPr lang="en-IN" dirty="0" smtClean="0"/>
            <a:t>.</a:t>
          </a:r>
          <a:endParaRPr lang="en-IN" dirty="0"/>
        </a:p>
      </dgm:t>
    </dgm:pt>
    <dgm:pt modelId="{30DCBD73-5789-44B3-9A91-8AA3F502E081}" type="parTrans" cxnId="{C806867A-E44E-4227-8B16-C907D40EC476}">
      <dgm:prSet/>
      <dgm:spPr/>
      <dgm:t>
        <a:bodyPr/>
        <a:lstStyle/>
        <a:p>
          <a:endParaRPr lang="en-IN"/>
        </a:p>
      </dgm:t>
    </dgm:pt>
    <dgm:pt modelId="{A4419B38-5292-4471-A679-5C5F653210DA}" type="sibTrans" cxnId="{C806867A-E44E-4227-8B16-C907D40EC476}">
      <dgm:prSet/>
      <dgm:spPr/>
      <dgm:t>
        <a:bodyPr/>
        <a:lstStyle/>
        <a:p>
          <a:endParaRPr lang="en-IN"/>
        </a:p>
      </dgm:t>
    </dgm:pt>
    <dgm:pt modelId="{4AA3846F-8211-47C2-8B24-C81CC87C6119}">
      <dgm:prSet phldrT="[Text]"/>
      <dgm:spPr/>
      <dgm:t>
        <a:bodyPr/>
        <a:lstStyle/>
        <a:p>
          <a:r>
            <a:rPr lang="en-IN" dirty="0" smtClean="0"/>
            <a:t>It is form of Income that can be used to buy goods</a:t>
          </a:r>
          <a:endParaRPr lang="en-IN" dirty="0"/>
        </a:p>
      </dgm:t>
    </dgm:pt>
    <dgm:pt modelId="{F290EE58-361A-49A0-9E64-22514C8F9D24}" type="parTrans" cxnId="{364AD16D-A32B-4847-8EC2-A66752DDCB2E}">
      <dgm:prSet/>
      <dgm:spPr/>
      <dgm:t>
        <a:bodyPr/>
        <a:lstStyle/>
        <a:p>
          <a:endParaRPr lang="en-IN"/>
        </a:p>
      </dgm:t>
    </dgm:pt>
    <dgm:pt modelId="{361AF2E9-14EB-41CA-BABB-7C45698FC539}" type="sibTrans" cxnId="{364AD16D-A32B-4847-8EC2-A66752DDCB2E}">
      <dgm:prSet/>
      <dgm:spPr/>
      <dgm:t>
        <a:bodyPr/>
        <a:lstStyle/>
        <a:p>
          <a:endParaRPr lang="en-IN"/>
        </a:p>
      </dgm:t>
    </dgm:pt>
    <dgm:pt modelId="{CB524340-5CE5-48D2-8855-8FE2EC1899CF}">
      <dgm:prSet phldrT="[Text]"/>
      <dgm:spPr/>
      <dgm:t>
        <a:bodyPr/>
        <a:lstStyle/>
        <a:p>
          <a:r>
            <a:rPr lang="en-IN" dirty="0" smtClean="0"/>
            <a:t>Real  Income</a:t>
          </a:r>
          <a:endParaRPr lang="en-IN" dirty="0"/>
        </a:p>
      </dgm:t>
    </dgm:pt>
    <dgm:pt modelId="{0279DF5A-A729-4251-B424-589796C23111}" type="parTrans" cxnId="{252C037C-567A-431F-A040-7B47F87AE568}">
      <dgm:prSet/>
      <dgm:spPr/>
      <dgm:t>
        <a:bodyPr/>
        <a:lstStyle/>
        <a:p>
          <a:endParaRPr lang="en-IN"/>
        </a:p>
      </dgm:t>
    </dgm:pt>
    <dgm:pt modelId="{CCD51DD2-E7F6-4758-8D00-E4E2211F4F3B}" type="sibTrans" cxnId="{252C037C-567A-431F-A040-7B47F87AE568}">
      <dgm:prSet/>
      <dgm:spPr/>
      <dgm:t>
        <a:bodyPr/>
        <a:lstStyle/>
        <a:p>
          <a:endParaRPr lang="en-IN"/>
        </a:p>
      </dgm:t>
    </dgm:pt>
    <dgm:pt modelId="{BF59039D-3617-41DE-83AF-ABFD64ED7BC0}">
      <dgm:prSet phldrT="[Text]"/>
      <dgm:spPr/>
      <dgm:t>
        <a:bodyPr/>
        <a:lstStyle/>
        <a:p>
          <a:r>
            <a:rPr lang="en-IN" dirty="0" smtClean="0"/>
            <a:t>Is the flow of commodities and services available for the satisfaction of human wants and needs over a given time e.g. free </a:t>
          </a:r>
          <a:r>
            <a:rPr lang="en-IN" dirty="0" err="1" smtClean="0"/>
            <a:t>accomodation,free</a:t>
          </a:r>
          <a:r>
            <a:rPr lang="en-IN" dirty="0" smtClean="0"/>
            <a:t> transportation etc</a:t>
          </a:r>
          <a:endParaRPr lang="en-IN" dirty="0"/>
        </a:p>
      </dgm:t>
    </dgm:pt>
    <dgm:pt modelId="{6B81B7C7-22C1-4135-88E0-A849631B4775}" type="parTrans" cxnId="{5635EDFA-5D76-4D86-B28A-4CF138DD9FA6}">
      <dgm:prSet/>
      <dgm:spPr/>
      <dgm:t>
        <a:bodyPr/>
        <a:lstStyle/>
        <a:p>
          <a:endParaRPr lang="en-IN"/>
        </a:p>
      </dgm:t>
    </dgm:pt>
    <dgm:pt modelId="{02F7633E-3C4D-471C-A59A-626B5C9B9C71}" type="sibTrans" cxnId="{5635EDFA-5D76-4D86-B28A-4CF138DD9FA6}">
      <dgm:prSet/>
      <dgm:spPr/>
      <dgm:t>
        <a:bodyPr/>
        <a:lstStyle/>
        <a:p>
          <a:endParaRPr lang="en-IN"/>
        </a:p>
      </dgm:t>
    </dgm:pt>
    <dgm:pt modelId="{BB94D0E3-556F-42D2-97B6-DA4B3E40DC83}">
      <dgm:prSet phldrT="[Text]"/>
      <dgm:spPr/>
      <dgm:t>
        <a:bodyPr/>
        <a:lstStyle/>
        <a:p>
          <a:r>
            <a:rPr lang="en-IN" dirty="0" smtClean="0"/>
            <a:t>Psychic Income</a:t>
          </a:r>
          <a:endParaRPr lang="en-IN" dirty="0"/>
        </a:p>
      </dgm:t>
    </dgm:pt>
    <dgm:pt modelId="{331F665D-60C7-47C0-BBA3-85C175F93019}" type="parTrans" cxnId="{522C8090-73B0-4BEA-BDEF-28E78C493218}">
      <dgm:prSet/>
      <dgm:spPr/>
      <dgm:t>
        <a:bodyPr/>
        <a:lstStyle/>
        <a:p>
          <a:endParaRPr lang="en-IN"/>
        </a:p>
      </dgm:t>
    </dgm:pt>
    <dgm:pt modelId="{743F159E-C410-4AF4-AEA9-093E23A759CC}" type="sibTrans" cxnId="{522C8090-73B0-4BEA-BDEF-28E78C493218}">
      <dgm:prSet/>
      <dgm:spPr/>
      <dgm:t>
        <a:bodyPr/>
        <a:lstStyle/>
        <a:p>
          <a:endParaRPr lang="en-IN"/>
        </a:p>
      </dgm:t>
    </dgm:pt>
    <dgm:pt modelId="{DCB70829-C985-4143-81BB-3984BE47DE72}">
      <dgm:prSet phldrT="[Text]"/>
      <dgm:spPr/>
      <dgm:t>
        <a:bodyPr/>
        <a:lstStyle/>
        <a:p>
          <a:r>
            <a:rPr lang="en-IN" dirty="0" smtClean="0"/>
            <a:t>Consists Of The Satisfaction Which a Person Derive From Real income or The Money</a:t>
          </a:r>
          <a:endParaRPr lang="en-IN" dirty="0"/>
        </a:p>
      </dgm:t>
    </dgm:pt>
    <dgm:pt modelId="{94FC88CD-1DBA-4157-84B4-89B07FCBEC07}" type="parTrans" cxnId="{FA03E421-2A1E-4702-BB67-2B5475831B5D}">
      <dgm:prSet/>
      <dgm:spPr/>
      <dgm:t>
        <a:bodyPr/>
        <a:lstStyle/>
        <a:p>
          <a:endParaRPr lang="en-IN"/>
        </a:p>
      </dgm:t>
    </dgm:pt>
    <dgm:pt modelId="{1C886C30-0BD5-4B98-96A8-8007FE02DDD6}" type="sibTrans" cxnId="{FA03E421-2A1E-4702-BB67-2B5475831B5D}">
      <dgm:prSet/>
      <dgm:spPr/>
      <dgm:t>
        <a:bodyPr/>
        <a:lstStyle/>
        <a:p>
          <a:endParaRPr lang="en-IN"/>
        </a:p>
      </dgm:t>
    </dgm:pt>
    <dgm:pt modelId="{31447349-99B3-43A9-BA79-A1AFE6EA4A8B}">
      <dgm:prSet phldrT="[Text]"/>
      <dgm:spPr/>
      <dgm:t>
        <a:bodyPr/>
        <a:lstStyle/>
        <a:p>
          <a:r>
            <a:rPr lang="en-IN" dirty="0" smtClean="0"/>
            <a:t>Psychic Income cannot be measured </a:t>
          </a:r>
          <a:endParaRPr lang="en-IN" dirty="0"/>
        </a:p>
      </dgm:t>
    </dgm:pt>
    <dgm:pt modelId="{DFA2D207-10FC-4FFF-BDDA-68B2B53B2BC1}" type="parTrans" cxnId="{7787AF89-A7AD-40B7-843A-A5EF7B4B6FC4}">
      <dgm:prSet/>
      <dgm:spPr/>
      <dgm:t>
        <a:bodyPr/>
        <a:lstStyle/>
        <a:p>
          <a:endParaRPr lang="en-IN"/>
        </a:p>
      </dgm:t>
    </dgm:pt>
    <dgm:pt modelId="{9ACCF318-10B4-48F5-AD4B-3D93CD6CD2C5}" type="sibTrans" cxnId="{7787AF89-A7AD-40B7-843A-A5EF7B4B6FC4}">
      <dgm:prSet/>
      <dgm:spPr/>
      <dgm:t>
        <a:bodyPr/>
        <a:lstStyle/>
        <a:p>
          <a:endParaRPr lang="en-IN"/>
        </a:p>
      </dgm:t>
    </dgm:pt>
    <dgm:pt modelId="{09A69472-9E95-48D7-A631-6C4813A02575}" type="pres">
      <dgm:prSet presAssocID="{C3F0AEFF-3F60-4C8A-9763-733C7117412B}" presName="Name0" presStyleCnt="0">
        <dgm:presLayoutVars>
          <dgm:dir/>
          <dgm:animLvl val="lvl"/>
          <dgm:resizeHandles val="exact"/>
        </dgm:presLayoutVars>
      </dgm:prSet>
      <dgm:spPr/>
      <dgm:t>
        <a:bodyPr/>
        <a:lstStyle/>
        <a:p>
          <a:endParaRPr lang="en-IN"/>
        </a:p>
      </dgm:t>
    </dgm:pt>
    <dgm:pt modelId="{20BBB484-BFB7-449D-B178-D87AC22319D3}" type="pres">
      <dgm:prSet presAssocID="{84AAAF25-5411-422F-A291-39CF417D8F92}" presName="composite" presStyleCnt="0"/>
      <dgm:spPr/>
    </dgm:pt>
    <dgm:pt modelId="{F183A5DF-BB18-4993-842A-AB08B959FA8A}" type="pres">
      <dgm:prSet presAssocID="{84AAAF25-5411-422F-A291-39CF417D8F92}" presName="parTx" presStyleLbl="alignNode1" presStyleIdx="0" presStyleCnt="3">
        <dgm:presLayoutVars>
          <dgm:chMax val="0"/>
          <dgm:chPref val="0"/>
          <dgm:bulletEnabled val="1"/>
        </dgm:presLayoutVars>
      </dgm:prSet>
      <dgm:spPr/>
      <dgm:t>
        <a:bodyPr/>
        <a:lstStyle/>
        <a:p>
          <a:endParaRPr lang="en-IN"/>
        </a:p>
      </dgm:t>
    </dgm:pt>
    <dgm:pt modelId="{222120A0-563F-4AFB-A90A-E75D51FCDFFE}" type="pres">
      <dgm:prSet presAssocID="{84AAAF25-5411-422F-A291-39CF417D8F92}" presName="desTx" presStyleLbl="alignAccFollowNode1" presStyleIdx="0" presStyleCnt="3">
        <dgm:presLayoutVars>
          <dgm:bulletEnabled val="1"/>
        </dgm:presLayoutVars>
      </dgm:prSet>
      <dgm:spPr/>
      <dgm:t>
        <a:bodyPr/>
        <a:lstStyle/>
        <a:p>
          <a:endParaRPr lang="en-IN"/>
        </a:p>
      </dgm:t>
    </dgm:pt>
    <dgm:pt modelId="{7720C6F9-CE48-4623-A6B2-D896F3C27557}" type="pres">
      <dgm:prSet presAssocID="{88676955-A983-4CFB-AE18-0B1B533C4CC0}" presName="space" presStyleCnt="0"/>
      <dgm:spPr/>
    </dgm:pt>
    <dgm:pt modelId="{658E9D87-9215-4CCF-8B3C-DB07036ED35C}" type="pres">
      <dgm:prSet presAssocID="{CB524340-5CE5-48D2-8855-8FE2EC1899CF}" presName="composite" presStyleCnt="0"/>
      <dgm:spPr/>
    </dgm:pt>
    <dgm:pt modelId="{72656EE2-387C-4F78-8089-AF82520DF933}" type="pres">
      <dgm:prSet presAssocID="{CB524340-5CE5-48D2-8855-8FE2EC1899CF}" presName="parTx" presStyleLbl="alignNode1" presStyleIdx="1" presStyleCnt="3">
        <dgm:presLayoutVars>
          <dgm:chMax val="0"/>
          <dgm:chPref val="0"/>
          <dgm:bulletEnabled val="1"/>
        </dgm:presLayoutVars>
      </dgm:prSet>
      <dgm:spPr/>
      <dgm:t>
        <a:bodyPr/>
        <a:lstStyle/>
        <a:p>
          <a:endParaRPr lang="en-IN"/>
        </a:p>
      </dgm:t>
    </dgm:pt>
    <dgm:pt modelId="{A8C695C0-2657-42FD-9DCC-244008A95E2A}" type="pres">
      <dgm:prSet presAssocID="{CB524340-5CE5-48D2-8855-8FE2EC1899CF}" presName="desTx" presStyleLbl="alignAccFollowNode1" presStyleIdx="1" presStyleCnt="3">
        <dgm:presLayoutVars>
          <dgm:bulletEnabled val="1"/>
        </dgm:presLayoutVars>
      </dgm:prSet>
      <dgm:spPr/>
      <dgm:t>
        <a:bodyPr/>
        <a:lstStyle/>
        <a:p>
          <a:endParaRPr lang="en-IN"/>
        </a:p>
      </dgm:t>
    </dgm:pt>
    <dgm:pt modelId="{68C1F77A-D917-4C36-8F17-E2CCBA178863}" type="pres">
      <dgm:prSet presAssocID="{CCD51DD2-E7F6-4758-8D00-E4E2211F4F3B}" presName="space" presStyleCnt="0"/>
      <dgm:spPr/>
    </dgm:pt>
    <dgm:pt modelId="{C6485686-4996-4D88-BE29-8D0DCBA38074}" type="pres">
      <dgm:prSet presAssocID="{BB94D0E3-556F-42D2-97B6-DA4B3E40DC83}" presName="composite" presStyleCnt="0"/>
      <dgm:spPr/>
    </dgm:pt>
    <dgm:pt modelId="{D458988E-BEAE-4B01-8822-6E4F9DF4B878}" type="pres">
      <dgm:prSet presAssocID="{BB94D0E3-556F-42D2-97B6-DA4B3E40DC83}" presName="parTx" presStyleLbl="alignNode1" presStyleIdx="2" presStyleCnt="3">
        <dgm:presLayoutVars>
          <dgm:chMax val="0"/>
          <dgm:chPref val="0"/>
          <dgm:bulletEnabled val="1"/>
        </dgm:presLayoutVars>
      </dgm:prSet>
      <dgm:spPr/>
      <dgm:t>
        <a:bodyPr/>
        <a:lstStyle/>
        <a:p>
          <a:endParaRPr lang="en-IN"/>
        </a:p>
      </dgm:t>
    </dgm:pt>
    <dgm:pt modelId="{AE8D3404-00DC-47D3-9CD9-CFF5B62016CA}" type="pres">
      <dgm:prSet presAssocID="{BB94D0E3-556F-42D2-97B6-DA4B3E40DC83}" presName="desTx" presStyleLbl="alignAccFollowNode1" presStyleIdx="2" presStyleCnt="3">
        <dgm:presLayoutVars>
          <dgm:bulletEnabled val="1"/>
        </dgm:presLayoutVars>
      </dgm:prSet>
      <dgm:spPr/>
      <dgm:t>
        <a:bodyPr/>
        <a:lstStyle/>
        <a:p>
          <a:endParaRPr lang="en-IN"/>
        </a:p>
      </dgm:t>
    </dgm:pt>
  </dgm:ptLst>
  <dgm:cxnLst>
    <dgm:cxn modelId="{522C8090-73B0-4BEA-BDEF-28E78C493218}" srcId="{C3F0AEFF-3F60-4C8A-9763-733C7117412B}" destId="{BB94D0E3-556F-42D2-97B6-DA4B3E40DC83}" srcOrd="2" destOrd="0" parTransId="{331F665D-60C7-47C0-BBA3-85C175F93019}" sibTransId="{743F159E-C410-4AF4-AEA9-093E23A759CC}"/>
    <dgm:cxn modelId="{54AAE07C-F616-4C52-A7D7-928E05BCF596}" type="presOf" srcId="{84AAAF25-5411-422F-A291-39CF417D8F92}" destId="{F183A5DF-BB18-4993-842A-AB08B959FA8A}" srcOrd="0" destOrd="0" presId="urn:microsoft.com/office/officeart/2005/8/layout/hList1"/>
    <dgm:cxn modelId="{364AD16D-A32B-4847-8EC2-A66752DDCB2E}" srcId="{84AAAF25-5411-422F-A291-39CF417D8F92}" destId="{4AA3846F-8211-47C2-8B24-C81CC87C6119}" srcOrd="1" destOrd="0" parTransId="{F290EE58-361A-49A0-9E64-22514C8F9D24}" sibTransId="{361AF2E9-14EB-41CA-BABB-7C45698FC539}"/>
    <dgm:cxn modelId="{0D7E4D54-ABEA-47FB-B522-1CC491E67F0D}" type="presOf" srcId="{62F67FD8-EB01-404C-993A-322A812692B0}" destId="{222120A0-563F-4AFB-A90A-E75D51FCDFFE}" srcOrd="0" destOrd="0" presId="urn:microsoft.com/office/officeart/2005/8/layout/hList1"/>
    <dgm:cxn modelId="{0E7FD76B-8195-4296-AC60-8CA22DB650FC}" type="presOf" srcId="{BF59039D-3617-41DE-83AF-ABFD64ED7BC0}" destId="{A8C695C0-2657-42FD-9DCC-244008A95E2A}" srcOrd="0" destOrd="0" presId="urn:microsoft.com/office/officeart/2005/8/layout/hList1"/>
    <dgm:cxn modelId="{FA03E421-2A1E-4702-BB67-2B5475831B5D}" srcId="{BB94D0E3-556F-42D2-97B6-DA4B3E40DC83}" destId="{DCB70829-C985-4143-81BB-3984BE47DE72}" srcOrd="0" destOrd="0" parTransId="{94FC88CD-1DBA-4157-84B4-89B07FCBEC07}" sibTransId="{1C886C30-0BD5-4B98-96A8-8007FE02DDD6}"/>
    <dgm:cxn modelId="{99E26616-00DC-4CF2-B63A-FCD7748F5560}" type="presOf" srcId="{31447349-99B3-43A9-BA79-A1AFE6EA4A8B}" destId="{AE8D3404-00DC-47D3-9CD9-CFF5B62016CA}" srcOrd="0" destOrd="1" presId="urn:microsoft.com/office/officeart/2005/8/layout/hList1"/>
    <dgm:cxn modelId="{C806867A-E44E-4227-8B16-C907D40EC476}" srcId="{84AAAF25-5411-422F-A291-39CF417D8F92}" destId="{62F67FD8-EB01-404C-993A-322A812692B0}" srcOrd="0" destOrd="0" parTransId="{30DCBD73-5789-44B3-9A91-8AA3F502E081}" sibTransId="{A4419B38-5292-4471-A679-5C5F653210DA}"/>
    <dgm:cxn modelId="{0B065B0C-2379-4DCB-86EF-7B41F4F85A34}" srcId="{C3F0AEFF-3F60-4C8A-9763-733C7117412B}" destId="{84AAAF25-5411-422F-A291-39CF417D8F92}" srcOrd="0" destOrd="0" parTransId="{2797ED3D-791D-46D4-99F5-BC7C48CE2546}" sibTransId="{88676955-A983-4CFB-AE18-0B1B533C4CC0}"/>
    <dgm:cxn modelId="{4A7F5622-50D5-4ECA-9088-DC0D6DD82AAD}" type="presOf" srcId="{4AA3846F-8211-47C2-8B24-C81CC87C6119}" destId="{222120A0-563F-4AFB-A90A-E75D51FCDFFE}" srcOrd="0" destOrd="1" presId="urn:microsoft.com/office/officeart/2005/8/layout/hList1"/>
    <dgm:cxn modelId="{7250FDD2-680E-417A-8D69-CEBE60DDE6B9}" type="presOf" srcId="{CB524340-5CE5-48D2-8855-8FE2EC1899CF}" destId="{72656EE2-387C-4F78-8089-AF82520DF933}" srcOrd="0" destOrd="0" presId="urn:microsoft.com/office/officeart/2005/8/layout/hList1"/>
    <dgm:cxn modelId="{252C037C-567A-431F-A040-7B47F87AE568}" srcId="{C3F0AEFF-3F60-4C8A-9763-733C7117412B}" destId="{CB524340-5CE5-48D2-8855-8FE2EC1899CF}" srcOrd="1" destOrd="0" parTransId="{0279DF5A-A729-4251-B424-589796C23111}" sibTransId="{CCD51DD2-E7F6-4758-8D00-E4E2211F4F3B}"/>
    <dgm:cxn modelId="{955B459C-3312-46A4-AB94-E4B3619CF73E}" type="presOf" srcId="{DCB70829-C985-4143-81BB-3984BE47DE72}" destId="{AE8D3404-00DC-47D3-9CD9-CFF5B62016CA}" srcOrd="0" destOrd="0" presId="urn:microsoft.com/office/officeart/2005/8/layout/hList1"/>
    <dgm:cxn modelId="{5635EDFA-5D76-4D86-B28A-4CF138DD9FA6}" srcId="{CB524340-5CE5-48D2-8855-8FE2EC1899CF}" destId="{BF59039D-3617-41DE-83AF-ABFD64ED7BC0}" srcOrd="0" destOrd="0" parTransId="{6B81B7C7-22C1-4135-88E0-A849631B4775}" sibTransId="{02F7633E-3C4D-471C-A59A-626B5C9B9C71}"/>
    <dgm:cxn modelId="{7787AF89-A7AD-40B7-843A-A5EF7B4B6FC4}" srcId="{BB94D0E3-556F-42D2-97B6-DA4B3E40DC83}" destId="{31447349-99B3-43A9-BA79-A1AFE6EA4A8B}" srcOrd="1" destOrd="0" parTransId="{DFA2D207-10FC-4FFF-BDDA-68B2B53B2BC1}" sibTransId="{9ACCF318-10B4-48F5-AD4B-3D93CD6CD2C5}"/>
    <dgm:cxn modelId="{ACAEC771-D4A2-4EEF-8704-C8334F243F47}" type="presOf" srcId="{BB94D0E3-556F-42D2-97B6-DA4B3E40DC83}" destId="{D458988E-BEAE-4B01-8822-6E4F9DF4B878}" srcOrd="0" destOrd="0" presId="urn:microsoft.com/office/officeart/2005/8/layout/hList1"/>
    <dgm:cxn modelId="{48ADE1F6-2BD1-4F30-BFDB-E1F471D8BA60}" type="presOf" srcId="{C3F0AEFF-3F60-4C8A-9763-733C7117412B}" destId="{09A69472-9E95-48D7-A631-6C4813A02575}" srcOrd="0" destOrd="0" presId="urn:microsoft.com/office/officeart/2005/8/layout/hList1"/>
    <dgm:cxn modelId="{B12A637C-E80F-4AA5-9ABC-EAA257F5AAEB}" type="presParOf" srcId="{09A69472-9E95-48D7-A631-6C4813A02575}" destId="{20BBB484-BFB7-449D-B178-D87AC22319D3}" srcOrd="0" destOrd="0" presId="urn:microsoft.com/office/officeart/2005/8/layout/hList1"/>
    <dgm:cxn modelId="{BA869D80-4472-4C2D-9DF0-1192C99AD476}" type="presParOf" srcId="{20BBB484-BFB7-449D-B178-D87AC22319D3}" destId="{F183A5DF-BB18-4993-842A-AB08B959FA8A}" srcOrd="0" destOrd="0" presId="urn:microsoft.com/office/officeart/2005/8/layout/hList1"/>
    <dgm:cxn modelId="{C01BA944-FAF9-48C9-AD4A-246DC4EC4DEF}" type="presParOf" srcId="{20BBB484-BFB7-449D-B178-D87AC22319D3}" destId="{222120A0-563F-4AFB-A90A-E75D51FCDFFE}" srcOrd="1" destOrd="0" presId="urn:microsoft.com/office/officeart/2005/8/layout/hList1"/>
    <dgm:cxn modelId="{32A051B6-9F1C-43EE-94B4-71F4B1AAF6E2}" type="presParOf" srcId="{09A69472-9E95-48D7-A631-6C4813A02575}" destId="{7720C6F9-CE48-4623-A6B2-D896F3C27557}" srcOrd="1" destOrd="0" presId="urn:microsoft.com/office/officeart/2005/8/layout/hList1"/>
    <dgm:cxn modelId="{D4C674BD-987B-4A10-822B-FCC674D05503}" type="presParOf" srcId="{09A69472-9E95-48D7-A631-6C4813A02575}" destId="{658E9D87-9215-4CCF-8B3C-DB07036ED35C}" srcOrd="2" destOrd="0" presId="urn:microsoft.com/office/officeart/2005/8/layout/hList1"/>
    <dgm:cxn modelId="{28399D41-A134-4B4B-B5D6-066126FCD8C8}" type="presParOf" srcId="{658E9D87-9215-4CCF-8B3C-DB07036ED35C}" destId="{72656EE2-387C-4F78-8089-AF82520DF933}" srcOrd="0" destOrd="0" presId="urn:microsoft.com/office/officeart/2005/8/layout/hList1"/>
    <dgm:cxn modelId="{1614C9E1-DC0E-4CEF-A944-B78662A5AAA7}" type="presParOf" srcId="{658E9D87-9215-4CCF-8B3C-DB07036ED35C}" destId="{A8C695C0-2657-42FD-9DCC-244008A95E2A}" srcOrd="1" destOrd="0" presId="urn:microsoft.com/office/officeart/2005/8/layout/hList1"/>
    <dgm:cxn modelId="{4EB329D7-A55F-4337-B9AF-167C298BFF7D}" type="presParOf" srcId="{09A69472-9E95-48D7-A631-6C4813A02575}" destId="{68C1F77A-D917-4C36-8F17-E2CCBA178863}" srcOrd="3" destOrd="0" presId="urn:microsoft.com/office/officeart/2005/8/layout/hList1"/>
    <dgm:cxn modelId="{BD9FBC86-0B68-4AE2-838D-1D7D111A429C}" type="presParOf" srcId="{09A69472-9E95-48D7-A631-6C4813A02575}" destId="{C6485686-4996-4D88-BE29-8D0DCBA38074}" srcOrd="4" destOrd="0" presId="urn:microsoft.com/office/officeart/2005/8/layout/hList1"/>
    <dgm:cxn modelId="{1A419ECA-F8CE-4382-B64A-2951D937DE7A}" type="presParOf" srcId="{C6485686-4996-4D88-BE29-8D0DCBA38074}" destId="{D458988E-BEAE-4B01-8822-6E4F9DF4B878}" srcOrd="0" destOrd="0" presId="urn:microsoft.com/office/officeart/2005/8/layout/hList1"/>
    <dgm:cxn modelId="{70D6B2B9-E726-41CE-90DA-35285978D538}" type="presParOf" srcId="{C6485686-4996-4D88-BE29-8D0DCBA38074}" destId="{AE8D3404-00DC-47D3-9CD9-CFF5B62016CA}"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16FA7AA8-F93A-4A0D-AEFF-279FA586D8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C0DA271B-284C-4D37-936A-21E32447B911}">
      <dgm:prSet phldrT="[Text]"/>
      <dgm:spPr/>
      <dgm:t>
        <a:bodyPr/>
        <a:lstStyle/>
        <a:p>
          <a:r>
            <a:rPr lang="en-IN" dirty="0" smtClean="0"/>
            <a:t>Balanced Budget</a:t>
          </a:r>
          <a:endParaRPr lang="en-IN" dirty="0"/>
        </a:p>
      </dgm:t>
    </dgm:pt>
    <dgm:pt modelId="{FDE367AC-4840-4303-90E8-CE032A43313F}" type="parTrans" cxnId="{C0BFD9D0-7A0B-4085-BDD9-47CC6F58CD95}">
      <dgm:prSet/>
      <dgm:spPr/>
      <dgm:t>
        <a:bodyPr/>
        <a:lstStyle/>
        <a:p>
          <a:endParaRPr lang="en-IN"/>
        </a:p>
      </dgm:t>
    </dgm:pt>
    <dgm:pt modelId="{A28928E0-6F86-4651-B845-1963EF3D0807}" type="sibTrans" cxnId="{C0BFD9D0-7A0B-4085-BDD9-47CC6F58CD95}">
      <dgm:prSet/>
      <dgm:spPr/>
      <dgm:t>
        <a:bodyPr/>
        <a:lstStyle/>
        <a:p>
          <a:endParaRPr lang="en-IN"/>
        </a:p>
      </dgm:t>
    </dgm:pt>
    <dgm:pt modelId="{FA34B8AD-40CE-47E7-B08E-18AB729FBD75}">
      <dgm:prSet phldrT="[Text]"/>
      <dgm:spPr/>
      <dgm:t>
        <a:bodyPr/>
        <a:lstStyle/>
        <a:p>
          <a:r>
            <a:rPr lang="en-IN" dirty="0" smtClean="0"/>
            <a:t>Total income and the total expenditure are equal in this budget.</a:t>
          </a:r>
          <a:endParaRPr lang="en-IN" dirty="0"/>
        </a:p>
      </dgm:t>
    </dgm:pt>
    <dgm:pt modelId="{7E896384-97E9-4197-B37C-3460416C310C}" type="parTrans" cxnId="{861C8E5C-EBF7-4C0C-A2B9-B8D839B19A8C}">
      <dgm:prSet/>
      <dgm:spPr/>
      <dgm:t>
        <a:bodyPr/>
        <a:lstStyle/>
        <a:p>
          <a:endParaRPr lang="en-IN"/>
        </a:p>
      </dgm:t>
    </dgm:pt>
    <dgm:pt modelId="{DEF8201F-0D47-4FF4-B246-6E5AADB41B64}" type="sibTrans" cxnId="{861C8E5C-EBF7-4C0C-A2B9-B8D839B19A8C}">
      <dgm:prSet/>
      <dgm:spPr/>
      <dgm:t>
        <a:bodyPr/>
        <a:lstStyle/>
        <a:p>
          <a:endParaRPr lang="en-IN"/>
        </a:p>
      </dgm:t>
    </dgm:pt>
    <dgm:pt modelId="{F9D59717-2EFA-4263-9B9D-90BF953C503C}">
      <dgm:prSet phldrT="[Text]"/>
      <dgm:spPr/>
      <dgm:t>
        <a:bodyPr/>
        <a:lstStyle/>
        <a:p>
          <a:r>
            <a:rPr lang="en-IN" dirty="0" smtClean="0"/>
            <a:t>There is no money left for saving which makes it difficult to meet future  goals</a:t>
          </a:r>
          <a:endParaRPr lang="en-IN" dirty="0"/>
        </a:p>
      </dgm:t>
    </dgm:pt>
    <dgm:pt modelId="{C6E5B3B8-4CE1-41C6-84AD-4A8BECF3EA40}" type="parTrans" cxnId="{0114BCA4-1A1C-4C17-9A92-25272AD62A6A}">
      <dgm:prSet/>
      <dgm:spPr/>
      <dgm:t>
        <a:bodyPr/>
        <a:lstStyle/>
        <a:p>
          <a:endParaRPr lang="en-IN"/>
        </a:p>
      </dgm:t>
    </dgm:pt>
    <dgm:pt modelId="{E0E05A39-A0E2-4A68-B36C-DAA91D581D7E}" type="sibTrans" cxnId="{0114BCA4-1A1C-4C17-9A92-25272AD62A6A}">
      <dgm:prSet/>
      <dgm:spPr/>
      <dgm:t>
        <a:bodyPr/>
        <a:lstStyle/>
        <a:p>
          <a:endParaRPr lang="en-IN"/>
        </a:p>
      </dgm:t>
    </dgm:pt>
    <dgm:pt modelId="{F3DAC4FD-8316-4867-B95E-90ADDBD1C72D}">
      <dgm:prSet phldrT="[Text]"/>
      <dgm:spPr/>
      <dgm:t>
        <a:bodyPr/>
        <a:lstStyle/>
        <a:p>
          <a:r>
            <a:rPr lang="en-IN" dirty="0" smtClean="0"/>
            <a:t>Surplus Budget</a:t>
          </a:r>
          <a:endParaRPr lang="en-IN" dirty="0"/>
        </a:p>
      </dgm:t>
    </dgm:pt>
    <dgm:pt modelId="{96011B55-4466-4211-9446-6A7ADA467FD7}" type="parTrans" cxnId="{24680337-6B62-41B9-B081-E0226F7FF7E0}">
      <dgm:prSet/>
      <dgm:spPr/>
      <dgm:t>
        <a:bodyPr/>
        <a:lstStyle/>
        <a:p>
          <a:endParaRPr lang="en-IN"/>
        </a:p>
      </dgm:t>
    </dgm:pt>
    <dgm:pt modelId="{17B2C906-DBCD-4003-908E-46C64949FC6D}" type="sibTrans" cxnId="{24680337-6B62-41B9-B081-E0226F7FF7E0}">
      <dgm:prSet/>
      <dgm:spPr/>
      <dgm:t>
        <a:bodyPr/>
        <a:lstStyle/>
        <a:p>
          <a:endParaRPr lang="en-IN"/>
        </a:p>
      </dgm:t>
    </dgm:pt>
    <dgm:pt modelId="{64542AA9-B019-46F6-8C9F-8DBC12A07495}">
      <dgm:prSet phldrT="[Text]"/>
      <dgm:spPr/>
      <dgm:t>
        <a:bodyPr/>
        <a:lstStyle/>
        <a:p>
          <a:r>
            <a:rPr lang="en-IN" dirty="0" smtClean="0"/>
            <a:t>Income is more than expenditure and  there is saving for family.</a:t>
          </a:r>
          <a:endParaRPr lang="en-IN" dirty="0"/>
        </a:p>
      </dgm:t>
    </dgm:pt>
    <dgm:pt modelId="{A256DB4C-0693-42BF-A63C-07439872096A}" type="parTrans" cxnId="{72279848-AE9C-4321-AD79-D30C18493A60}">
      <dgm:prSet/>
      <dgm:spPr/>
      <dgm:t>
        <a:bodyPr/>
        <a:lstStyle/>
        <a:p>
          <a:endParaRPr lang="en-IN"/>
        </a:p>
      </dgm:t>
    </dgm:pt>
    <dgm:pt modelId="{F88DFBFF-5CEA-4435-AA30-1765C42A964C}" type="sibTrans" cxnId="{72279848-AE9C-4321-AD79-D30C18493A60}">
      <dgm:prSet/>
      <dgm:spPr/>
      <dgm:t>
        <a:bodyPr/>
        <a:lstStyle/>
        <a:p>
          <a:endParaRPr lang="en-IN"/>
        </a:p>
      </dgm:t>
    </dgm:pt>
    <dgm:pt modelId="{1DD06801-888C-4DC8-ACBA-686B03B6096E}">
      <dgm:prSet phldrT="[Text]"/>
      <dgm:spPr/>
      <dgm:t>
        <a:bodyPr/>
        <a:lstStyle/>
        <a:p>
          <a:r>
            <a:rPr lang="en-IN" dirty="0" smtClean="0"/>
            <a:t>This budget is useful for achieving family goals.</a:t>
          </a:r>
          <a:endParaRPr lang="en-IN" dirty="0"/>
        </a:p>
      </dgm:t>
    </dgm:pt>
    <dgm:pt modelId="{8D297BC7-1465-4C1D-82B1-B9171DF14331}" type="parTrans" cxnId="{B36EE7B8-7039-47D7-9F91-8099F44C0696}">
      <dgm:prSet/>
      <dgm:spPr/>
      <dgm:t>
        <a:bodyPr/>
        <a:lstStyle/>
        <a:p>
          <a:endParaRPr lang="en-IN"/>
        </a:p>
      </dgm:t>
    </dgm:pt>
    <dgm:pt modelId="{9F626F3B-FB5E-4EDE-91A6-E59D0BF29AB3}" type="sibTrans" cxnId="{B36EE7B8-7039-47D7-9F91-8099F44C0696}">
      <dgm:prSet/>
      <dgm:spPr/>
      <dgm:t>
        <a:bodyPr/>
        <a:lstStyle/>
        <a:p>
          <a:endParaRPr lang="en-IN"/>
        </a:p>
      </dgm:t>
    </dgm:pt>
    <dgm:pt modelId="{1BA55F34-40E7-4A3A-A6B6-A1A193F38347}">
      <dgm:prSet phldrT="[Text]"/>
      <dgm:spPr/>
      <dgm:t>
        <a:bodyPr/>
        <a:lstStyle/>
        <a:p>
          <a:r>
            <a:rPr lang="en-IN" dirty="0" smtClean="0"/>
            <a:t>Deficit Budget</a:t>
          </a:r>
          <a:endParaRPr lang="en-IN" dirty="0"/>
        </a:p>
      </dgm:t>
    </dgm:pt>
    <dgm:pt modelId="{A7FD0CE4-3126-43D4-A8AB-94EAAE805F01}" type="parTrans" cxnId="{8F7A2EFF-1FED-4FF9-8679-78E1C50556B5}">
      <dgm:prSet/>
      <dgm:spPr/>
      <dgm:t>
        <a:bodyPr/>
        <a:lstStyle/>
        <a:p>
          <a:endParaRPr lang="en-IN"/>
        </a:p>
      </dgm:t>
    </dgm:pt>
    <dgm:pt modelId="{0F8024B1-0B3F-48A7-8E5D-FA1016F5244B}" type="sibTrans" cxnId="{8F7A2EFF-1FED-4FF9-8679-78E1C50556B5}">
      <dgm:prSet/>
      <dgm:spPr/>
      <dgm:t>
        <a:bodyPr/>
        <a:lstStyle/>
        <a:p>
          <a:endParaRPr lang="en-IN"/>
        </a:p>
      </dgm:t>
    </dgm:pt>
    <dgm:pt modelId="{7751AD60-36BA-4A49-9CBD-784F83D1A3BE}">
      <dgm:prSet phldrT="[Text]"/>
      <dgm:spPr/>
      <dgm:t>
        <a:bodyPr/>
        <a:lstStyle/>
        <a:p>
          <a:r>
            <a:rPr lang="en-IN" dirty="0" smtClean="0"/>
            <a:t>Expenditure exceeds  income then it becomes a deficit budget.</a:t>
          </a:r>
          <a:endParaRPr lang="en-IN" dirty="0"/>
        </a:p>
      </dgm:t>
    </dgm:pt>
    <dgm:pt modelId="{DD73EC0B-3AA7-4CB3-A85A-E5980ECC3A4F}" type="parTrans" cxnId="{2631AAA9-00D4-4C78-80D5-68E2381977E0}">
      <dgm:prSet/>
      <dgm:spPr/>
      <dgm:t>
        <a:bodyPr/>
        <a:lstStyle/>
        <a:p>
          <a:endParaRPr lang="en-IN"/>
        </a:p>
      </dgm:t>
    </dgm:pt>
    <dgm:pt modelId="{25B9A114-3B24-4D35-804F-F856B5F48442}" type="sibTrans" cxnId="{2631AAA9-00D4-4C78-80D5-68E2381977E0}">
      <dgm:prSet/>
      <dgm:spPr/>
      <dgm:t>
        <a:bodyPr/>
        <a:lstStyle/>
        <a:p>
          <a:endParaRPr lang="en-IN"/>
        </a:p>
      </dgm:t>
    </dgm:pt>
    <dgm:pt modelId="{32211D0E-C6E1-43CA-A887-5F4099A16482}">
      <dgm:prSet phldrT="[Text]"/>
      <dgm:spPr/>
      <dgm:t>
        <a:bodyPr/>
        <a:lstStyle/>
        <a:p>
          <a:r>
            <a:rPr lang="en-IN" dirty="0" smtClean="0"/>
            <a:t>This budget is not good ,family should make effort to supplement family income by growing vegetables, </a:t>
          </a:r>
          <a:r>
            <a:rPr lang="en-IN" dirty="0" err="1" smtClean="0"/>
            <a:t>stiching</a:t>
          </a:r>
          <a:r>
            <a:rPr lang="en-IN" dirty="0" smtClean="0"/>
            <a:t> clothes for family members etc.</a:t>
          </a:r>
          <a:endParaRPr lang="en-IN" dirty="0"/>
        </a:p>
      </dgm:t>
    </dgm:pt>
    <dgm:pt modelId="{ACD860F9-CE45-4D43-8C8B-1F4A0A6E9C6C}" type="sibTrans" cxnId="{665E34C0-23E2-485E-91E2-C91565BDC5EC}">
      <dgm:prSet/>
      <dgm:spPr/>
      <dgm:t>
        <a:bodyPr/>
        <a:lstStyle/>
        <a:p>
          <a:endParaRPr lang="en-IN"/>
        </a:p>
      </dgm:t>
    </dgm:pt>
    <dgm:pt modelId="{03E34A1F-9F0F-4742-95D8-15A86DAB16B2}" type="parTrans" cxnId="{665E34C0-23E2-485E-91E2-C91565BDC5EC}">
      <dgm:prSet/>
      <dgm:spPr/>
      <dgm:t>
        <a:bodyPr/>
        <a:lstStyle/>
        <a:p>
          <a:endParaRPr lang="en-IN"/>
        </a:p>
      </dgm:t>
    </dgm:pt>
    <dgm:pt modelId="{C66135E6-0A27-40C3-BB40-E5A58F229212}" type="pres">
      <dgm:prSet presAssocID="{16FA7AA8-F93A-4A0D-AEFF-279FA586D83F}" presName="Name0" presStyleCnt="0">
        <dgm:presLayoutVars>
          <dgm:dir/>
          <dgm:animLvl val="lvl"/>
          <dgm:resizeHandles val="exact"/>
        </dgm:presLayoutVars>
      </dgm:prSet>
      <dgm:spPr/>
      <dgm:t>
        <a:bodyPr/>
        <a:lstStyle/>
        <a:p>
          <a:endParaRPr lang="en-IN"/>
        </a:p>
      </dgm:t>
    </dgm:pt>
    <dgm:pt modelId="{1FED8C62-3E48-4892-886F-85993D9CC7DF}" type="pres">
      <dgm:prSet presAssocID="{C0DA271B-284C-4D37-936A-21E32447B911}" presName="linNode" presStyleCnt="0"/>
      <dgm:spPr/>
    </dgm:pt>
    <dgm:pt modelId="{547D815A-A056-4B59-BB35-7117F79F2E90}" type="pres">
      <dgm:prSet presAssocID="{C0DA271B-284C-4D37-936A-21E32447B911}" presName="parentText" presStyleLbl="node1" presStyleIdx="0" presStyleCnt="3">
        <dgm:presLayoutVars>
          <dgm:chMax val="1"/>
          <dgm:bulletEnabled val="1"/>
        </dgm:presLayoutVars>
      </dgm:prSet>
      <dgm:spPr/>
      <dgm:t>
        <a:bodyPr/>
        <a:lstStyle/>
        <a:p>
          <a:endParaRPr lang="en-IN"/>
        </a:p>
      </dgm:t>
    </dgm:pt>
    <dgm:pt modelId="{D449274D-23A5-499C-9F8E-AF6138A46742}" type="pres">
      <dgm:prSet presAssocID="{C0DA271B-284C-4D37-936A-21E32447B911}" presName="descendantText" presStyleLbl="alignAccFollowNode1" presStyleIdx="0" presStyleCnt="3">
        <dgm:presLayoutVars>
          <dgm:bulletEnabled val="1"/>
        </dgm:presLayoutVars>
      </dgm:prSet>
      <dgm:spPr/>
      <dgm:t>
        <a:bodyPr/>
        <a:lstStyle/>
        <a:p>
          <a:endParaRPr lang="en-IN"/>
        </a:p>
      </dgm:t>
    </dgm:pt>
    <dgm:pt modelId="{EEB5A347-533F-497B-ABAC-75812902859A}" type="pres">
      <dgm:prSet presAssocID="{A28928E0-6F86-4651-B845-1963EF3D0807}" presName="sp" presStyleCnt="0"/>
      <dgm:spPr/>
    </dgm:pt>
    <dgm:pt modelId="{739FFA6D-0057-4216-8AD7-98217F09095E}" type="pres">
      <dgm:prSet presAssocID="{F3DAC4FD-8316-4867-B95E-90ADDBD1C72D}" presName="linNode" presStyleCnt="0"/>
      <dgm:spPr/>
    </dgm:pt>
    <dgm:pt modelId="{7CED9418-3A2C-4FE9-8EE3-B004BB71B17D}" type="pres">
      <dgm:prSet presAssocID="{F3DAC4FD-8316-4867-B95E-90ADDBD1C72D}" presName="parentText" presStyleLbl="node1" presStyleIdx="1" presStyleCnt="3">
        <dgm:presLayoutVars>
          <dgm:chMax val="1"/>
          <dgm:bulletEnabled val="1"/>
        </dgm:presLayoutVars>
      </dgm:prSet>
      <dgm:spPr/>
      <dgm:t>
        <a:bodyPr/>
        <a:lstStyle/>
        <a:p>
          <a:endParaRPr lang="en-IN"/>
        </a:p>
      </dgm:t>
    </dgm:pt>
    <dgm:pt modelId="{FF65E025-37CB-45F4-919F-CAE20BA4E670}" type="pres">
      <dgm:prSet presAssocID="{F3DAC4FD-8316-4867-B95E-90ADDBD1C72D}" presName="descendantText" presStyleLbl="alignAccFollowNode1" presStyleIdx="1" presStyleCnt="3">
        <dgm:presLayoutVars>
          <dgm:bulletEnabled val="1"/>
        </dgm:presLayoutVars>
      </dgm:prSet>
      <dgm:spPr/>
      <dgm:t>
        <a:bodyPr/>
        <a:lstStyle/>
        <a:p>
          <a:endParaRPr lang="en-IN"/>
        </a:p>
      </dgm:t>
    </dgm:pt>
    <dgm:pt modelId="{426F9C42-D34A-4EE7-87AA-D6804C24934A}" type="pres">
      <dgm:prSet presAssocID="{17B2C906-DBCD-4003-908E-46C64949FC6D}" presName="sp" presStyleCnt="0"/>
      <dgm:spPr/>
    </dgm:pt>
    <dgm:pt modelId="{F6DEB9D4-3E7E-45BA-814F-44CECABA10C3}" type="pres">
      <dgm:prSet presAssocID="{1BA55F34-40E7-4A3A-A6B6-A1A193F38347}" presName="linNode" presStyleCnt="0"/>
      <dgm:spPr/>
    </dgm:pt>
    <dgm:pt modelId="{5F3CDE20-5836-4CD8-9E77-737AED9E5DB5}" type="pres">
      <dgm:prSet presAssocID="{1BA55F34-40E7-4A3A-A6B6-A1A193F38347}" presName="parentText" presStyleLbl="node1" presStyleIdx="2" presStyleCnt="3">
        <dgm:presLayoutVars>
          <dgm:chMax val="1"/>
          <dgm:bulletEnabled val="1"/>
        </dgm:presLayoutVars>
      </dgm:prSet>
      <dgm:spPr/>
      <dgm:t>
        <a:bodyPr/>
        <a:lstStyle/>
        <a:p>
          <a:endParaRPr lang="en-IN"/>
        </a:p>
      </dgm:t>
    </dgm:pt>
    <dgm:pt modelId="{730EFCB1-DF6E-4A5C-BC30-016DA1C7C1B8}" type="pres">
      <dgm:prSet presAssocID="{1BA55F34-40E7-4A3A-A6B6-A1A193F38347}" presName="descendantText" presStyleLbl="alignAccFollowNode1" presStyleIdx="2" presStyleCnt="3">
        <dgm:presLayoutVars>
          <dgm:bulletEnabled val="1"/>
        </dgm:presLayoutVars>
      </dgm:prSet>
      <dgm:spPr/>
      <dgm:t>
        <a:bodyPr/>
        <a:lstStyle/>
        <a:p>
          <a:endParaRPr lang="en-IN"/>
        </a:p>
      </dgm:t>
    </dgm:pt>
  </dgm:ptLst>
  <dgm:cxnLst>
    <dgm:cxn modelId="{A3F15BB5-F87F-484E-9839-01CA2222B084}" type="presOf" srcId="{32211D0E-C6E1-43CA-A887-5F4099A16482}" destId="{730EFCB1-DF6E-4A5C-BC30-016DA1C7C1B8}" srcOrd="0" destOrd="1" presId="urn:microsoft.com/office/officeart/2005/8/layout/vList5"/>
    <dgm:cxn modelId="{0114BCA4-1A1C-4C17-9A92-25272AD62A6A}" srcId="{C0DA271B-284C-4D37-936A-21E32447B911}" destId="{F9D59717-2EFA-4263-9B9D-90BF953C503C}" srcOrd="1" destOrd="0" parTransId="{C6E5B3B8-4CE1-41C6-84AD-4A8BECF3EA40}" sibTransId="{E0E05A39-A0E2-4A68-B36C-DAA91D581D7E}"/>
    <dgm:cxn modelId="{5D1FEB23-0F0D-4F3D-A439-C1E989B3EAE4}" type="presOf" srcId="{7751AD60-36BA-4A49-9CBD-784F83D1A3BE}" destId="{730EFCB1-DF6E-4A5C-BC30-016DA1C7C1B8}" srcOrd="0" destOrd="0" presId="urn:microsoft.com/office/officeart/2005/8/layout/vList5"/>
    <dgm:cxn modelId="{449964A7-BF71-47EC-A6F1-DD09EF0E3187}" type="presOf" srcId="{64542AA9-B019-46F6-8C9F-8DBC12A07495}" destId="{FF65E025-37CB-45F4-919F-CAE20BA4E670}" srcOrd="0" destOrd="0" presId="urn:microsoft.com/office/officeart/2005/8/layout/vList5"/>
    <dgm:cxn modelId="{F933BE16-2849-4F0D-9A70-111471F9F95F}" type="presOf" srcId="{FA34B8AD-40CE-47E7-B08E-18AB729FBD75}" destId="{D449274D-23A5-499C-9F8E-AF6138A46742}" srcOrd="0" destOrd="0" presId="urn:microsoft.com/office/officeart/2005/8/layout/vList5"/>
    <dgm:cxn modelId="{665E34C0-23E2-485E-91E2-C91565BDC5EC}" srcId="{1BA55F34-40E7-4A3A-A6B6-A1A193F38347}" destId="{32211D0E-C6E1-43CA-A887-5F4099A16482}" srcOrd="1" destOrd="0" parTransId="{03E34A1F-9F0F-4742-95D8-15A86DAB16B2}" sibTransId="{ACD860F9-CE45-4D43-8C8B-1F4A0A6E9C6C}"/>
    <dgm:cxn modelId="{72279848-AE9C-4321-AD79-D30C18493A60}" srcId="{F3DAC4FD-8316-4867-B95E-90ADDBD1C72D}" destId="{64542AA9-B019-46F6-8C9F-8DBC12A07495}" srcOrd="0" destOrd="0" parTransId="{A256DB4C-0693-42BF-A63C-07439872096A}" sibTransId="{F88DFBFF-5CEA-4435-AA30-1765C42A964C}"/>
    <dgm:cxn modelId="{861C8E5C-EBF7-4C0C-A2B9-B8D839B19A8C}" srcId="{C0DA271B-284C-4D37-936A-21E32447B911}" destId="{FA34B8AD-40CE-47E7-B08E-18AB729FBD75}" srcOrd="0" destOrd="0" parTransId="{7E896384-97E9-4197-B37C-3460416C310C}" sibTransId="{DEF8201F-0D47-4FF4-B246-6E5AADB41B64}"/>
    <dgm:cxn modelId="{345528AC-B536-4E68-90B7-FF5BF3763825}" type="presOf" srcId="{F9D59717-2EFA-4263-9B9D-90BF953C503C}" destId="{D449274D-23A5-499C-9F8E-AF6138A46742}" srcOrd="0" destOrd="1" presId="urn:microsoft.com/office/officeart/2005/8/layout/vList5"/>
    <dgm:cxn modelId="{A821F59C-C8B2-4344-ADDF-FCF4AF411327}" type="presOf" srcId="{16FA7AA8-F93A-4A0D-AEFF-279FA586D83F}" destId="{C66135E6-0A27-40C3-BB40-E5A58F229212}" srcOrd="0" destOrd="0" presId="urn:microsoft.com/office/officeart/2005/8/layout/vList5"/>
    <dgm:cxn modelId="{C6635E28-8A80-46A5-9F92-1EBF36AB11F4}" type="presOf" srcId="{C0DA271B-284C-4D37-936A-21E32447B911}" destId="{547D815A-A056-4B59-BB35-7117F79F2E90}" srcOrd="0" destOrd="0" presId="urn:microsoft.com/office/officeart/2005/8/layout/vList5"/>
    <dgm:cxn modelId="{98D7D033-D667-46EC-8932-F96067495763}" type="presOf" srcId="{1DD06801-888C-4DC8-ACBA-686B03B6096E}" destId="{FF65E025-37CB-45F4-919F-CAE20BA4E670}" srcOrd="0" destOrd="1" presId="urn:microsoft.com/office/officeart/2005/8/layout/vList5"/>
    <dgm:cxn modelId="{E0AA6BBC-9991-4863-8307-DF2615BE3DD0}" type="presOf" srcId="{1BA55F34-40E7-4A3A-A6B6-A1A193F38347}" destId="{5F3CDE20-5836-4CD8-9E77-737AED9E5DB5}" srcOrd="0" destOrd="0" presId="urn:microsoft.com/office/officeart/2005/8/layout/vList5"/>
    <dgm:cxn modelId="{C0BFD9D0-7A0B-4085-BDD9-47CC6F58CD95}" srcId="{16FA7AA8-F93A-4A0D-AEFF-279FA586D83F}" destId="{C0DA271B-284C-4D37-936A-21E32447B911}" srcOrd="0" destOrd="0" parTransId="{FDE367AC-4840-4303-90E8-CE032A43313F}" sibTransId="{A28928E0-6F86-4651-B845-1963EF3D0807}"/>
    <dgm:cxn modelId="{24680337-6B62-41B9-B081-E0226F7FF7E0}" srcId="{16FA7AA8-F93A-4A0D-AEFF-279FA586D83F}" destId="{F3DAC4FD-8316-4867-B95E-90ADDBD1C72D}" srcOrd="1" destOrd="0" parTransId="{96011B55-4466-4211-9446-6A7ADA467FD7}" sibTransId="{17B2C906-DBCD-4003-908E-46C64949FC6D}"/>
    <dgm:cxn modelId="{8F7A2EFF-1FED-4FF9-8679-78E1C50556B5}" srcId="{16FA7AA8-F93A-4A0D-AEFF-279FA586D83F}" destId="{1BA55F34-40E7-4A3A-A6B6-A1A193F38347}" srcOrd="2" destOrd="0" parTransId="{A7FD0CE4-3126-43D4-A8AB-94EAAE805F01}" sibTransId="{0F8024B1-0B3F-48A7-8E5D-FA1016F5244B}"/>
    <dgm:cxn modelId="{5C297CEB-F05F-4D78-B024-D39DADF732C1}" type="presOf" srcId="{F3DAC4FD-8316-4867-B95E-90ADDBD1C72D}" destId="{7CED9418-3A2C-4FE9-8EE3-B004BB71B17D}" srcOrd="0" destOrd="0" presId="urn:microsoft.com/office/officeart/2005/8/layout/vList5"/>
    <dgm:cxn modelId="{2631AAA9-00D4-4C78-80D5-68E2381977E0}" srcId="{1BA55F34-40E7-4A3A-A6B6-A1A193F38347}" destId="{7751AD60-36BA-4A49-9CBD-784F83D1A3BE}" srcOrd="0" destOrd="0" parTransId="{DD73EC0B-3AA7-4CB3-A85A-E5980ECC3A4F}" sibTransId="{25B9A114-3B24-4D35-804F-F856B5F48442}"/>
    <dgm:cxn modelId="{B36EE7B8-7039-47D7-9F91-8099F44C0696}" srcId="{F3DAC4FD-8316-4867-B95E-90ADDBD1C72D}" destId="{1DD06801-888C-4DC8-ACBA-686B03B6096E}" srcOrd="1" destOrd="0" parTransId="{8D297BC7-1465-4C1D-82B1-B9171DF14331}" sibTransId="{9F626F3B-FB5E-4EDE-91A6-E59D0BF29AB3}"/>
    <dgm:cxn modelId="{46623393-B27C-42D8-AE4B-6A1561D0CDEC}" type="presParOf" srcId="{C66135E6-0A27-40C3-BB40-E5A58F229212}" destId="{1FED8C62-3E48-4892-886F-85993D9CC7DF}" srcOrd="0" destOrd="0" presId="urn:microsoft.com/office/officeart/2005/8/layout/vList5"/>
    <dgm:cxn modelId="{D0EA976C-FE59-4810-AB01-D02090CD0BD0}" type="presParOf" srcId="{1FED8C62-3E48-4892-886F-85993D9CC7DF}" destId="{547D815A-A056-4B59-BB35-7117F79F2E90}" srcOrd="0" destOrd="0" presId="urn:microsoft.com/office/officeart/2005/8/layout/vList5"/>
    <dgm:cxn modelId="{77256431-C56E-45C7-BC4A-5BA8C7A86A5E}" type="presParOf" srcId="{1FED8C62-3E48-4892-886F-85993D9CC7DF}" destId="{D449274D-23A5-499C-9F8E-AF6138A46742}" srcOrd="1" destOrd="0" presId="urn:microsoft.com/office/officeart/2005/8/layout/vList5"/>
    <dgm:cxn modelId="{0A065A45-390D-4B31-A81E-BA8999147F99}" type="presParOf" srcId="{C66135E6-0A27-40C3-BB40-E5A58F229212}" destId="{EEB5A347-533F-497B-ABAC-75812902859A}" srcOrd="1" destOrd="0" presId="urn:microsoft.com/office/officeart/2005/8/layout/vList5"/>
    <dgm:cxn modelId="{E3F70E75-6F1E-427B-A01B-02C7DCD72CD6}" type="presParOf" srcId="{C66135E6-0A27-40C3-BB40-E5A58F229212}" destId="{739FFA6D-0057-4216-8AD7-98217F09095E}" srcOrd="2" destOrd="0" presId="urn:microsoft.com/office/officeart/2005/8/layout/vList5"/>
    <dgm:cxn modelId="{7C0D834A-1E9C-401D-94AC-0048084FCFE8}" type="presParOf" srcId="{739FFA6D-0057-4216-8AD7-98217F09095E}" destId="{7CED9418-3A2C-4FE9-8EE3-B004BB71B17D}" srcOrd="0" destOrd="0" presId="urn:microsoft.com/office/officeart/2005/8/layout/vList5"/>
    <dgm:cxn modelId="{CCE55F7E-CA6F-4541-87F1-AC3D98470AB3}" type="presParOf" srcId="{739FFA6D-0057-4216-8AD7-98217F09095E}" destId="{FF65E025-37CB-45F4-919F-CAE20BA4E670}" srcOrd="1" destOrd="0" presId="urn:microsoft.com/office/officeart/2005/8/layout/vList5"/>
    <dgm:cxn modelId="{A19DED7D-C2B8-4E10-A7C4-3EA2DAA0154C}" type="presParOf" srcId="{C66135E6-0A27-40C3-BB40-E5A58F229212}" destId="{426F9C42-D34A-4EE7-87AA-D6804C24934A}" srcOrd="3" destOrd="0" presId="urn:microsoft.com/office/officeart/2005/8/layout/vList5"/>
    <dgm:cxn modelId="{4CF49BB5-9430-42FC-A01B-D318EEFC931F}" type="presParOf" srcId="{C66135E6-0A27-40C3-BB40-E5A58F229212}" destId="{F6DEB9D4-3E7E-45BA-814F-44CECABA10C3}" srcOrd="4" destOrd="0" presId="urn:microsoft.com/office/officeart/2005/8/layout/vList5"/>
    <dgm:cxn modelId="{E2452100-923E-4AB6-899C-308539898BCD}" type="presParOf" srcId="{F6DEB9D4-3E7E-45BA-814F-44CECABA10C3}" destId="{5F3CDE20-5836-4CD8-9E77-737AED9E5DB5}" srcOrd="0" destOrd="0" presId="urn:microsoft.com/office/officeart/2005/8/layout/vList5"/>
    <dgm:cxn modelId="{61D91FA9-E635-4F4A-87A1-1BA3C7040C67}" type="presParOf" srcId="{F6DEB9D4-3E7E-45BA-814F-44CECABA10C3}" destId="{730EFCB1-DF6E-4A5C-BC30-016DA1C7C1B8}"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602D2-B21B-479E-967C-02B23A8790FC}" type="datetimeFigureOut">
              <a:rPr lang="en-US" smtClean="0"/>
              <a:pPr/>
              <a:t>1/13/2013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9C867-61D2-4F56-ACA4-C8F5AC4E695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  </a:t>
            </a:r>
            <a:endParaRPr lang="en-IN" dirty="0"/>
          </a:p>
        </p:txBody>
      </p:sp>
      <p:sp>
        <p:nvSpPr>
          <p:cNvPr id="4" name="Slide Number Placeholder 3"/>
          <p:cNvSpPr>
            <a:spLocks noGrp="1"/>
          </p:cNvSpPr>
          <p:nvPr>
            <p:ph type="sldNum" sz="quarter" idx="10"/>
          </p:nvPr>
        </p:nvSpPr>
        <p:spPr/>
        <p:txBody>
          <a:bodyPr/>
          <a:lstStyle/>
          <a:p>
            <a:fld id="{4E39C867-61D2-4F56-ACA4-C8F5AC4E695F}" type="slidenum">
              <a:rPr lang="en-IN" smtClean="0"/>
              <a:pPr/>
              <a:t>14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7425B1F-7D40-4551-8C89-4966AF7755CE}" type="datetimeFigureOut">
              <a:rPr lang="en-US" smtClean="0"/>
              <a:pPr/>
              <a:t>1/13/2013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7425B1F-7D40-4551-8C89-4966AF7755CE}" type="datetimeFigureOut">
              <a:rPr lang="en-US" smtClean="0"/>
              <a:pPr/>
              <a:t>1/13/2013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7425B1F-7D40-4551-8C89-4966AF7755CE}" type="datetimeFigureOut">
              <a:rPr lang="en-US" smtClean="0"/>
              <a:pPr/>
              <a:t>1/13/2013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7425B1F-7D40-4551-8C89-4966AF7755CE}" type="datetimeFigureOut">
              <a:rPr lang="en-US" smtClean="0"/>
              <a:pPr/>
              <a:t>1/13/2013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25B1F-7D40-4551-8C89-4966AF7755CE}" type="datetimeFigureOut">
              <a:rPr lang="en-US" smtClean="0"/>
              <a:pPr/>
              <a:t>1/13/2013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7425B1F-7D40-4551-8C89-4966AF7755CE}" type="datetimeFigureOut">
              <a:rPr lang="en-US" smtClean="0"/>
              <a:pPr/>
              <a:t>1/13/2013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7425B1F-7D40-4551-8C89-4966AF7755CE}" type="datetimeFigureOut">
              <a:rPr lang="en-US" smtClean="0"/>
              <a:pPr/>
              <a:t>1/13/2013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7425B1F-7D40-4551-8C89-4966AF7755CE}" type="datetimeFigureOut">
              <a:rPr lang="en-US" smtClean="0"/>
              <a:pPr/>
              <a:t>1/13/2013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25B1F-7D40-4551-8C89-4966AF7755CE}" type="datetimeFigureOut">
              <a:rPr lang="en-US" smtClean="0"/>
              <a:pPr/>
              <a:t>1/13/2013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25B1F-7D40-4551-8C89-4966AF7755CE}" type="datetimeFigureOut">
              <a:rPr lang="en-US" smtClean="0"/>
              <a:pPr/>
              <a:t>1/13/2013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25B1F-7D40-4551-8C89-4966AF7755CE}" type="datetimeFigureOut">
              <a:rPr lang="en-US" smtClean="0"/>
              <a:pPr/>
              <a:t>1/13/2013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22AC09-8B96-4BB2-ABFB-F6F0FF4EA54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25B1F-7D40-4551-8C89-4966AF7755CE}" type="datetimeFigureOut">
              <a:rPr lang="en-US" smtClean="0"/>
              <a:pPr/>
              <a:t>1/13/2013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2AC09-8B96-4BB2-ABFB-F6F0FF4EA54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143248"/>
            <a:ext cx="7772400" cy="1470025"/>
          </a:xfrm>
        </p:spPr>
        <p:txBody>
          <a:bodyPr/>
          <a:lstStyle/>
          <a:p>
            <a:r>
              <a:rPr lang="en-IN" dirty="0" smtClean="0"/>
              <a:t>Money Management</a:t>
            </a:r>
            <a:endParaRPr lang="en-IN" dirty="0"/>
          </a:p>
        </p:txBody>
      </p:sp>
      <p:sp>
        <p:nvSpPr>
          <p:cNvPr id="3" name="Subtitle 2"/>
          <p:cNvSpPr>
            <a:spLocks noGrp="1"/>
          </p:cNvSpPr>
          <p:nvPr>
            <p:ph type="subTitle" idx="1"/>
          </p:nvPr>
        </p:nvSpPr>
        <p:spPr>
          <a:xfrm>
            <a:off x="1500166" y="4572008"/>
            <a:ext cx="6400800" cy="1752600"/>
          </a:xfrm>
        </p:spPr>
        <p:txBody>
          <a:bodyPr/>
          <a:lstStyle/>
          <a:p>
            <a:r>
              <a:rPr lang="en-IN" b="1" dirty="0" smtClean="0"/>
              <a:t>Types Of Income, Budgeting,</a:t>
            </a:r>
          </a:p>
          <a:p>
            <a:r>
              <a:rPr lang="en-IN" b="1" dirty="0" smtClean="0"/>
              <a:t> Its Advantages And Disadvantages</a:t>
            </a:r>
            <a:endParaRPr lang="en-IN" b="1" dirty="0"/>
          </a:p>
        </p:txBody>
      </p:sp>
      <p:pic>
        <p:nvPicPr>
          <p:cNvPr id="1026" name="Picture 2" descr="C:\Users\Jaswant Kaur\Desktop\money1.jpg"/>
          <p:cNvPicPr>
            <a:picLocks noChangeAspect="1" noChangeArrowheads="1"/>
          </p:cNvPicPr>
          <p:nvPr/>
        </p:nvPicPr>
        <p:blipFill>
          <a:blip r:embed="rId2"/>
          <a:srcRect/>
          <a:stretch>
            <a:fillRect/>
          </a:stretch>
        </p:blipFill>
        <p:spPr bwMode="auto">
          <a:xfrm>
            <a:off x="1500166" y="285728"/>
            <a:ext cx="6324625" cy="31432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Factors Affecting Budget</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Family income-Family has three types of income i.e. Money income, real income and psychic income. In poor families major part of the income is spent on basic needs 60% on food, while rich families spend 30% to 40%.</a:t>
            </a:r>
          </a:p>
          <a:p>
            <a:r>
              <a:rPr lang="en-IN" dirty="0" smtClean="0"/>
              <a:t>Expenditure-Understanding the different types of expenditure-</a:t>
            </a:r>
          </a:p>
          <a:p>
            <a:pPr>
              <a:buNone/>
            </a:pPr>
            <a:r>
              <a:rPr lang="en-IN" dirty="0" smtClean="0"/>
              <a:t>    Fixed expenditure-Fixed amount of money to be spent every month </a:t>
            </a:r>
            <a:r>
              <a:rPr lang="en-IN" dirty="0" err="1" smtClean="0"/>
              <a:t>eg</a:t>
            </a:r>
            <a:r>
              <a:rPr lang="en-IN" dirty="0" smtClean="0"/>
              <a:t> house rent, electricity bill etc.</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IN" dirty="0"/>
          </a:p>
        </p:txBody>
      </p:sp>
      <p:sp>
        <p:nvSpPr>
          <p:cNvPr id="3" name="Content Placeholder 2"/>
          <p:cNvSpPr>
            <a:spLocks noGrp="1"/>
          </p:cNvSpPr>
          <p:nvPr>
            <p:ph idx="1"/>
          </p:nvPr>
        </p:nvSpPr>
        <p:spPr>
          <a:xfrm>
            <a:off x="214282" y="214290"/>
            <a:ext cx="8929718" cy="6643710"/>
          </a:xfrm>
        </p:spPr>
        <p:txBody>
          <a:bodyPr/>
          <a:lstStyle/>
          <a:p>
            <a:pPr>
              <a:buNone/>
            </a:pPr>
            <a:r>
              <a:rPr lang="en-IN" dirty="0" smtClean="0"/>
              <a:t>   Semi-fixed expenditure-This type of income is necessary but dependent upon income, food and clothing etc</a:t>
            </a:r>
          </a:p>
          <a:p>
            <a:pPr>
              <a:buNone/>
            </a:pPr>
            <a:r>
              <a:rPr lang="en-IN" dirty="0" smtClean="0"/>
              <a:t>   Other expenditure-This type of expenditure is never fixed. Due to lack of income recreational expenditures, luxury items can be cut down.</a:t>
            </a:r>
          </a:p>
          <a:p>
            <a:r>
              <a:rPr lang="en-IN" dirty="0" smtClean="0"/>
              <a:t> Size and composition of family-Depends upon number and age of family members. Small family  will be able to spend more on needs as compared to large family. If children are small then more money allocated to food and care, if grown up then more money will be allocated to education. Age and sex of members also affects.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IN" dirty="0"/>
          </a:p>
        </p:txBody>
      </p:sp>
      <p:sp>
        <p:nvSpPr>
          <p:cNvPr id="3" name="Content Placeholder 2"/>
          <p:cNvSpPr>
            <a:spLocks noGrp="1"/>
          </p:cNvSpPr>
          <p:nvPr>
            <p:ph idx="1"/>
          </p:nvPr>
        </p:nvSpPr>
        <p:spPr>
          <a:xfrm>
            <a:off x="457200" y="357166"/>
            <a:ext cx="8229600" cy="6500834"/>
          </a:xfrm>
        </p:spPr>
        <p:txBody>
          <a:bodyPr/>
          <a:lstStyle/>
          <a:p>
            <a:r>
              <a:rPr lang="en-IN" dirty="0" smtClean="0"/>
              <a:t>Stage of family life cycle-In an expanding family, expenses on baby foods care is quite high and income is less . As family expands needs increase, as children grow more expenditure on education then marriage then as family contracts expenditure decreases but medical bills increase. So budget plans keep changing due to changing demands.</a:t>
            </a:r>
          </a:p>
          <a:p>
            <a:r>
              <a:rPr lang="en-IN" dirty="0" smtClean="0"/>
              <a:t>Occupation of family members-The nature of job makes a </a:t>
            </a:r>
            <a:r>
              <a:rPr lang="en-IN" dirty="0" err="1" smtClean="0"/>
              <a:t>diffrence</a:t>
            </a:r>
            <a:r>
              <a:rPr lang="en-IN" dirty="0" smtClean="0"/>
              <a:t>, some jobs offer  special benefits like fee concession , free medical service ,free  accommodation.</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66"/>
            <a:ext cx="8229600" cy="82528"/>
          </a:xfrm>
        </p:spPr>
        <p:txBody>
          <a:bodyPr>
            <a:normAutofit fontScale="90000"/>
          </a:bodyPr>
          <a:lstStyle/>
          <a:p>
            <a:endParaRPr lang="en-IN" dirty="0"/>
          </a:p>
        </p:txBody>
      </p:sp>
      <p:sp>
        <p:nvSpPr>
          <p:cNvPr id="3" name="Content Placeholder 2"/>
          <p:cNvSpPr>
            <a:spLocks noGrp="1"/>
          </p:cNvSpPr>
          <p:nvPr>
            <p:ph idx="1"/>
          </p:nvPr>
        </p:nvSpPr>
        <p:spPr>
          <a:xfrm>
            <a:off x="714348" y="0"/>
            <a:ext cx="8229600" cy="7643866"/>
          </a:xfrm>
        </p:spPr>
        <p:txBody>
          <a:bodyPr>
            <a:normAutofit lnSpcReduction="10000"/>
          </a:bodyPr>
          <a:lstStyle/>
          <a:p>
            <a:r>
              <a:rPr lang="en-IN" dirty="0" smtClean="0"/>
              <a:t>Place of living-Expenses of families living in urban areas are more. Cost of living is more in cities ,money spent on housing, food , transportation etc.</a:t>
            </a:r>
          </a:p>
          <a:p>
            <a:r>
              <a:rPr lang="en-IN" dirty="0" smtClean="0"/>
              <a:t>Goals set by families-Families differ in values and accordingly goals. Some families give more importance to social status  while others  to education.</a:t>
            </a:r>
          </a:p>
          <a:p>
            <a:r>
              <a:rPr lang="en-IN" dirty="0" smtClean="0"/>
              <a:t>Socio -economic status of family-To maintain socio economic status   families spend more on birthdays, picnics etc.</a:t>
            </a:r>
          </a:p>
          <a:p>
            <a:r>
              <a:rPr lang="en-IN" dirty="0" smtClean="0"/>
              <a:t>Skills and Abilities-An efficient home maker is a good buyer ,prepares many products  at home thus reducing wasteful expenditure and  help in saving for the family.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Planning  Of Budget</a:t>
            </a:r>
            <a:endParaRPr lang="en-IN" dirty="0"/>
          </a:p>
        </p:txBody>
      </p:sp>
      <p:sp>
        <p:nvSpPr>
          <p:cNvPr id="3" name="Content Placeholder 2"/>
          <p:cNvSpPr>
            <a:spLocks noGrp="1"/>
          </p:cNvSpPr>
          <p:nvPr>
            <p:ph idx="1"/>
          </p:nvPr>
        </p:nvSpPr>
        <p:spPr/>
        <p:txBody>
          <a:bodyPr>
            <a:noAutofit/>
          </a:bodyPr>
          <a:lstStyle/>
          <a:p>
            <a:r>
              <a:rPr lang="en-IN" sz="2400" dirty="0" smtClean="0"/>
              <a:t>Then main objective of a family budget is to plan allocation of money on various  items of expenditure for  meeting family needs. While preparing a budget the following points should  be kept in mind-</a:t>
            </a:r>
          </a:p>
          <a:p>
            <a:pPr>
              <a:buNone/>
            </a:pPr>
            <a:r>
              <a:rPr lang="en-IN" sz="2400" smtClean="0"/>
              <a:t>  1Enlist </a:t>
            </a:r>
            <a:r>
              <a:rPr lang="en-IN" sz="2400" dirty="0" smtClean="0"/>
              <a:t>the items of expenditure-Goods and services should be listed on priority basis. Though these vary from family to family but basic needs and the expenditure on these items is more or less-</a:t>
            </a:r>
          </a:p>
          <a:p>
            <a:r>
              <a:rPr lang="en-IN" sz="2400" dirty="0" smtClean="0"/>
              <a:t>Food-Food is the most important item of the family budget, includes money spent on raw materials, like groceries vegetables etc, cooked and preserved foods, purchase and repair of cooking appliances ,wages of cook, cooking gas etc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14338"/>
            <a:ext cx="8229600" cy="214338"/>
          </a:xfrm>
        </p:spPr>
        <p:txBody>
          <a:bodyPr>
            <a:normAutofit fontScale="90000"/>
          </a:bodyPr>
          <a:lstStyle/>
          <a:p>
            <a:endParaRPr lang="en-IN" dirty="0"/>
          </a:p>
        </p:txBody>
      </p:sp>
      <p:sp>
        <p:nvSpPr>
          <p:cNvPr id="3" name="Content Placeholder 2"/>
          <p:cNvSpPr>
            <a:spLocks noGrp="1"/>
          </p:cNvSpPr>
          <p:nvPr>
            <p:ph idx="1"/>
          </p:nvPr>
        </p:nvSpPr>
        <p:spPr>
          <a:xfrm>
            <a:off x="571472" y="214290"/>
            <a:ext cx="8229600" cy="6643710"/>
          </a:xfrm>
        </p:spPr>
        <p:txBody>
          <a:bodyPr/>
          <a:lstStyle/>
          <a:p>
            <a:r>
              <a:rPr lang="en-IN" dirty="0" smtClean="0"/>
              <a:t>Clothing-Includes buying of  clothes for family, shoes, accessories, money spent on sewing, laundering, repairing etc</a:t>
            </a:r>
          </a:p>
          <a:p>
            <a:r>
              <a:rPr lang="en-IN" dirty="0" smtClean="0"/>
              <a:t>Housing-Includes charges on rented house or repair charges and annual maintenance ,taxes, property tax, furnishing costs, cleaning equipment, electricity bills, telephone bills etc.</a:t>
            </a:r>
          </a:p>
          <a:p>
            <a:r>
              <a:rPr lang="en-IN" dirty="0" smtClean="0"/>
              <a:t>Education-All expenses incurred in case of school or college education such as tuition fees costs of textbooks, stationary items, computers  educational trips, hostel fees etc.</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71528"/>
            <a:ext cx="8229600" cy="571528"/>
          </a:xfrm>
        </p:spPr>
        <p:txBody>
          <a:bodyPr>
            <a:normAutofit fontScale="90000"/>
          </a:bodyPr>
          <a:lstStyle/>
          <a:p>
            <a:endParaRPr lang="en-IN" dirty="0"/>
          </a:p>
        </p:txBody>
      </p:sp>
      <p:sp>
        <p:nvSpPr>
          <p:cNvPr id="3" name="Content Placeholder 2"/>
          <p:cNvSpPr>
            <a:spLocks noGrp="1"/>
          </p:cNvSpPr>
          <p:nvPr>
            <p:ph idx="1"/>
          </p:nvPr>
        </p:nvSpPr>
        <p:spPr>
          <a:xfrm>
            <a:off x="457200" y="0"/>
            <a:ext cx="8229600" cy="6126163"/>
          </a:xfrm>
        </p:spPr>
        <p:txBody>
          <a:bodyPr>
            <a:normAutofit/>
          </a:bodyPr>
          <a:lstStyle/>
          <a:p>
            <a:r>
              <a:rPr lang="en-IN" sz="2800" dirty="0" smtClean="0"/>
              <a:t>Transport-Includes expenditure incurred on use of public  or personal transport system, cost of fuel, servicing, repair and maintenance of car or scooter ,road tax etc</a:t>
            </a:r>
          </a:p>
          <a:p>
            <a:r>
              <a:rPr lang="en-IN" sz="2800" dirty="0" smtClean="0"/>
              <a:t>Health care-Expenditures related to health and personal care of family members, medical consultation, hospital expenditure, medicines etc</a:t>
            </a:r>
          </a:p>
          <a:p>
            <a:r>
              <a:rPr lang="en-IN" sz="2800" dirty="0" smtClean="0"/>
              <a:t>Entertainment-Expenditure on recreation depends on economic status of family, age, sex and education. It includes  TV. radio, going to hill stations, picnics etc</a:t>
            </a:r>
          </a:p>
          <a:p>
            <a:r>
              <a:rPr lang="en-IN" sz="2800" dirty="0" smtClean="0"/>
              <a:t>Savings-There should be saving in the family for unforeseen expenditure  and emergencies </a:t>
            </a:r>
            <a:r>
              <a:rPr lang="en-IN" sz="2800" dirty="0" err="1" smtClean="0"/>
              <a:t>eg</a:t>
            </a:r>
            <a:r>
              <a:rPr lang="en-IN" sz="2800" dirty="0" smtClean="0"/>
              <a:t>. higher education, marriage sickness etc</a:t>
            </a:r>
            <a:endParaRPr lang="en-IN"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85776"/>
            <a:ext cx="8229600" cy="285776"/>
          </a:xfrm>
        </p:spPr>
        <p:txBody>
          <a:bodyPr>
            <a:normAutofit fontScale="90000"/>
          </a:bodyPr>
          <a:lstStyle/>
          <a:p>
            <a:endParaRPr lang="en-IN" dirty="0"/>
          </a:p>
        </p:txBody>
      </p:sp>
      <p:sp>
        <p:nvSpPr>
          <p:cNvPr id="3" name="Content Placeholder 2"/>
          <p:cNvSpPr>
            <a:spLocks noGrp="1"/>
          </p:cNvSpPr>
          <p:nvPr>
            <p:ph idx="1"/>
          </p:nvPr>
        </p:nvSpPr>
        <p:spPr>
          <a:xfrm>
            <a:off x="428596" y="0"/>
            <a:ext cx="8229600" cy="6858000"/>
          </a:xfrm>
        </p:spPr>
        <p:txBody>
          <a:bodyPr/>
          <a:lstStyle/>
          <a:p>
            <a:r>
              <a:rPr lang="en-IN" dirty="0" smtClean="0"/>
              <a:t>2.Estimate the cost of the desired items-Before estimating the cost  the expenditure can be divided into three  categories i.e. Fixed expenditure, semi fixed and other expenditures. Check the market rate from time to time.</a:t>
            </a:r>
          </a:p>
          <a:p>
            <a:r>
              <a:rPr lang="en-IN" dirty="0" smtClean="0"/>
              <a:t>3.Estimate the total income-Family income not only include money income but also real income. Income can also be divided into assured  and possible income. One should meet essential needs from assured income and possible income for luxuries and other unnecessary items.</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28652"/>
            <a:ext cx="8229600" cy="214314"/>
          </a:xfrm>
        </p:spPr>
        <p:txBody>
          <a:bodyPr>
            <a:normAutofit fontScale="90000"/>
          </a:bodyPr>
          <a:lstStyle/>
          <a:p>
            <a:endParaRPr lang="en-IN" dirty="0"/>
          </a:p>
        </p:txBody>
      </p:sp>
      <p:sp>
        <p:nvSpPr>
          <p:cNvPr id="3" name="Content Placeholder 2"/>
          <p:cNvSpPr>
            <a:spLocks noGrp="1"/>
          </p:cNvSpPr>
          <p:nvPr>
            <p:ph idx="1"/>
          </p:nvPr>
        </p:nvSpPr>
        <p:spPr>
          <a:xfrm>
            <a:off x="457200" y="0"/>
            <a:ext cx="8229600" cy="6126163"/>
          </a:xfrm>
        </p:spPr>
        <p:txBody>
          <a:bodyPr>
            <a:normAutofit fontScale="85000" lnSpcReduction="10000"/>
          </a:bodyPr>
          <a:lstStyle/>
          <a:p>
            <a:pPr>
              <a:buNone/>
            </a:pPr>
            <a:r>
              <a:rPr lang="en-IN" dirty="0" smtClean="0"/>
              <a:t>4. Allocation of some money for saving-After  allocating money for fixed expenditure some money should be kept for saving in the form of saving schemes  then money should be allocated for other expenditures.</a:t>
            </a:r>
          </a:p>
          <a:p>
            <a:pPr>
              <a:buNone/>
            </a:pPr>
            <a:r>
              <a:rPr lang="en-IN" dirty="0" smtClean="0"/>
              <a:t> 5.Bringing in balance expected expenditure and  the expected income left after saving.  It should be a surplus budget.</a:t>
            </a:r>
          </a:p>
          <a:p>
            <a:pPr>
              <a:buNone/>
            </a:pPr>
            <a:r>
              <a:rPr lang="en-IN" dirty="0" smtClean="0"/>
              <a:t> 6.To evaluate the budget plan-</a:t>
            </a:r>
          </a:p>
          <a:p>
            <a:pPr>
              <a:buNone/>
            </a:pPr>
            <a:r>
              <a:rPr lang="en-IN" dirty="0" smtClean="0"/>
              <a:t>  a. Is the plan realistic?</a:t>
            </a:r>
          </a:p>
          <a:p>
            <a:pPr>
              <a:buNone/>
            </a:pPr>
            <a:r>
              <a:rPr lang="en-IN" dirty="0" smtClean="0"/>
              <a:t>  b. Can it satisfy all the wants of the family?</a:t>
            </a:r>
          </a:p>
          <a:p>
            <a:pPr>
              <a:buNone/>
            </a:pPr>
            <a:r>
              <a:rPr lang="en-IN" dirty="0" smtClean="0"/>
              <a:t>  c.  Have all expenditures be given due attention?</a:t>
            </a:r>
          </a:p>
          <a:p>
            <a:pPr>
              <a:buNone/>
            </a:pPr>
            <a:r>
              <a:rPr lang="en-IN" dirty="0" smtClean="0"/>
              <a:t>  d.  Is it possible to make a change in the budget due to fluctuation in prices or  is the budget flexible  or  practical in other words.</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Allocation of money for different items</a:t>
            </a:r>
            <a:endParaRPr lang="en-IN" dirty="0"/>
          </a:p>
        </p:txBody>
      </p:sp>
      <p:sp>
        <p:nvSpPr>
          <p:cNvPr id="3" name="Content Placeholder 2"/>
          <p:cNvSpPr>
            <a:spLocks noGrp="1"/>
          </p:cNvSpPr>
          <p:nvPr>
            <p:ph idx="1"/>
          </p:nvPr>
        </p:nvSpPr>
        <p:spPr/>
        <p:txBody>
          <a:bodyPr>
            <a:normAutofit fontScale="92500"/>
          </a:bodyPr>
          <a:lstStyle/>
          <a:p>
            <a:r>
              <a:rPr lang="en-IN" dirty="0" smtClean="0"/>
              <a:t>According to ‘</a:t>
            </a:r>
            <a:r>
              <a:rPr lang="en-IN" dirty="0" err="1" smtClean="0"/>
              <a:t>Érnst</a:t>
            </a:r>
            <a:r>
              <a:rPr lang="en-IN" dirty="0" smtClean="0"/>
              <a:t> Engel’ the economist-</a:t>
            </a:r>
          </a:p>
          <a:p>
            <a:r>
              <a:rPr lang="en-IN" dirty="0" smtClean="0"/>
              <a:t>As the income increases, the percentage of the income spent  on food decreases though the total money spent on food increases.</a:t>
            </a:r>
          </a:p>
          <a:p>
            <a:r>
              <a:rPr lang="en-IN" dirty="0" smtClean="0"/>
              <a:t>As the income  increases, the percentage  of the income spend on housing , clothing  and lighting remains unchanged.</a:t>
            </a:r>
          </a:p>
          <a:p>
            <a:r>
              <a:rPr lang="en-IN" dirty="0" smtClean="0"/>
              <a:t>As the income increases the percentage of income spent on education and health increases.</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80"/>
            <a:ext cx="8229600" cy="357190"/>
          </a:xfrm>
        </p:spPr>
        <p:txBody>
          <a:bodyPr>
            <a:normAutofit fontScale="90000"/>
          </a:bodyPr>
          <a:lstStyle/>
          <a:p>
            <a:r>
              <a:rPr lang="en-IN" dirty="0" smtClean="0"/>
              <a:t>Mo</a:t>
            </a:r>
            <a:endParaRPr lang="en-IN" dirty="0"/>
          </a:p>
        </p:txBody>
      </p:sp>
      <p:sp>
        <p:nvSpPr>
          <p:cNvPr id="3" name="Content Placeholder 2"/>
          <p:cNvSpPr>
            <a:spLocks noGrp="1"/>
          </p:cNvSpPr>
          <p:nvPr>
            <p:ph idx="1"/>
          </p:nvPr>
        </p:nvSpPr>
        <p:spPr>
          <a:xfrm>
            <a:off x="457200" y="0"/>
            <a:ext cx="8229600" cy="7072338"/>
          </a:xfrm>
        </p:spPr>
        <p:txBody>
          <a:bodyPr>
            <a:normAutofit lnSpcReduction="10000"/>
          </a:bodyPr>
          <a:lstStyle/>
          <a:p>
            <a:r>
              <a:rPr lang="en-IN" dirty="0" smtClean="0"/>
              <a:t>Money is a medium of exchange. It has purchasing  power. It can be used  to buy goods and services required by an individual. It is a unit to measure the value of a commodity. Money is a yardstick to measure the standard of living of a family.</a:t>
            </a:r>
          </a:p>
          <a:p>
            <a:r>
              <a:rPr lang="en-IN" dirty="0" smtClean="0"/>
              <a:t>The amount of money a family receives in a specific period of time in the form of currency or services is called the income of family.</a:t>
            </a:r>
          </a:p>
          <a:p>
            <a:r>
              <a:rPr lang="en-IN" dirty="0" smtClean="0"/>
              <a:t>According to  Nickel and Dorsey-Family income is that  stream of goods , services and satisfactions that come under the control of the family, to be used by them to satisfy needs and desires and to discharge obligations.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Percentage Of Income  -Different Items For Families –Different Income Group</a:t>
            </a:r>
            <a:endParaRPr lang="en-IN" dirty="0"/>
          </a:p>
        </p:txBody>
      </p:sp>
      <p:graphicFrame>
        <p:nvGraphicFramePr>
          <p:cNvPr id="4" name="Content Placeholder 3"/>
          <p:cNvGraphicFramePr>
            <a:graphicFrameLocks noGrp="1"/>
          </p:cNvGraphicFramePr>
          <p:nvPr>
            <p:ph idx="1"/>
          </p:nvPr>
        </p:nvGraphicFramePr>
        <p:xfrm>
          <a:off x="457200" y="1600200"/>
          <a:ext cx="8229600" cy="4886338"/>
        </p:xfrm>
        <a:graphic>
          <a:graphicData uri="http://schemas.openxmlformats.org/drawingml/2006/table">
            <a:tbl>
              <a:tblPr firstRow="1" bandRow="1">
                <a:tableStyleId>{5C22544A-7EE6-4342-B048-85BDC9FD1C3A}</a:tableStyleId>
              </a:tblPr>
              <a:tblGrid>
                <a:gridCol w="2057400"/>
                <a:gridCol w="2057400"/>
                <a:gridCol w="2057400"/>
                <a:gridCol w="2057400"/>
              </a:tblGrid>
              <a:tr h="685792">
                <a:tc>
                  <a:txBody>
                    <a:bodyPr/>
                    <a:lstStyle/>
                    <a:p>
                      <a:r>
                        <a:rPr lang="en-IN" dirty="0" smtClean="0"/>
                        <a:t>Item</a:t>
                      </a:r>
                      <a:endParaRPr lang="en-IN" b="0" dirty="0"/>
                    </a:p>
                  </a:txBody>
                  <a:tcPr>
                    <a:lnR w="12700" cap="flat" cmpd="sng" algn="ctr">
                      <a:solidFill>
                        <a:schemeClr val="tx1"/>
                      </a:solidFill>
                      <a:prstDash val="solid"/>
                      <a:round/>
                      <a:headEnd type="none" w="med" len="med"/>
                      <a:tailEnd type="none" w="med" len="med"/>
                    </a:lnR>
                  </a:tcPr>
                </a:tc>
                <a:tc gridSpan="3">
                  <a:txBody>
                    <a:bodyPr/>
                    <a:lstStyle/>
                    <a:p>
                      <a:r>
                        <a:rPr lang="en-IN" dirty="0" smtClean="0"/>
                        <a:t>Percentage   Expenditure</a:t>
                      </a:r>
                      <a:endParaRPr lang="en-IN" dirty="0"/>
                    </a:p>
                  </a:txBody>
                  <a:tcPr>
                    <a:lnL w="12700" cap="flat" cmpd="sng" algn="ctr">
                      <a:solidFill>
                        <a:schemeClr val="tx1"/>
                      </a:solidFill>
                      <a:prstDash val="solid"/>
                      <a:round/>
                      <a:headEnd type="none" w="med" len="med"/>
                      <a:tailEnd type="none" w="med" len="med"/>
                    </a:lnL>
                  </a:tcPr>
                </a:tc>
                <a:tc hMerge="1">
                  <a:txBody>
                    <a:bodyPr/>
                    <a:lstStyle/>
                    <a:p>
                      <a:endParaRPr lang="en-IN"/>
                    </a:p>
                  </a:txBody>
                  <a:tcPr/>
                </a:tc>
                <a:tc hMerge="1">
                  <a:txBody>
                    <a:bodyPr/>
                    <a:lstStyle/>
                    <a:p>
                      <a:endParaRPr lang="en-IN"/>
                    </a:p>
                  </a:txBody>
                  <a:tcPr/>
                </a:tc>
              </a:tr>
              <a:tr h="700091">
                <a:tc>
                  <a:txBody>
                    <a:bodyPr/>
                    <a:lstStyle/>
                    <a:p>
                      <a:endParaRPr lang="en-IN" sz="2400" b="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txBody>
                  <a:tcPr>
                    <a:lnR w="12700" cap="flat" cmpd="sng" algn="ctr">
                      <a:solidFill>
                        <a:schemeClr val="tx1"/>
                      </a:solidFill>
                      <a:prstDash val="solid"/>
                      <a:round/>
                      <a:headEnd type="none" w="med" len="med"/>
                      <a:tailEnd type="none" w="med" len="med"/>
                    </a:lnR>
                  </a:tcPr>
                </a:tc>
                <a:tc>
                  <a:txBody>
                    <a:bodyPr/>
                    <a:lstStyle/>
                    <a:p>
                      <a:r>
                        <a:rPr lang="en-IN" sz="2400" b="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Low Income</a:t>
                      </a:r>
                      <a:endParaRPr lang="en-IN" sz="2400" b="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Middle Income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High Income</a:t>
                      </a:r>
                      <a:endParaRPr lang="en-IN" dirty="0"/>
                    </a:p>
                  </a:txBody>
                  <a:tcPr>
                    <a:lnL w="12700" cap="flat" cmpd="sng" algn="ctr">
                      <a:solidFill>
                        <a:schemeClr val="tx1"/>
                      </a:solidFill>
                      <a:prstDash val="solid"/>
                      <a:round/>
                      <a:headEnd type="none" w="med" len="med"/>
                      <a:tailEnd type="none" w="med" len="med"/>
                    </a:lnL>
                  </a:tcPr>
                </a:tc>
              </a:tr>
              <a:tr h="700091">
                <a:tc>
                  <a:txBody>
                    <a:bodyPr/>
                    <a:lstStyle/>
                    <a:p>
                      <a:r>
                        <a:rPr lang="en-IN" dirty="0" smtClean="0"/>
                        <a:t>Food</a:t>
                      </a:r>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smtClean="0"/>
                        <a:t>60%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55%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50%</a:t>
                      </a:r>
                      <a:endParaRPr lang="en-IN" dirty="0"/>
                    </a:p>
                  </a:txBody>
                  <a:tcPr>
                    <a:lnL w="12700" cap="flat" cmpd="sng" algn="ctr">
                      <a:solidFill>
                        <a:schemeClr val="tx1"/>
                      </a:solidFill>
                      <a:prstDash val="solid"/>
                      <a:round/>
                      <a:headEnd type="none" w="med" len="med"/>
                      <a:tailEnd type="none" w="med" len="med"/>
                    </a:lnL>
                  </a:tcPr>
                </a:tc>
              </a:tr>
              <a:tr h="700091">
                <a:tc>
                  <a:txBody>
                    <a:bodyPr/>
                    <a:lstStyle/>
                    <a:p>
                      <a:r>
                        <a:rPr lang="en-IN" dirty="0" smtClean="0"/>
                        <a:t>Clothing</a:t>
                      </a:r>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smtClean="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18%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18%</a:t>
                      </a:r>
                      <a:endParaRPr lang="en-IN" dirty="0"/>
                    </a:p>
                  </a:txBody>
                  <a:tcPr>
                    <a:lnL w="12700" cap="flat" cmpd="sng" algn="ctr">
                      <a:solidFill>
                        <a:schemeClr val="tx1"/>
                      </a:solidFill>
                      <a:prstDash val="solid"/>
                      <a:round/>
                      <a:headEnd type="none" w="med" len="med"/>
                      <a:tailEnd type="none" w="med" len="med"/>
                    </a:lnL>
                  </a:tcPr>
                </a:tc>
              </a:tr>
              <a:tr h="700091">
                <a:tc>
                  <a:txBody>
                    <a:bodyPr/>
                    <a:lstStyle/>
                    <a:p>
                      <a:r>
                        <a:rPr lang="en-IN" dirty="0" smtClean="0"/>
                        <a:t>Housing</a:t>
                      </a:r>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smtClean="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12%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12%</a:t>
                      </a:r>
                      <a:endParaRPr lang="en-IN" dirty="0"/>
                    </a:p>
                  </a:txBody>
                  <a:tcPr>
                    <a:lnL w="12700" cap="flat" cmpd="sng" algn="ctr">
                      <a:solidFill>
                        <a:schemeClr val="tx1"/>
                      </a:solidFill>
                      <a:prstDash val="solid"/>
                      <a:round/>
                      <a:headEnd type="none" w="med" len="med"/>
                      <a:tailEnd type="none" w="med" len="med"/>
                    </a:lnL>
                  </a:tcPr>
                </a:tc>
              </a:tr>
              <a:tr h="700091">
                <a:tc>
                  <a:txBody>
                    <a:bodyPr/>
                    <a:lstStyle/>
                    <a:p>
                      <a:r>
                        <a:rPr lang="en-IN" dirty="0" smtClean="0"/>
                        <a:t>Lighting  </a:t>
                      </a:r>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tcPr>
                </a:tc>
              </a:tr>
              <a:tr h="700091">
                <a:tc>
                  <a:txBody>
                    <a:bodyPr/>
                    <a:lstStyle/>
                    <a:p>
                      <a:r>
                        <a:rPr lang="en-IN" dirty="0" smtClean="0"/>
                        <a:t>Education And Health</a:t>
                      </a:r>
                      <a:endParaRPr lang="en-IN" dirty="0"/>
                    </a:p>
                  </a:txBody>
                  <a:tcPr>
                    <a:lnR w="12700" cap="flat" cmpd="sng" algn="ctr">
                      <a:solidFill>
                        <a:schemeClr val="tx1"/>
                      </a:solidFill>
                      <a:prstDash val="solid"/>
                      <a:round/>
                      <a:headEnd type="none" w="med" len="med"/>
                      <a:tailEnd type="none" w="med" len="med"/>
                    </a:lnR>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IN" dirty="0" smtClean="0"/>
              <a:t>	Budget Estimates For Different Income Groups</a:t>
            </a:r>
            <a:endParaRPr lang="en-IN" dirty="0"/>
          </a:p>
        </p:txBody>
      </p:sp>
      <p:graphicFrame>
        <p:nvGraphicFramePr>
          <p:cNvPr id="7" name="Content Placeholder 6"/>
          <p:cNvGraphicFramePr>
            <a:graphicFrameLocks noGrp="1"/>
          </p:cNvGraphicFramePr>
          <p:nvPr>
            <p:ph idx="1"/>
          </p:nvPr>
        </p:nvGraphicFramePr>
        <p:xfrm>
          <a:off x="500034" y="1351086"/>
          <a:ext cx="8301034" cy="5506914"/>
        </p:xfrm>
        <a:graphic>
          <a:graphicData uri="http://schemas.openxmlformats.org/drawingml/2006/table">
            <a:tbl>
              <a:tblPr firstRow="1" bandRow="1">
                <a:tableStyleId>{5C22544A-7EE6-4342-B048-85BDC9FD1C3A}</a:tableStyleId>
              </a:tblPr>
              <a:tblGrid>
                <a:gridCol w="1185862"/>
                <a:gridCol w="1185862"/>
                <a:gridCol w="1185862"/>
                <a:gridCol w="1185862"/>
                <a:gridCol w="1185862"/>
                <a:gridCol w="1185862"/>
                <a:gridCol w="1185862"/>
              </a:tblGrid>
              <a:tr h="940270">
                <a:tc>
                  <a:txBody>
                    <a:bodyPr/>
                    <a:lstStyle/>
                    <a:p>
                      <a:endParaRPr lang="en-IN" dirty="0"/>
                    </a:p>
                  </a:txBody>
                  <a:tcPr/>
                </a:tc>
                <a:tc>
                  <a:txBody>
                    <a:bodyPr/>
                    <a:lstStyle/>
                    <a:p>
                      <a:r>
                        <a:rPr lang="en-IN" dirty="0" smtClean="0"/>
                        <a:t>Low Income Rs.6000</a:t>
                      </a:r>
                      <a:endParaRPr lang="en-IN" dirty="0"/>
                    </a:p>
                  </a:txBody>
                  <a:tcPr/>
                </a:tc>
                <a:tc>
                  <a:txBody>
                    <a:bodyPr/>
                    <a:lstStyle/>
                    <a:p>
                      <a:endParaRPr lang="en-IN" dirty="0"/>
                    </a:p>
                  </a:txBody>
                  <a:tcPr/>
                </a:tc>
                <a:tc>
                  <a:txBody>
                    <a:bodyPr/>
                    <a:lstStyle/>
                    <a:p>
                      <a:r>
                        <a:rPr lang="en-IN" dirty="0" smtClean="0"/>
                        <a:t>Middle Income Group</a:t>
                      </a:r>
                      <a:endParaRPr lang="en-IN" dirty="0"/>
                    </a:p>
                  </a:txBody>
                  <a:tcPr/>
                </a:tc>
                <a:tc>
                  <a:txBody>
                    <a:bodyPr/>
                    <a:lstStyle/>
                    <a:p>
                      <a:endParaRPr lang="en-IN"/>
                    </a:p>
                  </a:txBody>
                  <a:tcPr/>
                </a:tc>
                <a:tc>
                  <a:txBody>
                    <a:bodyPr/>
                    <a:lstStyle/>
                    <a:p>
                      <a:r>
                        <a:rPr lang="en-IN" dirty="0" smtClean="0"/>
                        <a:t>High Income</a:t>
                      </a:r>
                      <a:r>
                        <a:rPr lang="en-IN" baseline="0" dirty="0" smtClean="0"/>
                        <a:t>   Group</a:t>
                      </a:r>
                      <a:endParaRPr lang="en-IN" dirty="0"/>
                    </a:p>
                  </a:txBody>
                  <a:tcPr/>
                </a:tc>
                <a:tc>
                  <a:txBody>
                    <a:bodyPr/>
                    <a:lstStyle/>
                    <a:p>
                      <a:endParaRPr lang="en-IN" dirty="0"/>
                    </a:p>
                  </a:txBody>
                  <a:tcPr/>
                </a:tc>
              </a:tr>
              <a:tr h="383633">
                <a:tc>
                  <a:txBody>
                    <a:bodyPr/>
                    <a:lstStyle/>
                    <a:p>
                      <a:r>
                        <a:rPr lang="en-IN" dirty="0" smtClean="0"/>
                        <a:t>Item</a:t>
                      </a:r>
                      <a:endParaRPr lang="en-IN" dirty="0"/>
                    </a:p>
                  </a:txBody>
                  <a:tcPr/>
                </a:tc>
                <a:tc>
                  <a:txBody>
                    <a:bodyPr/>
                    <a:lstStyle/>
                    <a:p>
                      <a:r>
                        <a:rPr lang="en-IN" dirty="0" smtClean="0"/>
                        <a:t>Rs. spent</a:t>
                      </a:r>
                      <a:endParaRPr lang="en-IN" dirty="0"/>
                    </a:p>
                  </a:txBody>
                  <a:tcPr/>
                </a:tc>
                <a:tc>
                  <a:txBody>
                    <a:bodyPr/>
                    <a:lstStyle/>
                    <a:p>
                      <a:r>
                        <a:rPr lang="en-IN" dirty="0" smtClean="0"/>
                        <a:t>%age</a:t>
                      </a:r>
                      <a:endParaRPr lang="en-IN" dirty="0"/>
                    </a:p>
                  </a:txBody>
                  <a:tcPr/>
                </a:tc>
                <a:tc>
                  <a:txBody>
                    <a:bodyPr/>
                    <a:lstStyle/>
                    <a:p>
                      <a:r>
                        <a:rPr lang="en-IN" dirty="0" smtClean="0"/>
                        <a:t>Rs. spent</a:t>
                      </a:r>
                      <a:endParaRPr lang="en-IN" dirty="0"/>
                    </a:p>
                  </a:txBody>
                  <a:tcPr/>
                </a:tc>
                <a:tc>
                  <a:txBody>
                    <a:bodyPr/>
                    <a:lstStyle/>
                    <a:p>
                      <a:r>
                        <a:rPr lang="en-IN" dirty="0" smtClean="0"/>
                        <a:t>%age</a:t>
                      </a:r>
                      <a:endParaRPr lang="en-IN" dirty="0"/>
                    </a:p>
                  </a:txBody>
                  <a:tcPr/>
                </a:tc>
                <a:tc>
                  <a:txBody>
                    <a:bodyPr/>
                    <a:lstStyle/>
                    <a:p>
                      <a:r>
                        <a:rPr lang="en-IN" dirty="0" smtClean="0"/>
                        <a:t>Rs. spent</a:t>
                      </a:r>
                      <a:endParaRPr lang="en-IN" dirty="0"/>
                    </a:p>
                  </a:txBody>
                  <a:tcPr/>
                </a:tc>
                <a:tc>
                  <a:txBody>
                    <a:bodyPr/>
                    <a:lstStyle/>
                    <a:p>
                      <a:r>
                        <a:rPr lang="en-IN" dirty="0" smtClean="0"/>
                        <a:t>%age</a:t>
                      </a:r>
                      <a:endParaRPr lang="en-IN" dirty="0"/>
                    </a:p>
                  </a:txBody>
                  <a:tcPr/>
                </a:tc>
              </a:tr>
              <a:tr h="383633">
                <a:tc>
                  <a:txBody>
                    <a:bodyPr/>
                    <a:lstStyle/>
                    <a:p>
                      <a:r>
                        <a:rPr lang="en-IN" dirty="0" smtClean="0"/>
                        <a:t>Food</a:t>
                      </a:r>
                      <a:endParaRPr lang="en-IN" dirty="0"/>
                    </a:p>
                  </a:txBody>
                  <a:tcPr/>
                </a:tc>
                <a:tc>
                  <a:txBody>
                    <a:bodyPr/>
                    <a:lstStyle/>
                    <a:p>
                      <a:r>
                        <a:rPr lang="en-IN" dirty="0" smtClean="0"/>
                        <a:t>3000</a:t>
                      </a:r>
                      <a:endParaRPr lang="en-IN" dirty="0"/>
                    </a:p>
                  </a:txBody>
                  <a:tcPr/>
                </a:tc>
                <a:tc>
                  <a:txBody>
                    <a:bodyPr/>
                    <a:lstStyle/>
                    <a:p>
                      <a:r>
                        <a:rPr lang="en-IN" dirty="0" smtClean="0"/>
                        <a:t>50</a:t>
                      </a:r>
                      <a:endParaRPr lang="en-IN" dirty="0"/>
                    </a:p>
                  </a:txBody>
                  <a:tcPr/>
                </a:tc>
                <a:tc>
                  <a:txBody>
                    <a:bodyPr/>
                    <a:lstStyle/>
                    <a:p>
                      <a:r>
                        <a:rPr lang="en-IN" dirty="0" smtClean="0"/>
                        <a:t>8750</a:t>
                      </a:r>
                      <a:endParaRPr lang="en-IN" dirty="0"/>
                    </a:p>
                  </a:txBody>
                  <a:tcPr/>
                </a:tc>
                <a:tc>
                  <a:txBody>
                    <a:bodyPr/>
                    <a:lstStyle/>
                    <a:p>
                      <a:r>
                        <a:rPr lang="en-IN" dirty="0" smtClean="0"/>
                        <a:t>35</a:t>
                      </a:r>
                      <a:endParaRPr lang="en-IN" dirty="0"/>
                    </a:p>
                  </a:txBody>
                  <a:tcPr/>
                </a:tc>
                <a:tc>
                  <a:txBody>
                    <a:bodyPr/>
                    <a:lstStyle/>
                    <a:p>
                      <a:r>
                        <a:rPr lang="en-IN" dirty="0" smtClean="0"/>
                        <a:t>16200</a:t>
                      </a:r>
                      <a:endParaRPr lang="en-IN" dirty="0"/>
                    </a:p>
                  </a:txBody>
                  <a:tcPr/>
                </a:tc>
                <a:tc>
                  <a:txBody>
                    <a:bodyPr/>
                    <a:lstStyle/>
                    <a:p>
                      <a:r>
                        <a:rPr lang="en-IN" dirty="0" smtClean="0"/>
                        <a:t>27</a:t>
                      </a:r>
                      <a:endParaRPr lang="en-IN" dirty="0"/>
                    </a:p>
                  </a:txBody>
                  <a:tcPr/>
                </a:tc>
              </a:tr>
              <a:tr h="383633">
                <a:tc>
                  <a:txBody>
                    <a:bodyPr/>
                    <a:lstStyle/>
                    <a:p>
                      <a:r>
                        <a:rPr lang="en-IN" dirty="0" smtClean="0"/>
                        <a:t>Clothing</a:t>
                      </a:r>
                      <a:endParaRPr lang="en-IN" dirty="0"/>
                    </a:p>
                  </a:txBody>
                  <a:tcPr/>
                </a:tc>
                <a:tc>
                  <a:txBody>
                    <a:bodyPr/>
                    <a:lstStyle/>
                    <a:p>
                      <a:r>
                        <a:rPr lang="en-IN" dirty="0" smtClean="0"/>
                        <a:t>600</a:t>
                      </a:r>
                      <a:endParaRPr lang="en-IN" dirty="0"/>
                    </a:p>
                  </a:txBody>
                  <a:tcPr/>
                </a:tc>
                <a:tc>
                  <a:txBody>
                    <a:bodyPr/>
                    <a:lstStyle/>
                    <a:p>
                      <a:r>
                        <a:rPr lang="en-IN" dirty="0" smtClean="0"/>
                        <a:t>10</a:t>
                      </a:r>
                      <a:endParaRPr lang="en-IN" dirty="0"/>
                    </a:p>
                  </a:txBody>
                  <a:tcPr/>
                </a:tc>
                <a:tc>
                  <a:txBody>
                    <a:bodyPr/>
                    <a:lstStyle/>
                    <a:p>
                      <a:r>
                        <a:rPr lang="en-IN" dirty="0" smtClean="0"/>
                        <a:t>2000</a:t>
                      </a:r>
                      <a:endParaRPr lang="en-IN" dirty="0"/>
                    </a:p>
                  </a:txBody>
                  <a:tcPr/>
                </a:tc>
                <a:tc>
                  <a:txBody>
                    <a:bodyPr/>
                    <a:lstStyle/>
                    <a:p>
                      <a:r>
                        <a:rPr lang="en-IN" dirty="0" smtClean="0"/>
                        <a:t>8</a:t>
                      </a:r>
                      <a:endParaRPr lang="en-IN" dirty="0"/>
                    </a:p>
                  </a:txBody>
                  <a:tcPr/>
                </a:tc>
                <a:tc>
                  <a:txBody>
                    <a:bodyPr/>
                    <a:lstStyle/>
                    <a:p>
                      <a:r>
                        <a:rPr lang="en-IN" dirty="0" smtClean="0"/>
                        <a:t>6000</a:t>
                      </a:r>
                      <a:endParaRPr lang="en-IN" dirty="0"/>
                    </a:p>
                  </a:txBody>
                  <a:tcPr/>
                </a:tc>
                <a:tc>
                  <a:txBody>
                    <a:bodyPr/>
                    <a:lstStyle/>
                    <a:p>
                      <a:r>
                        <a:rPr lang="en-IN" dirty="0" smtClean="0"/>
                        <a:t>10</a:t>
                      </a:r>
                      <a:endParaRPr lang="en-IN" dirty="0"/>
                    </a:p>
                  </a:txBody>
                  <a:tcPr/>
                </a:tc>
              </a:tr>
              <a:tr h="383633">
                <a:tc>
                  <a:txBody>
                    <a:bodyPr/>
                    <a:lstStyle/>
                    <a:p>
                      <a:r>
                        <a:rPr lang="en-IN" dirty="0" smtClean="0"/>
                        <a:t>Housing</a:t>
                      </a:r>
                      <a:endParaRPr lang="en-IN" dirty="0"/>
                    </a:p>
                  </a:txBody>
                  <a:tcPr/>
                </a:tc>
                <a:tc>
                  <a:txBody>
                    <a:bodyPr/>
                    <a:lstStyle/>
                    <a:p>
                      <a:r>
                        <a:rPr lang="en-IN" dirty="0" smtClean="0"/>
                        <a:t>1500</a:t>
                      </a:r>
                      <a:endParaRPr lang="en-IN" dirty="0"/>
                    </a:p>
                  </a:txBody>
                  <a:tcPr/>
                </a:tc>
                <a:tc>
                  <a:txBody>
                    <a:bodyPr/>
                    <a:lstStyle/>
                    <a:p>
                      <a:r>
                        <a:rPr lang="en-IN" dirty="0" smtClean="0"/>
                        <a:t>25</a:t>
                      </a:r>
                      <a:endParaRPr lang="en-IN" dirty="0"/>
                    </a:p>
                  </a:txBody>
                  <a:tcPr/>
                </a:tc>
                <a:tc>
                  <a:txBody>
                    <a:bodyPr/>
                    <a:lstStyle/>
                    <a:p>
                      <a:r>
                        <a:rPr lang="en-IN" dirty="0" smtClean="0"/>
                        <a:t>6250</a:t>
                      </a:r>
                      <a:endParaRPr lang="en-IN" dirty="0"/>
                    </a:p>
                  </a:txBody>
                  <a:tcPr/>
                </a:tc>
                <a:tc>
                  <a:txBody>
                    <a:bodyPr/>
                    <a:lstStyle/>
                    <a:p>
                      <a:r>
                        <a:rPr lang="en-IN" dirty="0" smtClean="0"/>
                        <a:t>25</a:t>
                      </a:r>
                      <a:endParaRPr lang="en-IN" dirty="0"/>
                    </a:p>
                  </a:txBody>
                  <a:tcPr/>
                </a:tc>
                <a:tc>
                  <a:txBody>
                    <a:bodyPr/>
                    <a:lstStyle/>
                    <a:p>
                      <a:r>
                        <a:rPr lang="en-IN" dirty="0" smtClean="0"/>
                        <a:t>15000</a:t>
                      </a:r>
                      <a:endParaRPr lang="en-IN" dirty="0"/>
                    </a:p>
                  </a:txBody>
                  <a:tcPr/>
                </a:tc>
                <a:tc>
                  <a:txBody>
                    <a:bodyPr/>
                    <a:lstStyle/>
                    <a:p>
                      <a:r>
                        <a:rPr lang="en-IN" dirty="0" smtClean="0"/>
                        <a:t>25</a:t>
                      </a:r>
                      <a:endParaRPr lang="en-IN" dirty="0"/>
                    </a:p>
                  </a:txBody>
                  <a:tcPr/>
                </a:tc>
              </a:tr>
              <a:tr h="383633">
                <a:tc>
                  <a:txBody>
                    <a:bodyPr/>
                    <a:lstStyle/>
                    <a:p>
                      <a:r>
                        <a:rPr lang="en-IN" dirty="0" smtClean="0"/>
                        <a:t>Education</a:t>
                      </a:r>
                      <a:endParaRPr lang="en-IN" dirty="0"/>
                    </a:p>
                  </a:txBody>
                  <a:tcPr/>
                </a:tc>
                <a:tc>
                  <a:txBody>
                    <a:bodyPr/>
                    <a:lstStyle/>
                    <a:p>
                      <a:r>
                        <a:rPr lang="en-IN" dirty="0" smtClean="0"/>
                        <a:t>120</a:t>
                      </a:r>
                      <a:endParaRPr lang="en-IN" dirty="0"/>
                    </a:p>
                  </a:txBody>
                  <a:tcPr/>
                </a:tc>
                <a:tc>
                  <a:txBody>
                    <a:bodyPr/>
                    <a:lstStyle/>
                    <a:p>
                      <a:r>
                        <a:rPr lang="en-IN" dirty="0" smtClean="0"/>
                        <a:t>2</a:t>
                      </a:r>
                      <a:endParaRPr lang="en-IN" dirty="0"/>
                    </a:p>
                  </a:txBody>
                  <a:tcPr/>
                </a:tc>
                <a:tc>
                  <a:txBody>
                    <a:bodyPr/>
                    <a:lstStyle/>
                    <a:p>
                      <a:r>
                        <a:rPr lang="en-IN" dirty="0" smtClean="0"/>
                        <a:t>1500</a:t>
                      </a:r>
                      <a:endParaRPr lang="en-IN" dirty="0"/>
                    </a:p>
                  </a:txBody>
                  <a:tcPr/>
                </a:tc>
                <a:tc>
                  <a:txBody>
                    <a:bodyPr/>
                    <a:lstStyle/>
                    <a:p>
                      <a:r>
                        <a:rPr lang="en-IN" dirty="0" smtClean="0"/>
                        <a:t>6</a:t>
                      </a:r>
                      <a:endParaRPr lang="en-IN" dirty="0"/>
                    </a:p>
                  </a:txBody>
                  <a:tcPr/>
                </a:tc>
                <a:tc>
                  <a:txBody>
                    <a:bodyPr/>
                    <a:lstStyle/>
                    <a:p>
                      <a:r>
                        <a:rPr lang="en-IN" dirty="0" smtClean="0"/>
                        <a:t>4200</a:t>
                      </a:r>
                      <a:endParaRPr lang="en-IN" dirty="0"/>
                    </a:p>
                  </a:txBody>
                  <a:tcPr/>
                </a:tc>
                <a:tc>
                  <a:txBody>
                    <a:bodyPr/>
                    <a:lstStyle/>
                    <a:p>
                      <a:r>
                        <a:rPr lang="en-IN" dirty="0" smtClean="0"/>
                        <a:t>7</a:t>
                      </a:r>
                      <a:endParaRPr lang="en-IN" dirty="0"/>
                    </a:p>
                  </a:txBody>
                  <a:tcPr/>
                </a:tc>
              </a:tr>
              <a:tr h="383633">
                <a:tc>
                  <a:txBody>
                    <a:bodyPr/>
                    <a:lstStyle/>
                    <a:p>
                      <a:r>
                        <a:rPr lang="en-IN" dirty="0" smtClean="0"/>
                        <a:t>Health</a:t>
                      </a:r>
                      <a:endParaRPr lang="en-IN" dirty="0"/>
                    </a:p>
                  </a:txBody>
                  <a:tcPr/>
                </a:tc>
                <a:tc>
                  <a:txBody>
                    <a:bodyPr/>
                    <a:lstStyle/>
                    <a:p>
                      <a:r>
                        <a:rPr lang="en-IN" dirty="0" smtClean="0"/>
                        <a:t>180</a:t>
                      </a:r>
                      <a:endParaRPr lang="en-IN" dirty="0"/>
                    </a:p>
                  </a:txBody>
                  <a:tcPr/>
                </a:tc>
                <a:tc>
                  <a:txBody>
                    <a:bodyPr/>
                    <a:lstStyle/>
                    <a:p>
                      <a:r>
                        <a:rPr lang="en-IN" dirty="0" smtClean="0"/>
                        <a:t>3</a:t>
                      </a:r>
                      <a:endParaRPr lang="en-IN" dirty="0"/>
                    </a:p>
                  </a:txBody>
                  <a:tcPr/>
                </a:tc>
                <a:tc>
                  <a:txBody>
                    <a:bodyPr/>
                    <a:lstStyle/>
                    <a:p>
                      <a:r>
                        <a:rPr lang="en-IN" dirty="0" smtClean="0"/>
                        <a:t>1000</a:t>
                      </a:r>
                      <a:endParaRPr lang="en-IN" dirty="0"/>
                    </a:p>
                  </a:txBody>
                  <a:tcPr/>
                </a:tc>
                <a:tc>
                  <a:txBody>
                    <a:bodyPr/>
                    <a:lstStyle/>
                    <a:p>
                      <a:r>
                        <a:rPr lang="en-IN" dirty="0" smtClean="0"/>
                        <a:t>4</a:t>
                      </a:r>
                      <a:endParaRPr lang="en-IN" dirty="0"/>
                    </a:p>
                  </a:txBody>
                  <a:tcPr/>
                </a:tc>
                <a:tc>
                  <a:txBody>
                    <a:bodyPr/>
                    <a:lstStyle/>
                    <a:p>
                      <a:r>
                        <a:rPr lang="en-IN" dirty="0" smtClean="0"/>
                        <a:t>3000</a:t>
                      </a:r>
                      <a:endParaRPr lang="en-IN" dirty="0"/>
                    </a:p>
                  </a:txBody>
                  <a:tcPr/>
                </a:tc>
                <a:tc>
                  <a:txBody>
                    <a:bodyPr/>
                    <a:lstStyle/>
                    <a:p>
                      <a:r>
                        <a:rPr lang="en-IN" dirty="0" smtClean="0"/>
                        <a:t>5</a:t>
                      </a:r>
                      <a:endParaRPr lang="en-IN" dirty="0"/>
                    </a:p>
                  </a:txBody>
                  <a:tcPr/>
                </a:tc>
              </a:tr>
              <a:tr h="636973">
                <a:tc>
                  <a:txBody>
                    <a:bodyPr/>
                    <a:lstStyle/>
                    <a:p>
                      <a:r>
                        <a:rPr lang="en-IN" dirty="0" err="1" smtClean="0"/>
                        <a:t>Tranportation</a:t>
                      </a:r>
                      <a:endParaRPr lang="en-IN" dirty="0"/>
                    </a:p>
                  </a:txBody>
                  <a:tcPr/>
                </a:tc>
                <a:tc>
                  <a:txBody>
                    <a:bodyPr/>
                    <a:lstStyle/>
                    <a:p>
                      <a:r>
                        <a:rPr lang="en-IN" dirty="0" smtClean="0"/>
                        <a:t>180</a:t>
                      </a:r>
                      <a:endParaRPr lang="en-IN" dirty="0"/>
                    </a:p>
                  </a:txBody>
                  <a:tcPr/>
                </a:tc>
                <a:tc>
                  <a:txBody>
                    <a:bodyPr/>
                    <a:lstStyle/>
                    <a:p>
                      <a:r>
                        <a:rPr lang="en-IN" dirty="0" smtClean="0"/>
                        <a:t>3</a:t>
                      </a:r>
                      <a:endParaRPr lang="en-IN" dirty="0"/>
                    </a:p>
                  </a:txBody>
                  <a:tcPr/>
                </a:tc>
                <a:tc>
                  <a:txBody>
                    <a:bodyPr/>
                    <a:lstStyle/>
                    <a:p>
                      <a:r>
                        <a:rPr lang="en-IN" dirty="0" smtClean="0"/>
                        <a:t>1250</a:t>
                      </a:r>
                      <a:endParaRPr lang="en-IN" dirty="0"/>
                    </a:p>
                  </a:txBody>
                  <a:tcPr/>
                </a:tc>
                <a:tc>
                  <a:txBody>
                    <a:bodyPr/>
                    <a:lstStyle/>
                    <a:p>
                      <a:r>
                        <a:rPr lang="en-IN" dirty="0" smtClean="0"/>
                        <a:t>5</a:t>
                      </a:r>
                      <a:endParaRPr lang="en-IN" dirty="0"/>
                    </a:p>
                  </a:txBody>
                  <a:tcPr/>
                </a:tc>
                <a:tc>
                  <a:txBody>
                    <a:bodyPr/>
                    <a:lstStyle/>
                    <a:p>
                      <a:r>
                        <a:rPr lang="en-IN" dirty="0" smtClean="0"/>
                        <a:t>3000</a:t>
                      </a:r>
                      <a:endParaRPr lang="en-IN" dirty="0"/>
                    </a:p>
                  </a:txBody>
                  <a:tcPr/>
                </a:tc>
                <a:tc>
                  <a:txBody>
                    <a:bodyPr/>
                    <a:lstStyle/>
                    <a:p>
                      <a:r>
                        <a:rPr lang="en-IN" dirty="0" smtClean="0"/>
                        <a:t>5</a:t>
                      </a:r>
                      <a:endParaRPr lang="en-IN" dirty="0"/>
                    </a:p>
                  </a:txBody>
                  <a:tcPr/>
                </a:tc>
              </a:tr>
              <a:tr h="601053">
                <a:tc>
                  <a:txBody>
                    <a:bodyPr/>
                    <a:lstStyle/>
                    <a:p>
                      <a:r>
                        <a:rPr lang="en-IN" dirty="0" smtClean="0"/>
                        <a:t>Recreation</a:t>
                      </a:r>
                      <a:endParaRPr lang="en-IN" dirty="0"/>
                    </a:p>
                  </a:txBody>
                  <a:tcPr/>
                </a:tc>
                <a:tc>
                  <a:txBody>
                    <a:bodyPr/>
                    <a:lstStyle/>
                    <a:p>
                      <a:r>
                        <a:rPr lang="en-IN" dirty="0" smtClean="0"/>
                        <a:t>120</a:t>
                      </a:r>
                      <a:endParaRPr lang="en-IN" dirty="0"/>
                    </a:p>
                  </a:txBody>
                  <a:tcPr/>
                </a:tc>
                <a:tc>
                  <a:txBody>
                    <a:bodyPr/>
                    <a:lstStyle/>
                    <a:p>
                      <a:r>
                        <a:rPr lang="en-IN" dirty="0" smtClean="0"/>
                        <a:t>2</a:t>
                      </a:r>
                      <a:endParaRPr lang="en-IN" dirty="0"/>
                    </a:p>
                  </a:txBody>
                  <a:tcPr/>
                </a:tc>
                <a:tc>
                  <a:txBody>
                    <a:bodyPr/>
                    <a:lstStyle/>
                    <a:p>
                      <a:r>
                        <a:rPr lang="en-IN" dirty="0" smtClean="0"/>
                        <a:t>1250</a:t>
                      </a:r>
                      <a:endParaRPr lang="en-IN" dirty="0"/>
                    </a:p>
                  </a:txBody>
                  <a:tcPr/>
                </a:tc>
                <a:tc>
                  <a:txBody>
                    <a:bodyPr/>
                    <a:lstStyle/>
                    <a:p>
                      <a:r>
                        <a:rPr lang="en-IN" dirty="0" smtClean="0"/>
                        <a:t>5</a:t>
                      </a:r>
                      <a:endParaRPr lang="en-IN" dirty="0"/>
                    </a:p>
                  </a:txBody>
                  <a:tcPr/>
                </a:tc>
                <a:tc>
                  <a:txBody>
                    <a:bodyPr/>
                    <a:lstStyle/>
                    <a:p>
                      <a:r>
                        <a:rPr lang="en-IN" dirty="0" smtClean="0"/>
                        <a:t>2400</a:t>
                      </a:r>
                      <a:endParaRPr lang="en-IN" dirty="0"/>
                    </a:p>
                  </a:txBody>
                  <a:tcPr/>
                </a:tc>
                <a:tc>
                  <a:txBody>
                    <a:bodyPr/>
                    <a:lstStyle/>
                    <a:p>
                      <a:r>
                        <a:rPr lang="en-IN" dirty="0" smtClean="0"/>
                        <a:t>4</a:t>
                      </a:r>
                      <a:endParaRPr lang="en-IN" dirty="0"/>
                    </a:p>
                  </a:txBody>
                  <a:tcPr/>
                </a:tc>
              </a:tr>
              <a:tr h="636973">
                <a:tc>
                  <a:txBody>
                    <a:bodyPr/>
                    <a:lstStyle/>
                    <a:p>
                      <a:r>
                        <a:rPr lang="en-IN" dirty="0" smtClean="0"/>
                        <a:t>Miscellaneous</a:t>
                      </a:r>
                      <a:endParaRPr lang="en-IN" dirty="0"/>
                    </a:p>
                  </a:txBody>
                  <a:tcPr/>
                </a:tc>
                <a:tc>
                  <a:txBody>
                    <a:bodyPr/>
                    <a:lstStyle/>
                    <a:p>
                      <a:r>
                        <a:rPr lang="en-IN" dirty="0" smtClean="0"/>
                        <a:t>120</a:t>
                      </a:r>
                      <a:endParaRPr lang="en-IN" dirty="0"/>
                    </a:p>
                  </a:txBody>
                  <a:tcPr/>
                </a:tc>
                <a:tc>
                  <a:txBody>
                    <a:bodyPr/>
                    <a:lstStyle/>
                    <a:p>
                      <a:r>
                        <a:rPr lang="en-IN" dirty="0" smtClean="0"/>
                        <a:t>2</a:t>
                      </a:r>
                      <a:endParaRPr lang="en-IN" dirty="0"/>
                    </a:p>
                  </a:txBody>
                  <a:tcPr/>
                </a:tc>
                <a:tc>
                  <a:txBody>
                    <a:bodyPr/>
                    <a:lstStyle/>
                    <a:p>
                      <a:r>
                        <a:rPr lang="en-IN" dirty="0" smtClean="0"/>
                        <a:t>1250</a:t>
                      </a:r>
                      <a:endParaRPr lang="en-IN" dirty="0"/>
                    </a:p>
                  </a:txBody>
                  <a:tcPr/>
                </a:tc>
                <a:tc>
                  <a:txBody>
                    <a:bodyPr/>
                    <a:lstStyle/>
                    <a:p>
                      <a:r>
                        <a:rPr lang="en-IN" dirty="0" smtClean="0"/>
                        <a:t>5</a:t>
                      </a:r>
                      <a:endParaRPr lang="en-IN" dirty="0"/>
                    </a:p>
                  </a:txBody>
                  <a:tcPr/>
                </a:tc>
                <a:tc>
                  <a:txBody>
                    <a:bodyPr/>
                    <a:lstStyle/>
                    <a:p>
                      <a:r>
                        <a:rPr lang="en-IN" dirty="0" smtClean="0"/>
                        <a:t>4200</a:t>
                      </a:r>
                      <a:endParaRPr lang="en-IN" dirty="0"/>
                    </a:p>
                  </a:txBody>
                  <a:tcPr/>
                </a:tc>
                <a:tc>
                  <a:txBody>
                    <a:bodyPr/>
                    <a:lstStyle/>
                    <a:p>
                      <a:r>
                        <a:rPr lang="en-IN" dirty="0" smtClean="0"/>
                        <a:t>5</a:t>
                      </a:r>
                      <a:endParaRPr lang="en-IN" dirty="0"/>
                    </a:p>
                  </a:txBody>
                  <a:tcPr/>
                </a:tc>
              </a:tr>
              <a:tr h="383633">
                <a:tc>
                  <a:txBody>
                    <a:bodyPr/>
                    <a:lstStyle/>
                    <a:p>
                      <a:r>
                        <a:rPr lang="en-IN" dirty="0" smtClean="0"/>
                        <a:t>Saving</a:t>
                      </a:r>
                      <a:endParaRPr lang="en-IN" dirty="0"/>
                    </a:p>
                  </a:txBody>
                  <a:tcPr/>
                </a:tc>
                <a:tc>
                  <a:txBody>
                    <a:bodyPr/>
                    <a:lstStyle/>
                    <a:p>
                      <a:r>
                        <a:rPr lang="en-IN" dirty="0" smtClean="0"/>
                        <a:t>180</a:t>
                      </a:r>
                      <a:endParaRPr lang="en-IN" dirty="0"/>
                    </a:p>
                  </a:txBody>
                  <a:tcPr/>
                </a:tc>
                <a:tc>
                  <a:txBody>
                    <a:bodyPr/>
                    <a:lstStyle/>
                    <a:p>
                      <a:r>
                        <a:rPr lang="en-IN" dirty="0" smtClean="0"/>
                        <a:t>3</a:t>
                      </a:r>
                      <a:endParaRPr lang="en-IN" dirty="0"/>
                    </a:p>
                  </a:txBody>
                  <a:tcPr/>
                </a:tc>
                <a:tc>
                  <a:txBody>
                    <a:bodyPr/>
                    <a:lstStyle/>
                    <a:p>
                      <a:r>
                        <a:rPr lang="en-IN" dirty="0" smtClean="0"/>
                        <a:t>1750</a:t>
                      </a:r>
                      <a:endParaRPr lang="en-IN" dirty="0"/>
                    </a:p>
                  </a:txBody>
                  <a:tcPr/>
                </a:tc>
                <a:tc>
                  <a:txBody>
                    <a:bodyPr/>
                    <a:lstStyle/>
                    <a:p>
                      <a:r>
                        <a:rPr lang="en-IN" dirty="0" smtClean="0"/>
                        <a:t>7</a:t>
                      </a:r>
                      <a:endParaRPr lang="en-IN" dirty="0"/>
                    </a:p>
                  </a:txBody>
                  <a:tcPr/>
                </a:tc>
                <a:tc>
                  <a:txBody>
                    <a:bodyPr/>
                    <a:lstStyle/>
                    <a:p>
                      <a:r>
                        <a:rPr lang="en-IN" dirty="0" smtClean="0"/>
                        <a:t>6000</a:t>
                      </a:r>
                      <a:endParaRPr lang="en-IN" dirty="0"/>
                    </a:p>
                  </a:txBody>
                  <a:tcPr/>
                </a:tc>
                <a:tc>
                  <a:txBody>
                    <a:bodyPr/>
                    <a:lstStyle/>
                    <a:p>
                      <a:r>
                        <a:rPr lang="en-IN" dirty="0" smtClean="0"/>
                        <a:t>10</a:t>
                      </a:r>
                      <a:endParaRPr lang="en-IN"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Drawbacks Of Engel’ Law</a:t>
            </a:r>
            <a:endParaRPr lang="en-IN" dirty="0"/>
          </a:p>
        </p:txBody>
      </p:sp>
      <p:sp>
        <p:nvSpPr>
          <p:cNvPr id="3" name="Content Placeholder 2"/>
          <p:cNvSpPr>
            <a:spLocks noGrp="1"/>
          </p:cNvSpPr>
          <p:nvPr>
            <p:ph idx="1"/>
          </p:nvPr>
        </p:nvSpPr>
        <p:spPr/>
        <p:txBody>
          <a:bodyPr/>
          <a:lstStyle/>
          <a:p>
            <a:r>
              <a:rPr lang="en-IN" dirty="0" smtClean="0"/>
              <a:t>Engel ‘ law holds true to certain limits but with the passage of time this needs improvement due to modernization and change in family needs.</a:t>
            </a:r>
          </a:p>
          <a:p>
            <a:r>
              <a:rPr lang="en-IN" dirty="0" smtClean="0"/>
              <a:t>The budget plan has no place for savings.</a:t>
            </a:r>
          </a:p>
          <a:p>
            <a:pPr>
              <a:buNone/>
            </a:pPr>
            <a:endParaRPr lang="en-IN" dirty="0"/>
          </a:p>
        </p:txBody>
      </p:sp>
      <p:pic>
        <p:nvPicPr>
          <p:cNvPr id="4" name="Picture 3" descr="budgeting_planing_budget.jpg"/>
          <p:cNvPicPr>
            <a:picLocks noChangeAspect="1"/>
          </p:cNvPicPr>
          <p:nvPr/>
        </p:nvPicPr>
        <p:blipFill>
          <a:blip r:embed="rId2"/>
          <a:stretch>
            <a:fillRect/>
          </a:stretch>
        </p:blipFill>
        <p:spPr>
          <a:xfrm>
            <a:off x="1071538" y="4214818"/>
            <a:ext cx="6357982" cy="23574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Advantages Of Budgeting</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1.Financial Guide</a:t>
            </a:r>
          </a:p>
          <a:p>
            <a:r>
              <a:rPr lang="en-IN" dirty="0" smtClean="0"/>
              <a:t>2.Careful expenditure</a:t>
            </a:r>
          </a:p>
          <a:p>
            <a:r>
              <a:rPr lang="en-IN" dirty="0" smtClean="0"/>
              <a:t>3.Proper Allocation.</a:t>
            </a:r>
          </a:p>
          <a:p>
            <a:r>
              <a:rPr lang="en-IN" dirty="0" smtClean="0"/>
              <a:t>4.Motivation to live  within  one’s resources</a:t>
            </a:r>
          </a:p>
          <a:p>
            <a:r>
              <a:rPr lang="en-IN" dirty="0" smtClean="0"/>
              <a:t>5.Checks on wasteful expenditure</a:t>
            </a:r>
          </a:p>
          <a:p>
            <a:r>
              <a:rPr lang="en-IN" dirty="0" smtClean="0"/>
              <a:t>6.Savings</a:t>
            </a:r>
          </a:p>
          <a:p>
            <a:r>
              <a:rPr lang="en-IN" dirty="0" smtClean="0"/>
              <a:t>7.Proper balance in budget</a:t>
            </a:r>
          </a:p>
          <a:p>
            <a:r>
              <a:rPr lang="en-IN" dirty="0" smtClean="0"/>
              <a:t>8.Time record</a:t>
            </a:r>
          </a:p>
          <a:p>
            <a:r>
              <a:rPr lang="en-IN" dirty="0" smtClean="0"/>
              <a:t>9.Law of equal marginal utility</a:t>
            </a:r>
          </a:p>
          <a:p>
            <a:r>
              <a:rPr lang="en-IN" dirty="0" smtClean="0"/>
              <a:t>10.Helps in attaining family goals</a:t>
            </a:r>
          </a:p>
          <a:p>
            <a:endParaRPr lang="en-IN" dirty="0" smtClean="0"/>
          </a:p>
          <a:p>
            <a:pPr>
              <a:buNone/>
            </a:pP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Disadvantages Of Budget</a:t>
            </a:r>
            <a:endParaRPr lang="en-IN" dirty="0"/>
          </a:p>
        </p:txBody>
      </p:sp>
      <p:sp>
        <p:nvSpPr>
          <p:cNvPr id="3" name="Content Placeholder 2"/>
          <p:cNvSpPr>
            <a:spLocks noGrp="1"/>
          </p:cNvSpPr>
          <p:nvPr>
            <p:ph idx="1"/>
          </p:nvPr>
        </p:nvSpPr>
        <p:spPr/>
        <p:txBody>
          <a:bodyPr/>
          <a:lstStyle/>
          <a:p>
            <a:r>
              <a:rPr lang="en-IN" dirty="0" smtClean="0"/>
              <a:t>Though can help to make best use of money but it cannot increase money</a:t>
            </a:r>
          </a:p>
          <a:p>
            <a:r>
              <a:rPr lang="en-IN" dirty="0" smtClean="0"/>
              <a:t>Budget is just an estimate  not the real plan</a:t>
            </a:r>
          </a:p>
          <a:p>
            <a:r>
              <a:rPr lang="en-IN" dirty="0" smtClean="0"/>
              <a:t>Budget becomes ineffective when prices fall</a:t>
            </a:r>
          </a:p>
          <a:p>
            <a:r>
              <a:rPr lang="en-IN" dirty="0" smtClean="0"/>
              <a:t>Budget cannot give the person the ability to select products in the markets </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Means  Of  Supplementing</a:t>
            </a:r>
            <a:br>
              <a:rPr lang="en-IN" dirty="0" smtClean="0"/>
            </a:br>
            <a:r>
              <a:rPr lang="en-IN" dirty="0" smtClean="0"/>
              <a:t> Family  Income </a:t>
            </a:r>
            <a:endParaRPr lang="en-IN" dirty="0"/>
          </a:p>
        </p:txBody>
      </p:sp>
      <p:sp>
        <p:nvSpPr>
          <p:cNvPr id="3" name="Content Placeholder 2"/>
          <p:cNvSpPr>
            <a:spLocks noGrp="1"/>
          </p:cNvSpPr>
          <p:nvPr>
            <p:ph idx="1"/>
          </p:nvPr>
        </p:nvSpPr>
        <p:spPr/>
        <p:txBody>
          <a:bodyPr/>
          <a:lstStyle/>
          <a:p>
            <a:r>
              <a:rPr lang="en-IN" dirty="0" smtClean="0"/>
              <a:t>By supplementing the income</a:t>
            </a:r>
          </a:p>
          <a:p>
            <a:r>
              <a:rPr lang="en-IN" dirty="0" smtClean="0"/>
              <a:t>By spending </a:t>
            </a:r>
            <a:r>
              <a:rPr lang="en-IN" smtClean="0"/>
              <a:t>money judiciously</a:t>
            </a:r>
            <a:endParaRPr lang="en-IN" dirty="0"/>
          </a:p>
        </p:txBody>
      </p:sp>
      <p:pic>
        <p:nvPicPr>
          <p:cNvPr id="4" name="Picture 3" descr="Watch_out_for_burnout.jpg"/>
          <p:cNvPicPr>
            <a:picLocks noChangeAspect="1"/>
          </p:cNvPicPr>
          <p:nvPr/>
        </p:nvPicPr>
        <p:blipFill>
          <a:blip r:embed="rId2" cstate="print"/>
          <a:stretch>
            <a:fillRect/>
          </a:stretch>
        </p:blipFill>
        <p:spPr>
          <a:xfrm>
            <a:off x="1214414" y="3143248"/>
            <a:ext cx="5605296" cy="31003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By supplementing family income</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By establishing small scale industries-Along with regular job some small scale industry can be started at home like poultry farming, bee keeping, knitting, stitching, embroidery, making </a:t>
            </a:r>
            <a:r>
              <a:rPr lang="en-IN" dirty="0" err="1" smtClean="0"/>
              <a:t>papad</a:t>
            </a:r>
            <a:r>
              <a:rPr lang="en-IN" dirty="0" smtClean="0"/>
              <a:t> etc</a:t>
            </a:r>
          </a:p>
          <a:p>
            <a:r>
              <a:rPr lang="en-IN" dirty="0" smtClean="0"/>
              <a:t>By utilizing time properly-  by using labour saving devices and combining  two jobs like cooking and ironing some time can be saved which can be utilized for other income raising activities. She can utilise her skills for production of goods ,start tuition classes or </a:t>
            </a:r>
            <a:r>
              <a:rPr lang="en-IN" dirty="0" err="1" smtClean="0"/>
              <a:t>creche</a:t>
            </a:r>
            <a:r>
              <a:rPr lang="en-IN" dirty="0" smtClean="0"/>
              <a:t>, beauty parlour etc</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714536"/>
            <a:ext cx="8229600" cy="71438"/>
          </a:xfrm>
        </p:spPr>
        <p:txBody>
          <a:bodyPr>
            <a:normAutofit fontScale="90000"/>
          </a:bodyPr>
          <a:lstStyle/>
          <a:p>
            <a:endParaRPr lang="en-IN" dirty="0"/>
          </a:p>
        </p:txBody>
      </p:sp>
      <p:sp>
        <p:nvSpPr>
          <p:cNvPr id="3" name="Content Placeholder 2"/>
          <p:cNvSpPr>
            <a:spLocks noGrp="1"/>
          </p:cNvSpPr>
          <p:nvPr>
            <p:ph idx="1"/>
          </p:nvPr>
        </p:nvSpPr>
        <p:spPr>
          <a:xfrm>
            <a:off x="457200" y="0"/>
            <a:ext cx="8229600" cy="6126163"/>
          </a:xfrm>
        </p:spPr>
        <p:txBody>
          <a:bodyPr>
            <a:normAutofit lnSpcReduction="10000"/>
          </a:bodyPr>
          <a:lstStyle/>
          <a:p>
            <a:r>
              <a:rPr lang="en-IN" dirty="0" smtClean="0"/>
              <a:t>By  preserving the food in season-</a:t>
            </a:r>
          </a:p>
          <a:p>
            <a:r>
              <a:rPr lang="en-IN" dirty="0" smtClean="0"/>
              <a:t>By proper use of waste material-</a:t>
            </a:r>
          </a:p>
          <a:p>
            <a:r>
              <a:rPr lang="en-IN" dirty="0" smtClean="0"/>
              <a:t>Careful Expenditure of money-</a:t>
            </a:r>
          </a:p>
          <a:p>
            <a:r>
              <a:rPr lang="en-IN" dirty="0" smtClean="0"/>
              <a:t>Reinvestment of savings- in saving schemes, business ,buying property etc</a:t>
            </a:r>
          </a:p>
          <a:p>
            <a:r>
              <a:rPr lang="en-IN" dirty="0" smtClean="0"/>
              <a:t>By getting maximum benefit from community facilities</a:t>
            </a:r>
          </a:p>
          <a:p>
            <a:r>
              <a:rPr lang="en-IN" dirty="0" smtClean="0"/>
              <a:t>Thus a careful expenditure of money and curtailing down of wasteful expenditure in addition to an effort made by family to increase family income can help improve economic status </a:t>
            </a:r>
            <a:r>
              <a:rPr lang="en-IN" smtClean="0"/>
              <a:t>of family</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00090"/>
            <a:ext cx="8229600" cy="454371"/>
          </a:xfrm>
        </p:spPr>
        <p:txBody>
          <a:bodyPr>
            <a:normAutofit fontScale="90000"/>
          </a:bodyPr>
          <a:lstStyle/>
          <a:p>
            <a:endParaRPr lang="en-IN" dirty="0"/>
          </a:p>
        </p:txBody>
      </p:sp>
      <p:pic>
        <p:nvPicPr>
          <p:cNvPr id="4" name="Content Placeholder 3" descr="pye-money-mgmt.png"/>
          <p:cNvPicPr>
            <a:picLocks noGrp="1" noChangeAspect="1"/>
          </p:cNvPicPr>
          <p:nvPr>
            <p:ph idx="1"/>
          </p:nvPr>
        </p:nvPicPr>
        <p:blipFill>
          <a:blip r:embed="rId2"/>
          <a:stretch>
            <a:fillRect/>
          </a:stretch>
        </p:blipFill>
        <p:spPr>
          <a:xfrm>
            <a:off x="1000100" y="1214422"/>
            <a:ext cx="7358114" cy="433864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Money Income</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Classification according to some economists</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dget-cuts1.gif"/>
          <p:cNvPicPr>
            <a:picLocks noChangeAspect="1"/>
          </p:cNvPicPr>
          <p:nvPr/>
        </p:nvPicPr>
        <p:blipFill>
          <a:blip r:embed="rId2"/>
          <a:stretch>
            <a:fillRect/>
          </a:stretch>
        </p:blipFill>
        <p:spPr>
          <a:xfrm>
            <a:off x="1071538" y="857232"/>
            <a:ext cx="6215106" cy="49101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Family Budget</a:t>
            </a:r>
            <a:endParaRPr lang="en-IN" dirty="0"/>
          </a:p>
        </p:txBody>
      </p:sp>
      <p:sp>
        <p:nvSpPr>
          <p:cNvPr id="3" name="Content Placeholder 2"/>
          <p:cNvSpPr>
            <a:spLocks noGrp="1"/>
          </p:cNvSpPr>
          <p:nvPr>
            <p:ph idx="1"/>
          </p:nvPr>
        </p:nvSpPr>
        <p:spPr/>
        <p:txBody>
          <a:bodyPr>
            <a:normAutofit lnSpcReduction="10000"/>
          </a:bodyPr>
          <a:lstStyle/>
          <a:p>
            <a:r>
              <a:rPr lang="en-IN" dirty="0" smtClean="0"/>
              <a:t>A family budget is an estimated plan of future income and expenditure for a definite period i.e.  a week , a month or an year to achieve maximum satisfaction from the earned money</a:t>
            </a:r>
          </a:p>
          <a:p>
            <a:r>
              <a:rPr lang="en-IN" dirty="0" smtClean="0"/>
              <a:t>Budget is account of income and expenditure, which saves money from wasteful expenditure.</a:t>
            </a:r>
          </a:p>
          <a:p>
            <a:r>
              <a:rPr lang="en-IN" dirty="0" smtClean="0"/>
              <a:t>Budget can be in written form or just mental plan</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ey_scale.jpg"/>
          <p:cNvPicPr>
            <a:picLocks noChangeAspect="1"/>
          </p:cNvPicPr>
          <p:nvPr/>
        </p:nvPicPr>
        <p:blipFill>
          <a:blip r:embed="rId2"/>
          <a:stretch>
            <a:fillRect/>
          </a:stretch>
        </p:blipFill>
        <p:spPr>
          <a:xfrm>
            <a:off x="857224" y="1142984"/>
            <a:ext cx="7358114" cy="45053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Budget</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4838</TotalTime>
  <Words>1816</Words>
  <Application>Microsoft Office PowerPoint</Application>
  <PresentationFormat>On-screen Show (4:3)</PresentationFormat>
  <Paragraphs>206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Money Management</vt:lpstr>
      <vt:lpstr>Mo</vt:lpstr>
      <vt:lpstr>Slide 3</vt:lpstr>
      <vt:lpstr>Types of Money Income</vt:lpstr>
      <vt:lpstr>Classification according to some economists</vt:lpstr>
      <vt:lpstr>Slide 6</vt:lpstr>
      <vt:lpstr>Family Budget</vt:lpstr>
      <vt:lpstr>Slide 8</vt:lpstr>
      <vt:lpstr>Types of Budget</vt:lpstr>
      <vt:lpstr>Factors Affecting Budget</vt:lpstr>
      <vt:lpstr>Slide 11</vt:lpstr>
      <vt:lpstr>Slide 12</vt:lpstr>
      <vt:lpstr>Slide 13</vt:lpstr>
      <vt:lpstr>Planning  Of Budget</vt:lpstr>
      <vt:lpstr>Slide 15</vt:lpstr>
      <vt:lpstr>Slide 16</vt:lpstr>
      <vt:lpstr>Slide 17</vt:lpstr>
      <vt:lpstr>Slide 18</vt:lpstr>
      <vt:lpstr>Allocation of money for different items</vt:lpstr>
      <vt:lpstr>Percentage Of Income  -Different Items For Families –Different Income Group</vt:lpstr>
      <vt:lpstr> Budget Estimates For Different Income Groups</vt:lpstr>
      <vt:lpstr>Drawbacks Of Engel’ Law</vt:lpstr>
      <vt:lpstr>Advantages Of Budgeting</vt:lpstr>
      <vt:lpstr>Disadvantages Of Budget</vt:lpstr>
      <vt:lpstr>Means  Of  Supplementing  Family  Income </vt:lpstr>
      <vt:lpstr>By supplementing family income</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Management</dc:title>
  <dc:creator>Jaswant Kaur</dc:creator>
  <cp:lastModifiedBy>Jaswant Kaur</cp:lastModifiedBy>
  <cp:revision>118</cp:revision>
  <dcterms:created xsi:type="dcterms:W3CDTF">2013-01-07T04:47:16Z</dcterms:created>
  <dcterms:modified xsi:type="dcterms:W3CDTF">2013-01-13T11:10:44Z</dcterms:modified>
</cp:coreProperties>
</file>