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7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F84E73-80F9-479A-B920-4AF2E275352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6A453FFE-BF8E-416A-AA8A-80E871F3E173}">
      <dgm:prSet phldrT="[Text]"/>
      <dgm:spPr/>
      <dgm:t>
        <a:bodyPr/>
        <a:lstStyle/>
        <a:p>
          <a:r>
            <a:rPr lang="en-IN" dirty="0" smtClean="0"/>
            <a:t>Human resources</a:t>
          </a:r>
          <a:endParaRPr lang="en-IN" dirty="0"/>
        </a:p>
      </dgm:t>
    </dgm:pt>
    <dgm:pt modelId="{1E68FB24-ED99-40AE-9431-6653E22D7AD9}" type="parTrans" cxnId="{28D12A64-50F8-430F-8798-FF34B252F8F1}">
      <dgm:prSet/>
      <dgm:spPr/>
      <dgm:t>
        <a:bodyPr/>
        <a:lstStyle/>
        <a:p>
          <a:endParaRPr lang="en-IN"/>
        </a:p>
      </dgm:t>
    </dgm:pt>
    <dgm:pt modelId="{E0918300-A12E-4DC6-85C5-F9401525C3E4}" type="sibTrans" cxnId="{28D12A64-50F8-430F-8798-FF34B252F8F1}">
      <dgm:prSet/>
      <dgm:spPr/>
      <dgm:t>
        <a:bodyPr/>
        <a:lstStyle/>
        <a:p>
          <a:endParaRPr lang="en-IN"/>
        </a:p>
      </dgm:t>
    </dgm:pt>
    <dgm:pt modelId="{767DE9EA-39BB-4F84-B29F-CDEB872D04EC}">
      <dgm:prSet phldrT="[Text]"/>
      <dgm:spPr/>
      <dgm:t>
        <a:bodyPr/>
        <a:lstStyle/>
        <a:p>
          <a:r>
            <a:rPr lang="en-IN" dirty="0" smtClean="0"/>
            <a:t>Time-one hour</a:t>
          </a:r>
          <a:endParaRPr lang="en-IN" dirty="0"/>
        </a:p>
      </dgm:t>
    </dgm:pt>
    <dgm:pt modelId="{CBCB80B4-8046-4F2F-A234-D970CEB40946}" type="parTrans" cxnId="{80BCD8B8-274C-4BC0-875A-89BDF9CABD69}">
      <dgm:prSet/>
      <dgm:spPr/>
      <dgm:t>
        <a:bodyPr/>
        <a:lstStyle/>
        <a:p>
          <a:endParaRPr lang="en-IN"/>
        </a:p>
      </dgm:t>
    </dgm:pt>
    <dgm:pt modelId="{B5AC3FC4-9B82-43FF-94B9-37E1AB211476}" type="sibTrans" cxnId="{80BCD8B8-274C-4BC0-875A-89BDF9CABD69}">
      <dgm:prSet/>
      <dgm:spPr/>
      <dgm:t>
        <a:bodyPr/>
        <a:lstStyle/>
        <a:p>
          <a:endParaRPr lang="en-IN"/>
        </a:p>
      </dgm:t>
    </dgm:pt>
    <dgm:pt modelId="{786DD9CF-737F-4BE6-923B-A6B915B565E4}">
      <dgm:prSet phldrT="[Text]"/>
      <dgm:spPr/>
      <dgm:t>
        <a:bodyPr/>
        <a:lstStyle/>
        <a:p>
          <a:r>
            <a:rPr lang="en-IN" dirty="0" smtClean="0"/>
            <a:t>Energy-for indoor and outdoor activities</a:t>
          </a:r>
          <a:endParaRPr lang="en-IN" dirty="0"/>
        </a:p>
      </dgm:t>
    </dgm:pt>
    <dgm:pt modelId="{3C07227E-A088-4A8C-9E54-E27A590F0586}" type="parTrans" cxnId="{8F14E17F-8660-4850-BC0F-35E375F7A7D5}">
      <dgm:prSet/>
      <dgm:spPr/>
      <dgm:t>
        <a:bodyPr/>
        <a:lstStyle/>
        <a:p>
          <a:endParaRPr lang="en-IN"/>
        </a:p>
      </dgm:t>
    </dgm:pt>
    <dgm:pt modelId="{678C93FE-47B3-422B-9A52-D273BF66BF7A}" type="sibTrans" cxnId="{8F14E17F-8660-4850-BC0F-35E375F7A7D5}">
      <dgm:prSet/>
      <dgm:spPr/>
      <dgm:t>
        <a:bodyPr/>
        <a:lstStyle/>
        <a:p>
          <a:endParaRPr lang="en-IN"/>
        </a:p>
      </dgm:t>
    </dgm:pt>
    <dgm:pt modelId="{65B490FB-7CEC-4CB5-801F-5446583F21EE}">
      <dgm:prSet phldrT="[Text]"/>
      <dgm:spPr/>
      <dgm:t>
        <a:bodyPr/>
        <a:lstStyle/>
        <a:p>
          <a:r>
            <a:rPr lang="en-IN" dirty="0" smtClean="0"/>
            <a:t>Non –Human resources</a:t>
          </a:r>
          <a:endParaRPr lang="en-IN" dirty="0"/>
        </a:p>
      </dgm:t>
    </dgm:pt>
    <dgm:pt modelId="{86E85ABF-1AF4-41C2-A312-C2656FD7F056}" type="parTrans" cxnId="{1A2050F7-0229-4305-867C-A3197BB8C492}">
      <dgm:prSet/>
      <dgm:spPr/>
      <dgm:t>
        <a:bodyPr/>
        <a:lstStyle/>
        <a:p>
          <a:endParaRPr lang="en-IN"/>
        </a:p>
      </dgm:t>
    </dgm:pt>
    <dgm:pt modelId="{EC0836C0-3833-45D9-A896-7482113E9BCF}" type="sibTrans" cxnId="{1A2050F7-0229-4305-867C-A3197BB8C492}">
      <dgm:prSet/>
      <dgm:spPr/>
      <dgm:t>
        <a:bodyPr/>
        <a:lstStyle/>
        <a:p>
          <a:endParaRPr lang="en-IN"/>
        </a:p>
      </dgm:t>
    </dgm:pt>
    <dgm:pt modelId="{1261B547-4DD2-4DD3-8075-84F874D4FA7B}">
      <dgm:prSet phldrT="[Text]"/>
      <dgm:spPr/>
      <dgm:t>
        <a:bodyPr/>
        <a:lstStyle/>
        <a:p>
          <a:endParaRPr lang="en-IN" dirty="0"/>
        </a:p>
      </dgm:t>
    </dgm:pt>
    <dgm:pt modelId="{B1B36AF5-52DF-42E7-A2FB-3678EC7C1EAF}" type="parTrans" cxnId="{1DDB9D84-47F8-4812-A747-8440C3C3D07A}">
      <dgm:prSet/>
      <dgm:spPr/>
      <dgm:t>
        <a:bodyPr/>
        <a:lstStyle/>
        <a:p>
          <a:endParaRPr lang="en-IN"/>
        </a:p>
      </dgm:t>
    </dgm:pt>
    <dgm:pt modelId="{D5AF41F6-729B-41C6-86B8-FD11FE59CC02}" type="sibTrans" cxnId="{1DDB9D84-47F8-4812-A747-8440C3C3D07A}">
      <dgm:prSet/>
      <dgm:spPr/>
      <dgm:t>
        <a:bodyPr/>
        <a:lstStyle/>
        <a:p>
          <a:endParaRPr lang="en-IN"/>
        </a:p>
      </dgm:t>
    </dgm:pt>
    <dgm:pt modelId="{DCAB2C87-369D-41CD-819F-D265851B82D0}">
      <dgm:prSet phldrT="[Text]"/>
      <dgm:spPr/>
      <dgm:t>
        <a:bodyPr/>
        <a:lstStyle/>
        <a:p>
          <a:r>
            <a:rPr lang="en-IN" dirty="0" smtClean="0"/>
            <a:t>Money-income, savings, interest</a:t>
          </a:r>
          <a:endParaRPr lang="en-IN" dirty="0"/>
        </a:p>
      </dgm:t>
    </dgm:pt>
    <dgm:pt modelId="{4C19E501-BE18-41E9-96CB-5BF8C67CC27D}" type="parTrans" cxnId="{929012F5-B321-4F22-B475-C61B37A0A7E6}">
      <dgm:prSet/>
      <dgm:spPr/>
      <dgm:t>
        <a:bodyPr/>
        <a:lstStyle/>
        <a:p>
          <a:endParaRPr lang="en-IN"/>
        </a:p>
      </dgm:t>
    </dgm:pt>
    <dgm:pt modelId="{E9F322AC-E832-49E6-9004-3FD10615346F}" type="sibTrans" cxnId="{929012F5-B321-4F22-B475-C61B37A0A7E6}">
      <dgm:prSet/>
      <dgm:spPr/>
      <dgm:t>
        <a:bodyPr/>
        <a:lstStyle/>
        <a:p>
          <a:endParaRPr lang="en-IN"/>
        </a:p>
      </dgm:t>
    </dgm:pt>
    <dgm:pt modelId="{780E0C25-F28E-4909-A911-BAE7DE93B611}">
      <dgm:prSet phldrT="[Text]"/>
      <dgm:spPr/>
      <dgm:t>
        <a:bodyPr/>
        <a:lstStyle/>
        <a:p>
          <a:r>
            <a:rPr lang="en-IN" dirty="0" smtClean="0"/>
            <a:t>Knowledge-for purchasing, for decision making</a:t>
          </a:r>
          <a:endParaRPr lang="en-IN" dirty="0"/>
        </a:p>
      </dgm:t>
    </dgm:pt>
    <dgm:pt modelId="{EFFB45CD-C065-492D-A261-C5B36321BAE3}" type="parTrans" cxnId="{DE19E135-403A-42EF-B139-FD76B12550A5}">
      <dgm:prSet/>
      <dgm:spPr/>
    </dgm:pt>
    <dgm:pt modelId="{CF6A6CC3-1E95-4B67-9248-DEE57507B100}" type="sibTrans" cxnId="{DE19E135-403A-42EF-B139-FD76B12550A5}">
      <dgm:prSet/>
      <dgm:spPr/>
    </dgm:pt>
    <dgm:pt modelId="{3B1EB044-A6ED-4114-9563-0CEBC6E4B723}">
      <dgm:prSet phldrT="[Text]"/>
      <dgm:spPr/>
      <dgm:t>
        <a:bodyPr/>
        <a:lstStyle/>
        <a:p>
          <a:r>
            <a:rPr lang="en-IN" dirty="0" smtClean="0"/>
            <a:t>Attitude-willingness to do a work</a:t>
          </a:r>
          <a:endParaRPr lang="en-IN" dirty="0"/>
        </a:p>
      </dgm:t>
    </dgm:pt>
    <dgm:pt modelId="{2DFBC12B-4CA5-4941-AE47-957C3B164E3E}" type="parTrans" cxnId="{B18C0113-F25E-4C93-B8FB-E1409E62DE87}">
      <dgm:prSet/>
      <dgm:spPr/>
    </dgm:pt>
    <dgm:pt modelId="{3128A11C-C36D-4371-90DF-4712B9F5B980}" type="sibTrans" cxnId="{B18C0113-F25E-4C93-B8FB-E1409E62DE87}">
      <dgm:prSet/>
      <dgm:spPr/>
    </dgm:pt>
    <dgm:pt modelId="{97A0142F-ABA2-453C-8D1A-E077349D1128}">
      <dgm:prSet phldrT="[Text]"/>
      <dgm:spPr/>
      <dgm:t>
        <a:bodyPr/>
        <a:lstStyle/>
        <a:p>
          <a:r>
            <a:rPr lang="en-IN" dirty="0" smtClean="0"/>
            <a:t>Interest-desire for a work</a:t>
          </a:r>
          <a:endParaRPr lang="en-IN" dirty="0"/>
        </a:p>
      </dgm:t>
    </dgm:pt>
    <dgm:pt modelId="{BEA38115-CFB7-4243-8AF6-D03BC38D9BE8}" type="parTrans" cxnId="{39227396-78EA-40D3-AF84-01DF90D9F663}">
      <dgm:prSet/>
      <dgm:spPr/>
    </dgm:pt>
    <dgm:pt modelId="{B380DCA4-1C06-4257-A258-73670023CEA0}" type="sibTrans" cxnId="{39227396-78EA-40D3-AF84-01DF90D9F663}">
      <dgm:prSet/>
      <dgm:spPr/>
    </dgm:pt>
    <dgm:pt modelId="{D01AA459-7684-439B-A646-3128BF7FA914}">
      <dgm:prSet phldrT="[Text]"/>
      <dgm:spPr/>
      <dgm:t>
        <a:bodyPr/>
        <a:lstStyle/>
        <a:p>
          <a:r>
            <a:rPr lang="en-IN" dirty="0" smtClean="0"/>
            <a:t>Skills-eg.in music, household work</a:t>
          </a:r>
          <a:endParaRPr lang="en-IN" dirty="0"/>
        </a:p>
      </dgm:t>
    </dgm:pt>
    <dgm:pt modelId="{143D1F67-8F19-4B80-8DDB-057ED71A7682}" type="parTrans" cxnId="{126C1456-6493-4B1C-9502-7B3F18067C5C}">
      <dgm:prSet/>
      <dgm:spPr/>
    </dgm:pt>
    <dgm:pt modelId="{83DF5AA4-5610-4B3F-A3BC-8342B6CAD011}" type="sibTrans" cxnId="{126C1456-6493-4B1C-9502-7B3F18067C5C}">
      <dgm:prSet/>
      <dgm:spPr/>
    </dgm:pt>
    <dgm:pt modelId="{0AF2D843-4387-4908-AC47-4D771C5BC9B4}">
      <dgm:prSet phldrT="[Text]"/>
      <dgm:spPr/>
      <dgm:t>
        <a:bodyPr/>
        <a:lstStyle/>
        <a:p>
          <a:r>
            <a:rPr lang="en-IN" dirty="0" smtClean="0"/>
            <a:t>Abilities-intellectual and technical capabilities</a:t>
          </a:r>
          <a:endParaRPr lang="en-IN" dirty="0"/>
        </a:p>
      </dgm:t>
    </dgm:pt>
    <dgm:pt modelId="{619DA314-B682-479D-BE23-49AD5D850801}" type="parTrans" cxnId="{B30C8C29-0330-4499-8B31-25BD6FE5486E}">
      <dgm:prSet/>
      <dgm:spPr/>
    </dgm:pt>
    <dgm:pt modelId="{DCECBC16-C879-47D2-AD7A-9A83F36DC0AF}" type="sibTrans" cxnId="{B30C8C29-0330-4499-8B31-25BD6FE5486E}">
      <dgm:prSet/>
      <dgm:spPr/>
    </dgm:pt>
    <dgm:pt modelId="{852A69DE-E0E9-4105-8ED4-20F086392981}">
      <dgm:prSet phldrT="[Text]"/>
      <dgm:spPr/>
      <dgm:t>
        <a:bodyPr/>
        <a:lstStyle/>
        <a:p>
          <a:r>
            <a:rPr lang="en-IN" dirty="0" smtClean="0"/>
            <a:t>.Material goods-food, clothing, car, household goods ,scooter</a:t>
          </a:r>
          <a:endParaRPr lang="en-IN" dirty="0"/>
        </a:p>
      </dgm:t>
    </dgm:pt>
    <dgm:pt modelId="{F7B5042D-07DF-444A-A3B4-B184F8B4EFF8}" type="parTrans" cxnId="{E4BDEC0C-0033-4274-8367-C8332C8947FE}">
      <dgm:prSet/>
      <dgm:spPr/>
    </dgm:pt>
    <dgm:pt modelId="{45AB2613-AFE9-4C5D-9B07-B9CB0AE7EE77}" type="sibTrans" cxnId="{E4BDEC0C-0033-4274-8367-C8332C8947FE}">
      <dgm:prSet/>
      <dgm:spPr/>
    </dgm:pt>
    <dgm:pt modelId="{C113E898-444B-4EE5-BAD8-11A316E6B78F}">
      <dgm:prSet phldrT="[Text]"/>
      <dgm:spPr/>
      <dgm:t>
        <a:bodyPr/>
        <a:lstStyle/>
        <a:p>
          <a:r>
            <a:rPr lang="en-IN" dirty="0" smtClean="0"/>
            <a:t>Property-house, land</a:t>
          </a:r>
          <a:endParaRPr lang="en-IN" dirty="0"/>
        </a:p>
      </dgm:t>
    </dgm:pt>
    <dgm:pt modelId="{F982DE3A-1B30-4D60-B197-CC1E6C392D50}" type="parTrans" cxnId="{4581B377-09AF-460C-826E-EAFE18D2F540}">
      <dgm:prSet/>
      <dgm:spPr/>
    </dgm:pt>
    <dgm:pt modelId="{DA3018CB-B3FA-4F35-8A73-F869DE0CBC8E}" type="sibTrans" cxnId="{4581B377-09AF-460C-826E-EAFE18D2F540}">
      <dgm:prSet/>
      <dgm:spPr/>
    </dgm:pt>
    <dgm:pt modelId="{7A670076-EFB5-4209-87D4-736CB61286FF}">
      <dgm:prSet phldrT="[Text]"/>
      <dgm:spPr/>
      <dgm:t>
        <a:bodyPr/>
        <a:lstStyle/>
        <a:p>
          <a:r>
            <a:rPr lang="en-IN" dirty="0" smtClean="0"/>
            <a:t>Community facilities-library , parks, hospital, school  </a:t>
          </a:r>
          <a:endParaRPr lang="en-IN" dirty="0"/>
        </a:p>
      </dgm:t>
    </dgm:pt>
    <dgm:pt modelId="{F63C577C-41C4-4C53-9DAE-AF19219D2589}" type="parTrans" cxnId="{4CA2DECB-5F73-4CD9-9E9D-F6C9F5B092C2}">
      <dgm:prSet/>
      <dgm:spPr/>
    </dgm:pt>
    <dgm:pt modelId="{C2AB24E9-4CB0-4F95-B74B-03024879E98A}" type="sibTrans" cxnId="{4CA2DECB-5F73-4CD9-9E9D-F6C9F5B092C2}">
      <dgm:prSet/>
      <dgm:spPr/>
    </dgm:pt>
    <dgm:pt modelId="{4B4AB313-D3D0-43C5-8A25-91C3B79B2FEC}" type="pres">
      <dgm:prSet presAssocID="{0BF84E73-80F9-479A-B920-4AF2E275352D}" presName="Name0" presStyleCnt="0">
        <dgm:presLayoutVars>
          <dgm:dir/>
          <dgm:animLvl val="lvl"/>
          <dgm:resizeHandles/>
        </dgm:presLayoutVars>
      </dgm:prSet>
      <dgm:spPr/>
      <dgm:t>
        <a:bodyPr/>
        <a:lstStyle/>
        <a:p>
          <a:endParaRPr lang="en-IN"/>
        </a:p>
      </dgm:t>
    </dgm:pt>
    <dgm:pt modelId="{DF9BEC67-4F10-4017-887E-D0EF9EE87513}" type="pres">
      <dgm:prSet presAssocID="{6A453FFE-BF8E-416A-AA8A-80E871F3E173}" presName="linNode" presStyleCnt="0"/>
      <dgm:spPr/>
    </dgm:pt>
    <dgm:pt modelId="{41636743-FAFB-457A-80E8-5886ABF46D38}" type="pres">
      <dgm:prSet presAssocID="{6A453FFE-BF8E-416A-AA8A-80E871F3E173}" presName="parentShp" presStyleLbl="node1" presStyleIdx="0" presStyleCnt="2">
        <dgm:presLayoutVars>
          <dgm:bulletEnabled val="1"/>
        </dgm:presLayoutVars>
      </dgm:prSet>
      <dgm:spPr/>
      <dgm:t>
        <a:bodyPr/>
        <a:lstStyle/>
        <a:p>
          <a:endParaRPr lang="en-IN"/>
        </a:p>
      </dgm:t>
    </dgm:pt>
    <dgm:pt modelId="{1B31DE4A-2507-4B95-B84D-B60376B55435}" type="pres">
      <dgm:prSet presAssocID="{6A453FFE-BF8E-416A-AA8A-80E871F3E173}" presName="childShp" presStyleLbl="bgAccFollowNode1" presStyleIdx="0" presStyleCnt="2">
        <dgm:presLayoutVars>
          <dgm:bulletEnabled val="1"/>
        </dgm:presLayoutVars>
      </dgm:prSet>
      <dgm:spPr/>
      <dgm:t>
        <a:bodyPr/>
        <a:lstStyle/>
        <a:p>
          <a:endParaRPr lang="en-IN"/>
        </a:p>
      </dgm:t>
    </dgm:pt>
    <dgm:pt modelId="{8B13D890-E93F-40E7-A181-D833CAD22484}" type="pres">
      <dgm:prSet presAssocID="{E0918300-A12E-4DC6-85C5-F9401525C3E4}" presName="spacing" presStyleCnt="0"/>
      <dgm:spPr/>
    </dgm:pt>
    <dgm:pt modelId="{2DC750B3-4380-40D1-8CB7-A37929D054D0}" type="pres">
      <dgm:prSet presAssocID="{65B490FB-7CEC-4CB5-801F-5446583F21EE}" presName="linNode" presStyleCnt="0"/>
      <dgm:spPr/>
    </dgm:pt>
    <dgm:pt modelId="{8DC4441D-4F07-4E7F-A9A5-0DB9C638D092}" type="pres">
      <dgm:prSet presAssocID="{65B490FB-7CEC-4CB5-801F-5446583F21EE}" presName="parentShp" presStyleLbl="node1" presStyleIdx="1" presStyleCnt="2">
        <dgm:presLayoutVars>
          <dgm:bulletEnabled val="1"/>
        </dgm:presLayoutVars>
      </dgm:prSet>
      <dgm:spPr/>
      <dgm:t>
        <a:bodyPr/>
        <a:lstStyle/>
        <a:p>
          <a:endParaRPr lang="en-IN"/>
        </a:p>
      </dgm:t>
    </dgm:pt>
    <dgm:pt modelId="{4239A7A2-B823-4936-8098-510E7B503532}" type="pres">
      <dgm:prSet presAssocID="{65B490FB-7CEC-4CB5-801F-5446583F21EE}" presName="childShp" presStyleLbl="bgAccFollowNode1" presStyleIdx="1" presStyleCnt="2" custLinFactNeighborX="7143" custLinFactNeighborY="-5627">
        <dgm:presLayoutVars>
          <dgm:bulletEnabled val="1"/>
        </dgm:presLayoutVars>
      </dgm:prSet>
      <dgm:spPr/>
      <dgm:t>
        <a:bodyPr/>
        <a:lstStyle/>
        <a:p>
          <a:endParaRPr lang="en-IN"/>
        </a:p>
      </dgm:t>
    </dgm:pt>
  </dgm:ptLst>
  <dgm:cxnLst>
    <dgm:cxn modelId="{F76C1103-7F18-46D0-AEC8-6BF048791C19}" type="presOf" srcId="{D01AA459-7684-439B-A646-3128BF7FA914}" destId="{1B31DE4A-2507-4B95-B84D-B60376B55435}" srcOrd="0" destOrd="5" presId="urn:microsoft.com/office/officeart/2005/8/layout/vList6"/>
    <dgm:cxn modelId="{28D12A64-50F8-430F-8798-FF34B252F8F1}" srcId="{0BF84E73-80F9-479A-B920-4AF2E275352D}" destId="{6A453FFE-BF8E-416A-AA8A-80E871F3E173}" srcOrd="0" destOrd="0" parTransId="{1E68FB24-ED99-40AE-9431-6653E22D7AD9}" sibTransId="{E0918300-A12E-4DC6-85C5-F9401525C3E4}"/>
    <dgm:cxn modelId="{C7AB1183-BD60-49CA-91A1-C56174291A6C}" type="presOf" srcId="{767DE9EA-39BB-4F84-B29F-CDEB872D04EC}" destId="{1B31DE4A-2507-4B95-B84D-B60376B55435}" srcOrd="0" destOrd="0" presId="urn:microsoft.com/office/officeart/2005/8/layout/vList6"/>
    <dgm:cxn modelId="{4581B377-09AF-460C-826E-EAFE18D2F540}" srcId="{65B490FB-7CEC-4CB5-801F-5446583F21EE}" destId="{C113E898-444B-4EE5-BAD8-11A316E6B78F}" srcOrd="3" destOrd="0" parTransId="{F982DE3A-1B30-4D60-B197-CC1E6C392D50}" sibTransId="{DA3018CB-B3FA-4F35-8A73-F869DE0CBC8E}"/>
    <dgm:cxn modelId="{9E38E64A-A0CF-4BA5-B8A4-0EB9A1E9F3CF}" type="presOf" srcId="{DCAB2C87-369D-41CD-819F-D265851B82D0}" destId="{4239A7A2-B823-4936-8098-510E7B503532}" srcOrd="0" destOrd="1" presId="urn:microsoft.com/office/officeart/2005/8/layout/vList6"/>
    <dgm:cxn modelId="{9080378A-1D01-4274-92DC-27DA50E3E612}" type="presOf" srcId="{0BF84E73-80F9-479A-B920-4AF2E275352D}" destId="{4B4AB313-D3D0-43C5-8A25-91C3B79B2FEC}" srcOrd="0" destOrd="0" presId="urn:microsoft.com/office/officeart/2005/8/layout/vList6"/>
    <dgm:cxn modelId="{B18C0113-F25E-4C93-B8FB-E1409E62DE87}" srcId="{6A453FFE-BF8E-416A-AA8A-80E871F3E173}" destId="{3B1EB044-A6ED-4114-9563-0CEBC6E4B723}" srcOrd="3" destOrd="0" parTransId="{2DFBC12B-4CA5-4941-AE47-957C3B164E3E}" sibTransId="{3128A11C-C36D-4371-90DF-4712B9F5B980}"/>
    <dgm:cxn modelId="{4907815C-5B28-4DB4-A999-5CB163B2840E}" type="presOf" srcId="{780E0C25-F28E-4909-A911-BAE7DE93B611}" destId="{1B31DE4A-2507-4B95-B84D-B60376B55435}" srcOrd="0" destOrd="2" presId="urn:microsoft.com/office/officeart/2005/8/layout/vList6"/>
    <dgm:cxn modelId="{B30C8C29-0330-4499-8B31-25BD6FE5486E}" srcId="{6A453FFE-BF8E-416A-AA8A-80E871F3E173}" destId="{0AF2D843-4387-4908-AC47-4D771C5BC9B4}" srcOrd="6" destOrd="0" parTransId="{619DA314-B682-479D-BE23-49AD5D850801}" sibTransId="{DCECBC16-C879-47D2-AD7A-9A83F36DC0AF}"/>
    <dgm:cxn modelId="{89AA7E3C-0B1D-4AA6-9094-7536491CE9B1}" type="presOf" srcId="{1261B547-4DD2-4DD3-8075-84F874D4FA7B}" destId="{4239A7A2-B823-4936-8098-510E7B503532}" srcOrd="0" destOrd="0" presId="urn:microsoft.com/office/officeart/2005/8/layout/vList6"/>
    <dgm:cxn modelId="{06ADF321-56EC-4BD4-987C-CA9EE8C985EC}" type="presOf" srcId="{0AF2D843-4387-4908-AC47-4D771C5BC9B4}" destId="{1B31DE4A-2507-4B95-B84D-B60376B55435}" srcOrd="0" destOrd="6" presId="urn:microsoft.com/office/officeart/2005/8/layout/vList6"/>
    <dgm:cxn modelId="{2263F7DE-A0CC-4D69-9477-1A7968E7A9DA}" type="presOf" srcId="{786DD9CF-737F-4BE6-923B-A6B915B565E4}" destId="{1B31DE4A-2507-4B95-B84D-B60376B55435}" srcOrd="0" destOrd="1" presId="urn:microsoft.com/office/officeart/2005/8/layout/vList6"/>
    <dgm:cxn modelId="{126C1456-6493-4B1C-9502-7B3F18067C5C}" srcId="{6A453FFE-BF8E-416A-AA8A-80E871F3E173}" destId="{D01AA459-7684-439B-A646-3128BF7FA914}" srcOrd="5" destOrd="0" parTransId="{143D1F67-8F19-4B80-8DDB-057ED71A7682}" sibTransId="{83DF5AA4-5610-4B3F-A3BC-8342B6CAD011}"/>
    <dgm:cxn modelId="{D948EF75-5FFF-4788-9217-5037EB79E707}" type="presOf" srcId="{6A453FFE-BF8E-416A-AA8A-80E871F3E173}" destId="{41636743-FAFB-457A-80E8-5886ABF46D38}" srcOrd="0" destOrd="0" presId="urn:microsoft.com/office/officeart/2005/8/layout/vList6"/>
    <dgm:cxn modelId="{AC85AD9B-F1B9-42A5-BE35-C3EB83B64719}" type="presOf" srcId="{C113E898-444B-4EE5-BAD8-11A316E6B78F}" destId="{4239A7A2-B823-4936-8098-510E7B503532}" srcOrd="0" destOrd="3" presId="urn:microsoft.com/office/officeart/2005/8/layout/vList6"/>
    <dgm:cxn modelId="{437E725C-C464-4758-8617-D9EEEFB6C6F8}" type="presOf" srcId="{97A0142F-ABA2-453C-8D1A-E077349D1128}" destId="{1B31DE4A-2507-4B95-B84D-B60376B55435}" srcOrd="0" destOrd="4" presId="urn:microsoft.com/office/officeart/2005/8/layout/vList6"/>
    <dgm:cxn modelId="{8F14E17F-8660-4850-BC0F-35E375F7A7D5}" srcId="{6A453FFE-BF8E-416A-AA8A-80E871F3E173}" destId="{786DD9CF-737F-4BE6-923B-A6B915B565E4}" srcOrd="1" destOrd="0" parTransId="{3C07227E-A088-4A8C-9E54-E27A590F0586}" sibTransId="{678C93FE-47B3-422B-9A52-D273BF66BF7A}"/>
    <dgm:cxn modelId="{929012F5-B321-4F22-B475-C61B37A0A7E6}" srcId="{65B490FB-7CEC-4CB5-801F-5446583F21EE}" destId="{DCAB2C87-369D-41CD-819F-D265851B82D0}" srcOrd="1" destOrd="0" parTransId="{4C19E501-BE18-41E9-96CB-5BF8C67CC27D}" sibTransId="{E9F322AC-E832-49E6-9004-3FD10615346F}"/>
    <dgm:cxn modelId="{29FA74BC-280E-4E03-85B9-ED6BF773FF05}" type="presOf" srcId="{852A69DE-E0E9-4105-8ED4-20F086392981}" destId="{4239A7A2-B823-4936-8098-510E7B503532}" srcOrd="0" destOrd="2" presId="urn:microsoft.com/office/officeart/2005/8/layout/vList6"/>
    <dgm:cxn modelId="{80BCD8B8-274C-4BC0-875A-89BDF9CABD69}" srcId="{6A453FFE-BF8E-416A-AA8A-80E871F3E173}" destId="{767DE9EA-39BB-4F84-B29F-CDEB872D04EC}" srcOrd="0" destOrd="0" parTransId="{CBCB80B4-8046-4F2F-A234-D970CEB40946}" sibTransId="{B5AC3FC4-9B82-43FF-94B9-37E1AB211476}"/>
    <dgm:cxn modelId="{1A2050F7-0229-4305-867C-A3197BB8C492}" srcId="{0BF84E73-80F9-479A-B920-4AF2E275352D}" destId="{65B490FB-7CEC-4CB5-801F-5446583F21EE}" srcOrd="1" destOrd="0" parTransId="{86E85ABF-1AF4-41C2-A312-C2656FD7F056}" sibTransId="{EC0836C0-3833-45D9-A896-7482113E9BCF}"/>
    <dgm:cxn modelId="{DE19E135-403A-42EF-B139-FD76B12550A5}" srcId="{6A453FFE-BF8E-416A-AA8A-80E871F3E173}" destId="{780E0C25-F28E-4909-A911-BAE7DE93B611}" srcOrd="2" destOrd="0" parTransId="{EFFB45CD-C065-492D-A261-C5B36321BAE3}" sibTransId="{CF6A6CC3-1E95-4B67-9248-DEE57507B100}"/>
    <dgm:cxn modelId="{2D4E911A-B77F-4911-A6AF-B6DD68B10B87}" type="presOf" srcId="{65B490FB-7CEC-4CB5-801F-5446583F21EE}" destId="{8DC4441D-4F07-4E7F-A9A5-0DB9C638D092}" srcOrd="0" destOrd="0" presId="urn:microsoft.com/office/officeart/2005/8/layout/vList6"/>
    <dgm:cxn modelId="{E4BDEC0C-0033-4274-8367-C8332C8947FE}" srcId="{65B490FB-7CEC-4CB5-801F-5446583F21EE}" destId="{852A69DE-E0E9-4105-8ED4-20F086392981}" srcOrd="2" destOrd="0" parTransId="{F7B5042D-07DF-444A-A3B4-B184F8B4EFF8}" sibTransId="{45AB2613-AFE9-4C5D-9B07-B9CB0AE7EE77}"/>
    <dgm:cxn modelId="{C102F925-9710-44E5-ADAA-2CB06FCD2BB4}" type="presOf" srcId="{3B1EB044-A6ED-4114-9563-0CEBC6E4B723}" destId="{1B31DE4A-2507-4B95-B84D-B60376B55435}" srcOrd="0" destOrd="3" presId="urn:microsoft.com/office/officeart/2005/8/layout/vList6"/>
    <dgm:cxn modelId="{39227396-78EA-40D3-AF84-01DF90D9F663}" srcId="{6A453FFE-BF8E-416A-AA8A-80E871F3E173}" destId="{97A0142F-ABA2-453C-8D1A-E077349D1128}" srcOrd="4" destOrd="0" parTransId="{BEA38115-CFB7-4243-8AF6-D03BC38D9BE8}" sibTransId="{B380DCA4-1C06-4257-A258-73670023CEA0}"/>
    <dgm:cxn modelId="{4CA2DECB-5F73-4CD9-9E9D-F6C9F5B092C2}" srcId="{65B490FB-7CEC-4CB5-801F-5446583F21EE}" destId="{7A670076-EFB5-4209-87D4-736CB61286FF}" srcOrd="4" destOrd="0" parTransId="{F63C577C-41C4-4C53-9DAE-AF19219D2589}" sibTransId="{C2AB24E9-4CB0-4F95-B74B-03024879E98A}"/>
    <dgm:cxn modelId="{E572C65C-D42A-4348-B49B-DA43352B2C19}" type="presOf" srcId="{7A670076-EFB5-4209-87D4-736CB61286FF}" destId="{4239A7A2-B823-4936-8098-510E7B503532}" srcOrd="0" destOrd="4" presId="urn:microsoft.com/office/officeart/2005/8/layout/vList6"/>
    <dgm:cxn modelId="{1DDB9D84-47F8-4812-A747-8440C3C3D07A}" srcId="{65B490FB-7CEC-4CB5-801F-5446583F21EE}" destId="{1261B547-4DD2-4DD3-8075-84F874D4FA7B}" srcOrd="0" destOrd="0" parTransId="{B1B36AF5-52DF-42E7-A2FB-3678EC7C1EAF}" sibTransId="{D5AF41F6-729B-41C6-86B8-FD11FE59CC02}"/>
    <dgm:cxn modelId="{697D1940-5DF4-4D2E-8B7F-7873C983C7DB}" type="presParOf" srcId="{4B4AB313-D3D0-43C5-8A25-91C3B79B2FEC}" destId="{DF9BEC67-4F10-4017-887E-D0EF9EE87513}" srcOrd="0" destOrd="0" presId="urn:microsoft.com/office/officeart/2005/8/layout/vList6"/>
    <dgm:cxn modelId="{6E5B05D7-001A-44BD-865F-A045914F5649}" type="presParOf" srcId="{DF9BEC67-4F10-4017-887E-D0EF9EE87513}" destId="{41636743-FAFB-457A-80E8-5886ABF46D38}" srcOrd="0" destOrd="0" presId="urn:microsoft.com/office/officeart/2005/8/layout/vList6"/>
    <dgm:cxn modelId="{0045CB5D-990A-4EFB-B5DF-83D5BA9D4C75}" type="presParOf" srcId="{DF9BEC67-4F10-4017-887E-D0EF9EE87513}" destId="{1B31DE4A-2507-4B95-B84D-B60376B55435}" srcOrd="1" destOrd="0" presId="urn:microsoft.com/office/officeart/2005/8/layout/vList6"/>
    <dgm:cxn modelId="{B5A35CAA-F2A2-4CBF-930E-C527129FC67A}" type="presParOf" srcId="{4B4AB313-D3D0-43C5-8A25-91C3B79B2FEC}" destId="{8B13D890-E93F-40E7-A181-D833CAD22484}" srcOrd="1" destOrd="0" presId="urn:microsoft.com/office/officeart/2005/8/layout/vList6"/>
    <dgm:cxn modelId="{BF998361-CA8C-46D5-AC24-4A731315616D}" type="presParOf" srcId="{4B4AB313-D3D0-43C5-8A25-91C3B79B2FEC}" destId="{2DC750B3-4380-40D1-8CB7-A37929D054D0}" srcOrd="2" destOrd="0" presId="urn:microsoft.com/office/officeart/2005/8/layout/vList6"/>
    <dgm:cxn modelId="{954B5D50-29A5-4474-9E64-7A22F5E044E4}" type="presParOf" srcId="{2DC750B3-4380-40D1-8CB7-A37929D054D0}" destId="{8DC4441D-4F07-4E7F-A9A5-0DB9C638D092}" srcOrd="0" destOrd="0" presId="urn:microsoft.com/office/officeart/2005/8/layout/vList6"/>
    <dgm:cxn modelId="{5873E1DD-5F2C-49FE-A882-9C9345641DB2}" type="presParOf" srcId="{2DC750B3-4380-40D1-8CB7-A37929D054D0}" destId="{4239A7A2-B823-4936-8098-510E7B503532}"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55AFFD-C0C0-458E-AD1C-AD00D08341E1}" type="datetimeFigureOut">
              <a:rPr lang="en-US" smtClean="0"/>
              <a:pPr/>
              <a:t>1/7/2013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EB5904-5CBC-40F6-B573-B3CD8D739071}"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dirty="0" smtClean="0"/>
              <a:t>Cannot be used for another activity</a:t>
            </a:r>
            <a:r>
              <a:rPr lang="en-IN" baseline="0" dirty="0" smtClean="0"/>
              <a:t> cannot be used for some other purpose at </a:t>
            </a:r>
            <a:endParaRPr lang="en-IN" dirty="0"/>
          </a:p>
        </p:txBody>
      </p:sp>
      <p:sp>
        <p:nvSpPr>
          <p:cNvPr id="4" name="Slide Number Placeholder 3"/>
          <p:cNvSpPr>
            <a:spLocks noGrp="1"/>
          </p:cNvSpPr>
          <p:nvPr>
            <p:ph type="sldNum" sz="quarter" idx="10"/>
          </p:nvPr>
        </p:nvSpPr>
        <p:spPr/>
        <p:txBody>
          <a:bodyPr/>
          <a:lstStyle/>
          <a:p>
            <a:fld id="{4FEB5904-5CBC-40F6-B573-B3CD8D739071}" type="slidenum">
              <a:rPr lang="en-IN" smtClean="0"/>
              <a:pPr/>
              <a:t>10</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FEB5904-5CBC-40F6-B573-B3CD8D739071}" type="slidenum">
              <a:rPr lang="en-IN" smtClean="0"/>
              <a:pPr/>
              <a:t>11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C271221-8C35-4BB1-9B7F-6A761315FF5F}" type="datetimeFigureOut">
              <a:rPr lang="en-US" smtClean="0"/>
              <a:pPr/>
              <a:t>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271221-8C35-4BB1-9B7F-6A761315FF5F}" type="datetimeFigureOut">
              <a:rPr lang="en-US" smtClean="0"/>
              <a:pPr/>
              <a:t>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271221-8C35-4BB1-9B7F-6A761315FF5F}" type="datetimeFigureOut">
              <a:rPr lang="en-US" smtClean="0"/>
              <a:pPr/>
              <a:t>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271221-8C35-4BB1-9B7F-6A761315FF5F}" type="datetimeFigureOut">
              <a:rPr lang="en-US" smtClean="0"/>
              <a:pPr/>
              <a:t>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271221-8C35-4BB1-9B7F-6A761315FF5F}" type="datetimeFigureOut">
              <a:rPr lang="en-US" smtClean="0"/>
              <a:pPr/>
              <a:t>1/7/2013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C271221-8C35-4BB1-9B7F-6A761315FF5F}" type="datetimeFigureOut">
              <a:rPr lang="en-US" smtClean="0"/>
              <a:pPr/>
              <a:t>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C271221-8C35-4BB1-9B7F-6A761315FF5F}" type="datetimeFigureOut">
              <a:rPr lang="en-US" smtClean="0"/>
              <a:pPr/>
              <a:t>1/7/2013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C271221-8C35-4BB1-9B7F-6A761315FF5F}" type="datetimeFigureOut">
              <a:rPr lang="en-US" smtClean="0"/>
              <a:pPr/>
              <a:t>1/7/2013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71221-8C35-4BB1-9B7F-6A761315FF5F}" type="datetimeFigureOut">
              <a:rPr lang="en-US" smtClean="0"/>
              <a:pPr/>
              <a:t>1/7/2013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271221-8C35-4BB1-9B7F-6A761315FF5F}" type="datetimeFigureOut">
              <a:rPr lang="en-US" smtClean="0"/>
              <a:pPr/>
              <a:t>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271221-8C35-4BB1-9B7F-6A761315FF5F}" type="datetimeFigureOut">
              <a:rPr lang="en-US" smtClean="0"/>
              <a:pPr/>
              <a:t>1/7/2013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449550-FA66-45B6-AA5E-E96C6CB5DFA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71221-8C35-4BB1-9B7F-6A761315FF5F}" type="datetimeFigureOut">
              <a:rPr lang="en-US" smtClean="0"/>
              <a:pPr/>
              <a:t>1/7/2013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449550-FA66-45B6-AA5E-E96C6CB5DFA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RESOURCES                   </a:t>
            </a:r>
            <a:endParaRPr lang="en-IN" dirty="0"/>
          </a:p>
        </p:txBody>
      </p:sp>
      <p:sp>
        <p:nvSpPr>
          <p:cNvPr id="3" name="Subtitle 2"/>
          <p:cNvSpPr>
            <a:spLocks noGrp="1"/>
          </p:cNvSpPr>
          <p:nvPr>
            <p:ph type="subTitle" idx="1"/>
          </p:nvPr>
        </p:nvSpPr>
        <p:spPr/>
        <p:txBody>
          <a:bodyPr/>
          <a:lstStyle/>
          <a:p>
            <a:r>
              <a:rPr lang="en-IN" dirty="0" smtClean="0">
                <a:solidFill>
                  <a:schemeClr val="tx1"/>
                </a:solidFill>
              </a:rPr>
              <a:t>Classification, factors  affecting their use, similarities</a:t>
            </a:r>
            <a:endParaRPr lang="en-IN"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0"/>
            <a:ext cx="8229600" cy="5911873"/>
          </a:xfrm>
        </p:spPr>
        <p:txBody>
          <a:bodyPr>
            <a:normAutofit fontScale="92500" lnSpcReduction="20000"/>
          </a:bodyPr>
          <a:lstStyle/>
          <a:p>
            <a:endParaRPr lang="en-IN" dirty="0" smtClean="0"/>
          </a:p>
          <a:p>
            <a:r>
              <a:rPr lang="en-IN" dirty="0" smtClean="0"/>
              <a:t>A </a:t>
            </a:r>
            <a:r>
              <a:rPr lang="en-IN" dirty="0" smtClean="0"/>
              <a:t>resource can be used for one purpose only at one time-Resources may have more than one uses but one resource can be used for one purpose only at one time e.g. time used for one activity cannot be used for another activity at the same time</a:t>
            </a:r>
            <a:r>
              <a:rPr lang="en-IN" dirty="0" smtClean="0"/>
              <a:t>.</a:t>
            </a:r>
          </a:p>
          <a:p>
            <a:endParaRPr lang="en-IN" dirty="0" smtClean="0"/>
          </a:p>
          <a:p>
            <a:r>
              <a:rPr lang="en-IN" dirty="0" smtClean="0"/>
              <a:t>Quality of life is determined by the use of resources-Resources are limited and if these are used judiciously to achieve a particular goal then the person will be able to achieve his what he wants with minimum expenditure and  his quality of life will improve and so will his standard of life.</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Factors affecting the use of resources</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Skill and abilities of the home-maker-A skilled and able home maker  can utilize her time and money  in a better way. Identifying  the primary need of the family ,allocation  of resources for meeting them, making the resources available and evaluating them</a:t>
            </a:r>
            <a:r>
              <a:rPr lang="en-IN" dirty="0" smtClean="0"/>
              <a:t>.</a:t>
            </a:r>
          </a:p>
          <a:p>
            <a:endParaRPr lang="en-IN" dirty="0" smtClean="0"/>
          </a:p>
          <a:p>
            <a:r>
              <a:rPr lang="en-IN" dirty="0" smtClean="0"/>
              <a:t>Aims and objectives –Efficient use of resources is directly dependent  upon aims and objectives of family. A car is a luxury item for a business man  where as it is a source of income for a taxi driver. Both will spend the money according to their objectives.</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285908"/>
            <a:ext cx="8229600" cy="1143000"/>
          </a:xfrm>
        </p:spPr>
        <p:txBody>
          <a:bodyPr/>
          <a:lstStyle/>
          <a:p>
            <a:endParaRPr lang="en-IN" dirty="0"/>
          </a:p>
        </p:txBody>
      </p:sp>
      <p:sp>
        <p:nvSpPr>
          <p:cNvPr id="3" name="Content Placeholder 2"/>
          <p:cNvSpPr>
            <a:spLocks noGrp="1"/>
          </p:cNvSpPr>
          <p:nvPr>
            <p:ph idx="1"/>
          </p:nvPr>
        </p:nvSpPr>
        <p:spPr>
          <a:xfrm>
            <a:off x="0" y="0"/>
            <a:ext cx="9144000" cy="6858000"/>
          </a:xfrm>
        </p:spPr>
        <p:txBody>
          <a:bodyPr>
            <a:normAutofit fontScale="92500" lnSpcReduction="20000"/>
          </a:bodyPr>
          <a:lstStyle/>
          <a:p>
            <a:endParaRPr lang="en-IN" dirty="0" smtClean="0"/>
          </a:p>
          <a:p>
            <a:r>
              <a:rPr lang="en-IN" dirty="0" smtClean="0"/>
              <a:t>Family </a:t>
            </a:r>
            <a:r>
              <a:rPr lang="en-IN" dirty="0" smtClean="0"/>
              <a:t>set up-The use of resources differ according to size, set </a:t>
            </a:r>
            <a:r>
              <a:rPr lang="en-IN" dirty="0" err="1" smtClean="0"/>
              <a:t>up,stage</a:t>
            </a:r>
            <a:r>
              <a:rPr lang="en-IN" dirty="0" smtClean="0"/>
              <a:t> of family life cycle</a:t>
            </a:r>
            <a:r>
              <a:rPr lang="en-IN" dirty="0" smtClean="0"/>
              <a:t>.</a:t>
            </a:r>
          </a:p>
          <a:p>
            <a:endParaRPr lang="en-IN" dirty="0" smtClean="0"/>
          </a:p>
          <a:p>
            <a:r>
              <a:rPr lang="en-IN" dirty="0" smtClean="0"/>
              <a:t>Surroundings and environment-The effective use of resource is influenced by the social as well as natural environment e. g. In cities  money is utilized for maintaining standard of living where as in villages  it is utilized for basic necessities</a:t>
            </a:r>
            <a:r>
              <a:rPr lang="en-IN" dirty="0" smtClean="0"/>
              <a:t>.</a:t>
            </a:r>
          </a:p>
          <a:p>
            <a:endParaRPr lang="en-IN" dirty="0" smtClean="0"/>
          </a:p>
          <a:p>
            <a:r>
              <a:rPr lang="en-IN" dirty="0" smtClean="0"/>
              <a:t>Education of family members-If families members are educated resources are utilized more efficiently Educated housewife will be aware of  time and labour saving devices like washing machine, </a:t>
            </a:r>
            <a:r>
              <a:rPr lang="en-IN" dirty="0" err="1" smtClean="0"/>
              <a:t>mixi</a:t>
            </a:r>
            <a:r>
              <a:rPr lang="en-IN" dirty="0" smtClean="0"/>
              <a:t> etc. Educated families always try to get maximum  benefit from  the available resources instead of wasting them on non essentials.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643710"/>
          </a:xfrm>
        </p:spPr>
        <p:txBody>
          <a:bodyPr>
            <a:normAutofit fontScale="85000" lnSpcReduction="20000"/>
          </a:bodyPr>
          <a:lstStyle/>
          <a:p>
            <a:endParaRPr lang="en-IN" dirty="0" smtClean="0"/>
          </a:p>
          <a:p>
            <a:r>
              <a:rPr lang="en-IN" dirty="0" smtClean="0"/>
              <a:t>Economic </a:t>
            </a:r>
            <a:r>
              <a:rPr lang="en-IN" dirty="0" smtClean="0"/>
              <a:t>condition-Money is such a resource that can be used to get other resources. If the family has money they can buy time and labour saving devices and can get a domestic help</a:t>
            </a:r>
            <a:r>
              <a:rPr lang="en-IN" dirty="0" smtClean="0"/>
              <a:t>.</a:t>
            </a:r>
          </a:p>
          <a:p>
            <a:endParaRPr lang="en-IN" dirty="0" smtClean="0"/>
          </a:p>
          <a:p>
            <a:r>
              <a:rPr lang="en-IN" dirty="0" smtClean="0"/>
              <a:t>Stage of family life cycle-When children are young the demand on resources of time and energy is high but expenditure is less. Family can save money foe future use</a:t>
            </a:r>
            <a:r>
              <a:rPr lang="en-IN" dirty="0" smtClean="0"/>
              <a:t>.</a:t>
            </a:r>
          </a:p>
          <a:p>
            <a:endParaRPr lang="en-IN" dirty="0" smtClean="0"/>
          </a:p>
          <a:p>
            <a:r>
              <a:rPr lang="en-IN" dirty="0" smtClean="0"/>
              <a:t>The use of resources is in different forms at different time but the main aim of their use should  be to get maximum satisfaction from them. To fulfil this aim effort must be made to increase the resources, new substitutes can be discovered maximum benefit from available resources and effort to keep balance between interest and goals. </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76"/>
            <a:ext cx="8258204" cy="285776"/>
          </a:xfrm>
        </p:spPr>
        <p:txBody>
          <a:bodyPr>
            <a:normAutofit fontScale="90000"/>
          </a:bodyPr>
          <a:lstStyle/>
          <a:p>
            <a:endParaRPr lang="en-IN" dirty="0"/>
          </a:p>
        </p:txBody>
      </p:sp>
      <p:sp>
        <p:nvSpPr>
          <p:cNvPr id="3" name="Content Placeholder 2"/>
          <p:cNvSpPr>
            <a:spLocks noGrp="1"/>
          </p:cNvSpPr>
          <p:nvPr>
            <p:ph idx="1"/>
          </p:nvPr>
        </p:nvSpPr>
        <p:spPr>
          <a:xfrm>
            <a:off x="500034" y="0"/>
            <a:ext cx="8229600" cy="7197733"/>
          </a:xfrm>
        </p:spPr>
        <p:txBody>
          <a:bodyPr/>
          <a:lstStyle/>
          <a:p>
            <a:pPr>
              <a:lnSpc>
                <a:spcPct val="150000"/>
              </a:lnSpc>
            </a:pPr>
            <a:r>
              <a:rPr lang="en-IN" dirty="0" smtClean="0"/>
              <a:t>Resources are the means for satisfying our needs and reaching our goals.</a:t>
            </a:r>
          </a:p>
          <a:p>
            <a:pPr>
              <a:lnSpc>
                <a:spcPct val="150000"/>
              </a:lnSpc>
            </a:pPr>
            <a:r>
              <a:rPr lang="en-IN" dirty="0" smtClean="0"/>
              <a:t>Resources can be defined as those material or human attributes which satisfy our wants and desires in achieving our goals.</a:t>
            </a:r>
          </a:p>
          <a:p>
            <a:r>
              <a:rPr lang="en-IN" dirty="0" smtClean="0"/>
              <a:t>Some of these are tangible(that can be felt)</a:t>
            </a:r>
          </a:p>
          <a:p>
            <a:pPr algn="just">
              <a:lnSpc>
                <a:spcPct val="150000"/>
              </a:lnSpc>
            </a:pPr>
            <a:r>
              <a:rPr lang="en-IN" dirty="0" smtClean="0"/>
              <a:t>Some of these are intangible(that cannot be felt)immaterial.</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143000"/>
            <a:ext cx="8229600" cy="1143000"/>
          </a:xfrm>
        </p:spPr>
        <p:txBody>
          <a:bodyPr/>
          <a:lstStyle/>
          <a:p>
            <a:endParaRPr lang="en-IN" dirty="0"/>
          </a:p>
        </p:txBody>
      </p:sp>
      <p:sp>
        <p:nvSpPr>
          <p:cNvPr id="3" name="Content Placeholder 2"/>
          <p:cNvSpPr>
            <a:spLocks noGrp="1"/>
          </p:cNvSpPr>
          <p:nvPr>
            <p:ph idx="1"/>
          </p:nvPr>
        </p:nvSpPr>
        <p:spPr>
          <a:xfrm>
            <a:off x="285720" y="0"/>
            <a:ext cx="8443914" cy="6858000"/>
          </a:xfrm>
        </p:spPr>
        <p:txBody>
          <a:bodyPr/>
          <a:lstStyle/>
          <a:p>
            <a:r>
              <a:rPr lang="en-IN" b="1" dirty="0"/>
              <a:t>Classification of resources</a:t>
            </a:r>
          </a:p>
        </p:txBody>
      </p:sp>
      <p:graphicFrame>
        <p:nvGraphicFramePr>
          <p:cNvPr id="4" name="Diagram 3"/>
          <p:cNvGraphicFramePr/>
          <p:nvPr/>
        </p:nvGraphicFramePr>
        <p:xfrm>
          <a:off x="642910" y="857232"/>
          <a:ext cx="7834346" cy="5318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443914" cy="6858000"/>
          </a:xfrm>
        </p:spPr>
        <p:txBody>
          <a:bodyPr>
            <a:normAutofit/>
          </a:bodyPr>
          <a:lstStyle/>
          <a:p>
            <a:endParaRPr lang="en-IN" dirty="0" smtClean="0"/>
          </a:p>
          <a:p>
            <a:r>
              <a:rPr lang="en-IN" dirty="0" smtClean="0"/>
              <a:t>Human </a:t>
            </a:r>
            <a:r>
              <a:rPr lang="en-IN" dirty="0" smtClean="0"/>
              <a:t>Resources-Originate internally or have become part of person. These  resources are inherited in a person</a:t>
            </a:r>
            <a:r>
              <a:rPr lang="en-IN" dirty="0" smtClean="0"/>
              <a:t>.</a:t>
            </a:r>
          </a:p>
          <a:p>
            <a:endParaRPr lang="en-IN" dirty="0" smtClean="0"/>
          </a:p>
          <a:p>
            <a:r>
              <a:rPr lang="en-IN" dirty="0" smtClean="0"/>
              <a:t>Knowledge is unlimited and is learned at every step. Though it is a personal human resource but we get it from society. Knowledge can be through TV, radio ,newspaper, magazine, exhibitions and housewife should be alert to get such information</a:t>
            </a:r>
            <a:r>
              <a:rPr lang="en-IN" dirty="0" smtClean="0"/>
              <a:t>.</a:t>
            </a:r>
            <a:endParaRPr lang="en-IN"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6572272"/>
          </a:xfrm>
        </p:spPr>
        <p:txBody>
          <a:bodyPr>
            <a:normAutofit fontScale="92500"/>
          </a:bodyPr>
          <a:lstStyle/>
          <a:p>
            <a:endParaRPr lang="en-IN" dirty="0" smtClean="0"/>
          </a:p>
          <a:p>
            <a:r>
              <a:rPr lang="en-IN" dirty="0" smtClean="0"/>
              <a:t>Skills </a:t>
            </a:r>
            <a:r>
              <a:rPr lang="en-IN" dirty="0" smtClean="0"/>
              <a:t>and abilities-Abilities are </a:t>
            </a:r>
            <a:r>
              <a:rPr lang="en-IN" dirty="0" err="1" smtClean="0"/>
              <a:t>are</a:t>
            </a:r>
            <a:r>
              <a:rPr lang="en-IN" dirty="0" smtClean="0"/>
              <a:t> inherent or they can be acquired through education or through training. Girls learn household skills from their mothers. Boys get professional training such as farming ,carpentry etc from member of family and technical skills from social organisation  </a:t>
            </a:r>
            <a:endParaRPr lang="en-IN" dirty="0" smtClean="0"/>
          </a:p>
          <a:p>
            <a:endParaRPr lang="en-IN" dirty="0" smtClean="0"/>
          </a:p>
          <a:p>
            <a:r>
              <a:rPr lang="en-IN" dirty="0" smtClean="0"/>
              <a:t>Attitude </a:t>
            </a:r>
            <a:r>
              <a:rPr lang="en-IN" dirty="0" smtClean="0"/>
              <a:t>and Interest-Interest of person in doing a work is purely a mental set up. It can be positive or negative attitude. Appreciation of work done .encouraging and providing facilities can help to develop a positive </a:t>
            </a:r>
            <a:r>
              <a:rPr lang="en-IN" dirty="0" smtClean="0"/>
              <a:t>attitude.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0309"/>
            <a:ext cx="8229600" cy="6697691"/>
          </a:xfrm>
        </p:spPr>
        <p:txBody>
          <a:bodyPr>
            <a:normAutofit fontScale="92500" lnSpcReduction="10000"/>
          </a:bodyPr>
          <a:lstStyle/>
          <a:p>
            <a:endParaRPr lang="en-IN" dirty="0" smtClean="0"/>
          </a:p>
          <a:p>
            <a:r>
              <a:rPr lang="en-IN" dirty="0" smtClean="0"/>
              <a:t>Time-is </a:t>
            </a:r>
            <a:r>
              <a:rPr lang="en-IN" dirty="0" smtClean="0"/>
              <a:t>an important and limited human resource use to carry out each activity. It is a minute, an hour a whole day or even the life time which is available  to all persons regardless of caste ,creed, wealthy or poor. Time once cannot be regained it cannot be saved and stored for future use</a:t>
            </a:r>
            <a:r>
              <a:rPr lang="en-IN" dirty="0" smtClean="0"/>
              <a:t>.</a:t>
            </a:r>
          </a:p>
          <a:p>
            <a:endParaRPr lang="en-IN" dirty="0" smtClean="0"/>
          </a:p>
          <a:p>
            <a:r>
              <a:rPr lang="en-IN" dirty="0" smtClean="0"/>
              <a:t>Energy-Energy </a:t>
            </a:r>
            <a:r>
              <a:rPr lang="en-IN" dirty="0" smtClean="0"/>
              <a:t>is needed for doing all household activities and other tasks. Energy is used to carry out physical and mental activities , external and internal body activities such as eating, and digesting food ,breathing etc. Energy is a limited resource which cannot be measured. It differs from person to person and from time to time.</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Non-Human Resources</a:t>
            </a:r>
            <a:endParaRPr lang="en-IN" dirty="0"/>
          </a:p>
        </p:txBody>
      </p:sp>
      <p:sp>
        <p:nvSpPr>
          <p:cNvPr id="3" name="Content Placeholder 2"/>
          <p:cNvSpPr>
            <a:spLocks noGrp="1"/>
          </p:cNvSpPr>
          <p:nvPr>
            <p:ph idx="1"/>
          </p:nvPr>
        </p:nvSpPr>
        <p:spPr/>
        <p:txBody>
          <a:bodyPr/>
          <a:lstStyle/>
          <a:p>
            <a:r>
              <a:rPr lang="en-IN" dirty="0" smtClean="0"/>
              <a:t>Non- Human Resource are also called material resource. There are  tangible (definite) resources which are available to a person for use but are not  his part. These can be easily defined.  Some of these are family’s own possessions </a:t>
            </a:r>
            <a:r>
              <a:rPr lang="en-IN" dirty="0" err="1" smtClean="0"/>
              <a:t>e.g.house</a:t>
            </a:r>
            <a:r>
              <a:rPr lang="en-IN" dirty="0" smtClean="0"/>
              <a:t>, property, money etc and some as community facilities that are available to family such as library, park, school, hospital etc</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0"/>
            <a:ext cx="8229600" cy="6169013"/>
          </a:xfrm>
        </p:spPr>
        <p:txBody>
          <a:bodyPr>
            <a:normAutofit fontScale="92500" lnSpcReduction="20000"/>
          </a:bodyPr>
          <a:lstStyle/>
          <a:p>
            <a:endParaRPr lang="en-IN" dirty="0" smtClean="0"/>
          </a:p>
          <a:p>
            <a:r>
              <a:rPr lang="en-IN" dirty="0" smtClean="0"/>
              <a:t>Money-means </a:t>
            </a:r>
            <a:r>
              <a:rPr lang="en-IN" dirty="0" smtClean="0"/>
              <a:t>purchasing power. Money can be spent to buy all material resources and even human resources such as knowledge, skills etc. Money can help to save limited  resources such as time and energy</a:t>
            </a:r>
            <a:r>
              <a:rPr lang="en-IN" dirty="0" smtClean="0"/>
              <a:t>.</a:t>
            </a:r>
          </a:p>
          <a:p>
            <a:endParaRPr lang="en-IN" dirty="0" smtClean="0"/>
          </a:p>
          <a:p>
            <a:r>
              <a:rPr lang="en-IN" dirty="0" smtClean="0"/>
              <a:t>Property and material goods-includes immovable property such a house, shop, land etc and movable property such as scooter ,car etc </a:t>
            </a:r>
            <a:endParaRPr lang="en-IN" dirty="0" smtClean="0"/>
          </a:p>
          <a:p>
            <a:endParaRPr lang="en-IN" dirty="0" smtClean="0"/>
          </a:p>
          <a:p>
            <a:r>
              <a:rPr lang="en-IN" dirty="0" smtClean="0"/>
              <a:t>Community Facilities-includes facilities and services that family gets for being a part of family such as school, hospital, library, park, market etc</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Characteristics Of Resources</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All </a:t>
            </a:r>
            <a:r>
              <a:rPr lang="en-IN" dirty="0" smtClean="0"/>
              <a:t>resources are useful; All resources have some utility though some may be more useful than others. The usefulness or value of a given element may be recognized only in relation to a specific goal. Money may be useful for buying a house but cannot be useful in doing well in exams</a:t>
            </a:r>
            <a:r>
              <a:rPr lang="en-IN" dirty="0" smtClean="0"/>
              <a:t>.</a:t>
            </a:r>
          </a:p>
          <a:p>
            <a:endParaRPr lang="en-IN" dirty="0" smtClean="0"/>
          </a:p>
          <a:p>
            <a:r>
              <a:rPr lang="en-IN" dirty="0" smtClean="0"/>
              <a:t>Resource </a:t>
            </a:r>
            <a:r>
              <a:rPr lang="en-IN" dirty="0" smtClean="0"/>
              <a:t>are limited-All resources are scarce though some may be more scarce than others. Adequate management  is required. Time and energy is limited so is money ,intellectual capability etc</a:t>
            </a:r>
            <a:r>
              <a:rPr lang="en-IN" dirty="0" smtClean="0"/>
              <a:t>.</a:t>
            </a:r>
          </a:p>
          <a:p>
            <a:endParaRPr lang="en-IN" dirty="0" smtClean="0"/>
          </a:p>
          <a:p>
            <a:r>
              <a:rPr lang="en-IN" dirty="0" smtClean="0"/>
              <a:t>All </a:t>
            </a:r>
            <a:r>
              <a:rPr lang="en-IN" dirty="0" smtClean="0"/>
              <a:t>resources are inter related-A goal cannot be used by use of any single resource. Use of one resource affects the use of the other and one resource can be used in place of the other.</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3729</TotalTime>
  <Words>1145</Words>
  <Application>Microsoft Office PowerPoint</Application>
  <PresentationFormat>On-screen Show (4:3)</PresentationFormat>
  <Paragraphs>69</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RESOURCES                   </vt:lpstr>
      <vt:lpstr>Slide 2</vt:lpstr>
      <vt:lpstr>Slide 3</vt:lpstr>
      <vt:lpstr>Slide 4</vt:lpstr>
      <vt:lpstr>Slide 5</vt:lpstr>
      <vt:lpstr>Slide 6</vt:lpstr>
      <vt:lpstr>Non-Human Resources</vt:lpstr>
      <vt:lpstr>Slide 8</vt:lpstr>
      <vt:lpstr>Characteristics Of Resources</vt:lpstr>
      <vt:lpstr>Slide 10</vt:lpstr>
      <vt:lpstr>Factors affecting the use of resources</vt:lpstr>
      <vt:lpstr>Slide 12</vt:lpstr>
      <vt:lpstr>Slide 13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dc:title>
  <dc:creator>Jaswant Kaur</dc:creator>
  <cp:lastModifiedBy>Jaswant Kaur</cp:lastModifiedBy>
  <cp:revision>71</cp:revision>
  <dcterms:created xsi:type="dcterms:W3CDTF">2012-12-31T09:11:36Z</dcterms:created>
  <dcterms:modified xsi:type="dcterms:W3CDTF">2013-01-07T07:38:29Z</dcterms:modified>
</cp:coreProperties>
</file>