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1" d="100"/>
          <a:sy n="61" d="100"/>
        </p:scale>
        <p:origin x="-1542"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83CB0CB-0150-4845-A8AE-2D0C89F9EFDB}" type="datetimeFigureOut">
              <a:rPr lang="en-US" smtClean="0"/>
              <a:t>1/13/2013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DDEDCE-4719-41C0-871A-0FFAF50A066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3CB0CB-0150-4845-A8AE-2D0C89F9EFDB}" type="datetimeFigureOut">
              <a:rPr lang="en-US" smtClean="0"/>
              <a:t>1/13/2013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DDEDCE-4719-41C0-871A-0FFAF50A066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3CB0CB-0150-4845-A8AE-2D0C89F9EFDB}" type="datetimeFigureOut">
              <a:rPr lang="en-US" smtClean="0"/>
              <a:t>1/13/2013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DDEDCE-4719-41C0-871A-0FFAF50A066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3CB0CB-0150-4845-A8AE-2D0C89F9EFDB}" type="datetimeFigureOut">
              <a:rPr lang="en-US" smtClean="0"/>
              <a:t>1/13/2013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DDEDCE-4719-41C0-871A-0FFAF50A066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3CB0CB-0150-4845-A8AE-2D0C89F9EFDB}" type="datetimeFigureOut">
              <a:rPr lang="en-US" smtClean="0"/>
              <a:t>1/13/2013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DDEDCE-4719-41C0-871A-0FFAF50A066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83CB0CB-0150-4845-A8AE-2D0C89F9EFDB}" type="datetimeFigureOut">
              <a:rPr lang="en-US" smtClean="0"/>
              <a:t>1/13/2013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DDEDCE-4719-41C0-871A-0FFAF50A066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83CB0CB-0150-4845-A8AE-2D0C89F9EFDB}" type="datetimeFigureOut">
              <a:rPr lang="en-US" smtClean="0"/>
              <a:t>1/13/2013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DDEDCE-4719-41C0-871A-0FFAF50A066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83CB0CB-0150-4845-A8AE-2D0C89F9EFDB}" type="datetimeFigureOut">
              <a:rPr lang="en-US" smtClean="0"/>
              <a:t>1/13/2013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DDEDCE-4719-41C0-871A-0FFAF50A066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3CB0CB-0150-4845-A8AE-2D0C89F9EFDB}" type="datetimeFigureOut">
              <a:rPr lang="en-US" smtClean="0"/>
              <a:t>1/13/2013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DDEDCE-4719-41C0-871A-0FFAF50A066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3CB0CB-0150-4845-A8AE-2D0C89F9EFDB}" type="datetimeFigureOut">
              <a:rPr lang="en-US" smtClean="0"/>
              <a:t>1/13/2013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DDEDCE-4719-41C0-871A-0FFAF50A066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3CB0CB-0150-4845-A8AE-2D0C89F9EFDB}" type="datetimeFigureOut">
              <a:rPr lang="en-US" smtClean="0"/>
              <a:t>1/13/2013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DDEDCE-4719-41C0-871A-0FFAF50A066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3CB0CB-0150-4845-A8AE-2D0C89F9EFDB}" type="datetimeFigureOut">
              <a:rPr lang="en-US" smtClean="0"/>
              <a:t>1/13/2013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DDEDCE-4719-41C0-871A-0FFAF50A066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PROCESS SYNCHRONIZATION</a:t>
            </a:r>
            <a:endParaRPr lang="en-US" dirty="0"/>
          </a:p>
        </p:txBody>
      </p:sp>
      <p:sp>
        <p:nvSpPr>
          <p:cNvPr id="4" name="Date Placeholder 3"/>
          <p:cNvSpPr>
            <a:spLocks noGrp="1"/>
          </p:cNvSpPr>
          <p:nvPr>
            <p:ph type="dt" sz="half" idx="10"/>
          </p:nvPr>
        </p:nvSpPr>
        <p:spPr/>
        <p:txBody>
          <a:bodyPr/>
          <a:lstStyle/>
          <a:p>
            <a:fld id="{B8DDF35B-4B79-415B-BEDB-8D7AD1EEEF96}" type="datetime1">
              <a:rPr lang="en-US" smtClean="0"/>
              <a:pPr/>
              <a:t>1/13/2013</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Bounded Buffer</a:t>
            </a:r>
            <a:endParaRPr lang="en-US" dirty="0"/>
          </a:p>
        </p:txBody>
      </p:sp>
      <p:sp>
        <p:nvSpPr>
          <p:cNvPr id="3" name="Content Placeholder 2"/>
          <p:cNvSpPr>
            <a:spLocks noGrp="1"/>
          </p:cNvSpPr>
          <p:nvPr>
            <p:ph idx="1"/>
          </p:nvPr>
        </p:nvSpPr>
        <p:spPr>
          <a:xfrm>
            <a:off x="457200" y="1600200"/>
            <a:ext cx="8305800" cy="4525963"/>
          </a:xfrm>
        </p:spPr>
        <p:txBody>
          <a:bodyPr>
            <a:normAutofit fontScale="85000" lnSpcReduction="20000"/>
          </a:bodyPr>
          <a:lstStyle/>
          <a:p>
            <a:r>
              <a:rPr lang="en-US" dirty="0" smtClean="0"/>
              <a:t>Assume </a:t>
            </a:r>
            <a:r>
              <a:rPr lang="en-US" b="1" dirty="0" smtClean="0"/>
              <a:t>counter</a:t>
            </a:r>
            <a:r>
              <a:rPr lang="en-US" dirty="0" smtClean="0"/>
              <a:t> is initially 5. One interleaving of statements is:</a:t>
            </a:r>
            <a:br>
              <a:rPr lang="en-US" dirty="0" smtClean="0"/>
            </a:br>
            <a:r>
              <a:rPr lang="en-US" dirty="0" smtClean="0"/>
              <a:t/>
            </a:r>
            <a:br>
              <a:rPr lang="en-US" dirty="0" smtClean="0"/>
            </a:br>
            <a:r>
              <a:rPr lang="en-US" dirty="0" smtClean="0"/>
              <a:t>producer: </a:t>
            </a:r>
            <a:r>
              <a:rPr lang="en-US" b="1" dirty="0" smtClean="0"/>
              <a:t>register1 = counter</a:t>
            </a:r>
            <a:r>
              <a:rPr lang="en-US" dirty="0" smtClean="0"/>
              <a:t> (</a:t>
            </a:r>
            <a:r>
              <a:rPr lang="en-US" i="1" dirty="0" smtClean="0"/>
              <a:t>register1 = 5</a:t>
            </a:r>
            <a:r>
              <a:rPr lang="en-US" dirty="0" smtClean="0"/>
              <a:t>)</a:t>
            </a:r>
            <a:br>
              <a:rPr lang="en-US" dirty="0" smtClean="0"/>
            </a:br>
            <a:r>
              <a:rPr lang="en-US" dirty="0" smtClean="0"/>
              <a:t>producer: </a:t>
            </a:r>
            <a:r>
              <a:rPr lang="en-US" b="1" dirty="0" smtClean="0"/>
              <a:t>register1 = register1 + 1</a:t>
            </a:r>
            <a:r>
              <a:rPr lang="en-US" dirty="0" smtClean="0"/>
              <a:t> (</a:t>
            </a:r>
            <a:r>
              <a:rPr lang="en-US" i="1" dirty="0" smtClean="0"/>
              <a:t>register1 = 6</a:t>
            </a:r>
            <a:r>
              <a:rPr lang="en-US" dirty="0" smtClean="0"/>
              <a:t>)</a:t>
            </a:r>
            <a:br>
              <a:rPr lang="en-US" dirty="0" smtClean="0"/>
            </a:br>
            <a:r>
              <a:rPr lang="en-US" dirty="0" smtClean="0"/>
              <a:t>consumer: </a:t>
            </a:r>
            <a:r>
              <a:rPr lang="en-US" b="1" dirty="0" smtClean="0"/>
              <a:t>register2 = counter</a:t>
            </a:r>
            <a:r>
              <a:rPr lang="en-US" dirty="0" smtClean="0"/>
              <a:t> (</a:t>
            </a:r>
            <a:r>
              <a:rPr lang="en-US" i="1" dirty="0" smtClean="0"/>
              <a:t>register2 = 5</a:t>
            </a:r>
            <a:r>
              <a:rPr lang="en-US" dirty="0" smtClean="0"/>
              <a:t>)</a:t>
            </a:r>
            <a:br>
              <a:rPr lang="en-US" dirty="0" smtClean="0"/>
            </a:br>
            <a:r>
              <a:rPr lang="en-US" dirty="0" smtClean="0"/>
              <a:t>consumer: </a:t>
            </a:r>
            <a:r>
              <a:rPr lang="en-US" b="1" dirty="0" smtClean="0"/>
              <a:t>register2 = register2 – 1</a:t>
            </a:r>
            <a:r>
              <a:rPr lang="en-US" dirty="0" smtClean="0"/>
              <a:t> (</a:t>
            </a:r>
            <a:r>
              <a:rPr lang="en-US" i="1" dirty="0" smtClean="0"/>
              <a:t>register2 = 4</a:t>
            </a:r>
            <a:r>
              <a:rPr lang="en-US" dirty="0" smtClean="0"/>
              <a:t>)</a:t>
            </a:r>
            <a:br>
              <a:rPr lang="en-US" dirty="0" smtClean="0"/>
            </a:br>
            <a:r>
              <a:rPr lang="en-US" dirty="0" smtClean="0"/>
              <a:t>producer: </a:t>
            </a:r>
            <a:r>
              <a:rPr lang="en-US" b="1" dirty="0" smtClean="0"/>
              <a:t>counter = register1</a:t>
            </a:r>
            <a:r>
              <a:rPr lang="en-US" dirty="0" smtClean="0"/>
              <a:t> (</a:t>
            </a:r>
            <a:r>
              <a:rPr lang="en-US" i="1" dirty="0" smtClean="0"/>
              <a:t>counter = 6</a:t>
            </a:r>
            <a:r>
              <a:rPr lang="en-US" dirty="0" smtClean="0"/>
              <a:t>)</a:t>
            </a:r>
            <a:br>
              <a:rPr lang="en-US" dirty="0" smtClean="0"/>
            </a:br>
            <a:r>
              <a:rPr lang="en-US" dirty="0" smtClean="0"/>
              <a:t>consumer: </a:t>
            </a:r>
            <a:r>
              <a:rPr lang="en-US" b="1" dirty="0" smtClean="0"/>
              <a:t>counter = register2</a:t>
            </a:r>
            <a:r>
              <a:rPr lang="en-US" dirty="0" smtClean="0"/>
              <a:t> (</a:t>
            </a:r>
            <a:r>
              <a:rPr lang="en-US" i="1" dirty="0" smtClean="0"/>
              <a:t>counter = 4</a:t>
            </a:r>
            <a:r>
              <a:rPr lang="en-US" dirty="0" smtClean="0"/>
              <a:t>)</a:t>
            </a:r>
            <a:br>
              <a:rPr lang="en-US" dirty="0" smtClean="0"/>
            </a:br>
            <a:endParaRPr lang="en-US" dirty="0" smtClean="0"/>
          </a:p>
          <a:p>
            <a:r>
              <a:rPr lang="en-US" dirty="0" smtClean="0"/>
              <a:t>The value of </a:t>
            </a:r>
            <a:r>
              <a:rPr lang="en-US" b="1" dirty="0" smtClean="0"/>
              <a:t>count</a:t>
            </a:r>
            <a:r>
              <a:rPr lang="en-US" dirty="0" smtClean="0"/>
              <a:t> may be either 4 or 6, where the correct result should be 5.</a:t>
            </a:r>
          </a:p>
          <a:p>
            <a:pPr algn="just"/>
            <a:endParaRPr lang="en-US" dirty="0"/>
          </a:p>
        </p:txBody>
      </p:sp>
      <p:sp>
        <p:nvSpPr>
          <p:cNvPr id="4" name="Date Placeholder 3"/>
          <p:cNvSpPr>
            <a:spLocks noGrp="1"/>
          </p:cNvSpPr>
          <p:nvPr>
            <p:ph type="dt" sz="half" idx="10"/>
          </p:nvPr>
        </p:nvSpPr>
        <p:spPr/>
        <p:txBody>
          <a:bodyPr/>
          <a:lstStyle/>
          <a:p>
            <a:fld id="{B8DDF35B-4B79-415B-BEDB-8D7AD1EEEF96}" type="datetime1">
              <a:rPr lang="en-US" smtClean="0"/>
              <a:pPr/>
              <a:t>1/13/2013</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Race Condition</a:t>
            </a:r>
            <a:endParaRPr lang="en-US" dirty="0"/>
          </a:p>
        </p:txBody>
      </p:sp>
      <p:sp>
        <p:nvSpPr>
          <p:cNvPr id="3" name="Content Placeholder 2"/>
          <p:cNvSpPr>
            <a:spLocks noGrp="1"/>
          </p:cNvSpPr>
          <p:nvPr>
            <p:ph idx="1"/>
          </p:nvPr>
        </p:nvSpPr>
        <p:spPr>
          <a:xfrm>
            <a:off x="457200" y="1600200"/>
            <a:ext cx="8305800" cy="4525963"/>
          </a:xfrm>
        </p:spPr>
        <p:txBody>
          <a:bodyPr/>
          <a:lstStyle/>
          <a:p>
            <a:pPr algn="just"/>
            <a:r>
              <a:rPr lang="en-US" b="1" dirty="0" smtClean="0"/>
              <a:t>Race condition</a:t>
            </a:r>
            <a:r>
              <a:rPr lang="en-US" dirty="0" smtClean="0"/>
              <a:t>: The situation where several processes access – and manipulate shared data concurrently. The final value of the shared data depends upon which process finishes last.</a:t>
            </a:r>
          </a:p>
          <a:p>
            <a:pPr algn="just"/>
            <a:endParaRPr lang="en-US" dirty="0" smtClean="0"/>
          </a:p>
          <a:p>
            <a:pPr algn="just"/>
            <a:r>
              <a:rPr lang="en-US" dirty="0" smtClean="0"/>
              <a:t>To prevent race conditions, concurrent processes must be </a:t>
            </a:r>
            <a:r>
              <a:rPr lang="en-US" b="1" dirty="0" smtClean="0"/>
              <a:t>synchronized</a:t>
            </a:r>
            <a:r>
              <a:rPr lang="en-US" dirty="0" smtClean="0"/>
              <a:t>.</a:t>
            </a:r>
          </a:p>
          <a:p>
            <a:pPr algn="just"/>
            <a:endParaRPr lang="en-US" dirty="0"/>
          </a:p>
        </p:txBody>
      </p:sp>
      <p:sp>
        <p:nvSpPr>
          <p:cNvPr id="4" name="Date Placeholder 3"/>
          <p:cNvSpPr>
            <a:spLocks noGrp="1"/>
          </p:cNvSpPr>
          <p:nvPr>
            <p:ph type="dt" sz="half" idx="10"/>
          </p:nvPr>
        </p:nvSpPr>
        <p:spPr/>
        <p:txBody>
          <a:bodyPr/>
          <a:lstStyle/>
          <a:p>
            <a:fld id="{B8DDF35B-4B79-415B-BEDB-8D7AD1EEEF96}" type="datetime1">
              <a:rPr lang="en-US" smtClean="0"/>
              <a:pPr/>
              <a:t>1/13/2013</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Race Condition</a:t>
            </a:r>
            <a:endParaRPr lang="en-US" dirty="0"/>
          </a:p>
        </p:txBody>
      </p:sp>
      <p:sp>
        <p:nvSpPr>
          <p:cNvPr id="3" name="Content Placeholder 2"/>
          <p:cNvSpPr>
            <a:spLocks noGrp="1"/>
          </p:cNvSpPr>
          <p:nvPr>
            <p:ph idx="1"/>
          </p:nvPr>
        </p:nvSpPr>
        <p:spPr>
          <a:xfrm>
            <a:off x="457200" y="1600200"/>
            <a:ext cx="8305800" cy="4525963"/>
          </a:xfrm>
        </p:spPr>
        <p:txBody>
          <a:bodyPr/>
          <a:lstStyle/>
          <a:p>
            <a:pPr algn="just"/>
            <a:r>
              <a:rPr lang="en-US" b="1" dirty="0" smtClean="0"/>
              <a:t>Race condition</a:t>
            </a:r>
            <a:r>
              <a:rPr lang="en-US" dirty="0" smtClean="0"/>
              <a:t>: The situation where several processes access – and manipulate shared data concurrently. The final value of the shared data depends upon which process finishes last.</a:t>
            </a:r>
          </a:p>
          <a:p>
            <a:pPr algn="just"/>
            <a:endParaRPr lang="en-US" dirty="0" smtClean="0"/>
          </a:p>
          <a:p>
            <a:pPr algn="just"/>
            <a:r>
              <a:rPr lang="en-US" dirty="0" smtClean="0"/>
              <a:t>To prevent race conditions, concurrent processes must be </a:t>
            </a:r>
            <a:r>
              <a:rPr lang="en-US" b="1" dirty="0" smtClean="0"/>
              <a:t>synchronized</a:t>
            </a:r>
            <a:r>
              <a:rPr lang="en-US" dirty="0" smtClean="0"/>
              <a:t>.</a:t>
            </a:r>
          </a:p>
          <a:p>
            <a:pPr algn="just"/>
            <a:endParaRPr lang="en-US" dirty="0"/>
          </a:p>
        </p:txBody>
      </p:sp>
      <p:sp>
        <p:nvSpPr>
          <p:cNvPr id="4" name="Date Placeholder 3"/>
          <p:cNvSpPr>
            <a:spLocks noGrp="1"/>
          </p:cNvSpPr>
          <p:nvPr>
            <p:ph type="dt" sz="half" idx="10"/>
          </p:nvPr>
        </p:nvSpPr>
        <p:spPr/>
        <p:txBody>
          <a:bodyPr/>
          <a:lstStyle/>
          <a:p>
            <a:fld id="{B8DDF35B-4B79-415B-BEDB-8D7AD1EEEF96}" type="datetime1">
              <a:rPr lang="en-US" smtClean="0"/>
              <a:pPr/>
              <a:t>1/13/2013</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Critical-Section Problem</a:t>
            </a:r>
            <a:endParaRPr lang="en-US" dirty="0"/>
          </a:p>
        </p:txBody>
      </p:sp>
      <p:sp>
        <p:nvSpPr>
          <p:cNvPr id="3" name="Content Placeholder 2"/>
          <p:cNvSpPr>
            <a:spLocks noGrp="1"/>
          </p:cNvSpPr>
          <p:nvPr>
            <p:ph idx="1"/>
          </p:nvPr>
        </p:nvSpPr>
        <p:spPr>
          <a:xfrm>
            <a:off x="457200" y="1600200"/>
            <a:ext cx="8382000" cy="4525963"/>
          </a:xfrm>
        </p:spPr>
        <p:txBody>
          <a:bodyPr>
            <a:normAutofit/>
          </a:bodyPr>
          <a:lstStyle/>
          <a:p>
            <a:pPr algn="just"/>
            <a:r>
              <a:rPr lang="en-US" i="1" dirty="0" smtClean="0"/>
              <a:t>n</a:t>
            </a:r>
            <a:r>
              <a:rPr lang="en-US" dirty="0" smtClean="0"/>
              <a:t> processes all competing to use some shared data</a:t>
            </a:r>
          </a:p>
          <a:p>
            <a:pPr algn="just"/>
            <a:r>
              <a:rPr lang="en-US" dirty="0" smtClean="0"/>
              <a:t>Each process has a code segment, called </a:t>
            </a:r>
            <a:r>
              <a:rPr lang="en-US" i="1" dirty="0" smtClean="0"/>
              <a:t>critical section</a:t>
            </a:r>
            <a:r>
              <a:rPr lang="en-US" dirty="0" smtClean="0"/>
              <a:t>, in which the shared data is accessed.</a:t>
            </a:r>
          </a:p>
          <a:p>
            <a:pPr algn="just"/>
            <a:r>
              <a:rPr lang="en-US" dirty="0" smtClean="0"/>
              <a:t>Problem – ensure that when one process is executing in its critical section, no other process is allowed to execute in its critical section.</a:t>
            </a:r>
          </a:p>
          <a:p>
            <a:pPr algn="just"/>
            <a:endParaRPr lang="en-US" dirty="0"/>
          </a:p>
        </p:txBody>
      </p:sp>
      <p:sp>
        <p:nvSpPr>
          <p:cNvPr id="4" name="Date Placeholder 3"/>
          <p:cNvSpPr>
            <a:spLocks noGrp="1"/>
          </p:cNvSpPr>
          <p:nvPr>
            <p:ph type="dt" sz="half" idx="10"/>
          </p:nvPr>
        </p:nvSpPr>
        <p:spPr/>
        <p:txBody>
          <a:bodyPr/>
          <a:lstStyle/>
          <a:p>
            <a:fld id="{B8DDF35B-4B79-415B-BEDB-8D7AD1EEEF96}" type="datetime1">
              <a:rPr lang="en-US" smtClean="0"/>
              <a:pPr/>
              <a:t>1/13/2013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Solution to Critical-Section Problem</a:t>
            </a:r>
            <a:endParaRPr lang="en-US" dirty="0"/>
          </a:p>
        </p:txBody>
      </p:sp>
      <p:sp>
        <p:nvSpPr>
          <p:cNvPr id="3" name="Content Placeholder 2"/>
          <p:cNvSpPr>
            <a:spLocks noGrp="1"/>
          </p:cNvSpPr>
          <p:nvPr>
            <p:ph idx="1"/>
          </p:nvPr>
        </p:nvSpPr>
        <p:spPr>
          <a:xfrm>
            <a:off x="457200" y="1600200"/>
            <a:ext cx="8305800" cy="4525963"/>
          </a:xfrm>
        </p:spPr>
        <p:txBody>
          <a:bodyPr>
            <a:normAutofit lnSpcReduction="10000"/>
          </a:bodyPr>
          <a:lstStyle/>
          <a:p>
            <a:pPr algn="just">
              <a:buFont typeface="Monotype Sorts" pitchFamily="2" charset="2"/>
              <a:buNone/>
            </a:pPr>
            <a:r>
              <a:rPr lang="en-US" dirty="0" smtClean="0"/>
              <a:t>1.</a:t>
            </a:r>
            <a:r>
              <a:rPr lang="en-US" b="1" dirty="0" smtClean="0"/>
              <a:t>Mutual Exclusion</a:t>
            </a:r>
            <a:r>
              <a:rPr lang="en-US" dirty="0" smtClean="0"/>
              <a:t>.  If process </a:t>
            </a:r>
            <a:r>
              <a:rPr lang="en-US" i="1" dirty="0" smtClean="0"/>
              <a:t>P</a:t>
            </a:r>
            <a:r>
              <a:rPr lang="en-US" i="1" baseline="-25000" dirty="0" smtClean="0"/>
              <a:t>i</a:t>
            </a:r>
            <a:r>
              <a:rPr lang="en-US" dirty="0" smtClean="0"/>
              <a:t> is executing in its critical section, then no other processes can be executing in their critical sections.</a:t>
            </a:r>
          </a:p>
          <a:p>
            <a:pPr algn="just">
              <a:buFont typeface="Monotype Sorts" pitchFamily="2" charset="2"/>
              <a:buNone/>
            </a:pPr>
            <a:r>
              <a:rPr lang="en-US" dirty="0" smtClean="0"/>
              <a:t>2.	</a:t>
            </a:r>
            <a:r>
              <a:rPr lang="en-US" b="1" dirty="0" smtClean="0"/>
              <a:t>Progress</a:t>
            </a:r>
            <a:r>
              <a:rPr lang="en-US" dirty="0" smtClean="0"/>
              <a:t>.  If no process is executing in its critical section and there exist some processes that wish to enter their critical section, then the selection of the processes that will enter the critical section next cannot be postponed indefinitely.</a:t>
            </a:r>
          </a:p>
          <a:p>
            <a:pPr algn="just"/>
            <a:endParaRPr lang="en-US" dirty="0"/>
          </a:p>
        </p:txBody>
      </p:sp>
      <p:sp>
        <p:nvSpPr>
          <p:cNvPr id="4" name="Date Placeholder 3"/>
          <p:cNvSpPr>
            <a:spLocks noGrp="1"/>
          </p:cNvSpPr>
          <p:nvPr>
            <p:ph type="dt" sz="half" idx="10"/>
          </p:nvPr>
        </p:nvSpPr>
        <p:spPr/>
        <p:txBody>
          <a:bodyPr/>
          <a:lstStyle/>
          <a:p>
            <a:fld id="{B8DDF35B-4B79-415B-BEDB-8D7AD1EEEF96}" type="datetime1">
              <a:rPr lang="en-US" smtClean="0"/>
              <a:pPr/>
              <a:t>1/13/2013</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305800" cy="5791200"/>
          </a:xfrm>
        </p:spPr>
        <p:txBody>
          <a:bodyPr/>
          <a:lstStyle/>
          <a:p>
            <a:pPr algn="just">
              <a:buFont typeface="Monotype Sorts" pitchFamily="2" charset="2"/>
              <a:buNone/>
            </a:pPr>
            <a:r>
              <a:rPr lang="en-US" b="1" dirty="0" smtClean="0"/>
              <a:t> Bounded Waiting</a:t>
            </a:r>
            <a:r>
              <a:rPr lang="en-US" dirty="0" smtClean="0"/>
              <a:t>.  </a:t>
            </a:r>
          </a:p>
          <a:p>
            <a:pPr algn="just">
              <a:buFont typeface="Monotype Sorts" pitchFamily="2" charset="2"/>
              <a:buNone/>
            </a:pPr>
            <a:r>
              <a:rPr lang="en-US" dirty="0" smtClean="0"/>
              <a:t>     A bound must exist on the number of times that other processes are allowed to enter their critical sections after a process has made a request to enter its critical section and before that request is granted.</a:t>
            </a:r>
          </a:p>
          <a:p>
            <a:pPr lvl="1" algn="just">
              <a:buClr>
                <a:schemeClr val="tx1"/>
              </a:buClr>
              <a:buSzPct val="125000"/>
              <a:buFont typeface="Wingdings 2" pitchFamily="18" charset="2"/>
              <a:buChar char=""/>
            </a:pPr>
            <a:r>
              <a:rPr lang="en-US" dirty="0" smtClean="0"/>
              <a:t>Assume that each process executes at a nonzero speed </a:t>
            </a:r>
          </a:p>
          <a:p>
            <a:pPr lvl="1" algn="just">
              <a:buClr>
                <a:schemeClr val="tx1"/>
              </a:buClr>
              <a:buSzPct val="125000"/>
              <a:buFont typeface="Wingdings 2" pitchFamily="18" charset="2"/>
              <a:buChar char=""/>
            </a:pPr>
            <a:r>
              <a:rPr lang="en-US" dirty="0" smtClean="0"/>
              <a:t>No assumption concerning relative speed of the </a:t>
            </a:r>
            <a:r>
              <a:rPr lang="en-US" i="1" dirty="0" smtClean="0"/>
              <a:t>n</a:t>
            </a:r>
            <a:r>
              <a:rPr lang="en-US" dirty="0" smtClean="0"/>
              <a:t> processes.</a:t>
            </a:r>
          </a:p>
          <a:p>
            <a:pPr algn="just"/>
            <a:endParaRPr lang="en-US" dirty="0"/>
          </a:p>
        </p:txBody>
      </p:sp>
      <p:sp>
        <p:nvSpPr>
          <p:cNvPr id="4" name="Date Placeholder 3"/>
          <p:cNvSpPr>
            <a:spLocks noGrp="1"/>
          </p:cNvSpPr>
          <p:nvPr>
            <p:ph type="dt" sz="half" idx="10"/>
          </p:nvPr>
        </p:nvSpPr>
        <p:spPr/>
        <p:txBody>
          <a:bodyPr/>
          <a:lstStyle/>
          <a:p>
            <a:fld id="{B8DDF35B-4B79-415B-BEDB-8D7AD1EEEF96}" type="datetime1">
              <a:rPr lang="en-US" smtClean="0"/>
              <a:pPr/>
              <a:t>1/13/2013</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Synchronization</a:t>
            </a:r>
            <a:endParaRPr lang="en-US" dirty="0"/>
          </a:p>
        </p:txBody>
      </p:sp>
      <p:sp>
        <p:nvSpPr>
          <p:cNvPr id="3" name="Content Placeholder 2"/>
          <p:cNvSpPr>
            <a:spLocks noGrp="1"/>
          </p:cNvSpPr>
          <p:nvPr>
            <p:ph idx="1"/>
          </p:nvPr>
        </p:nvSpPr>
        <p:spPr/>
        <p:txBody>
          <a:bodyPr>
            <a:normAutofit/>
          </a:bodyPr>
          <a:lstStyle/>
          <a:p>
            <a:pPr algn="just"/>
            <a:r>
              <a:rPr lang="en-US" dirty="0" smtClean="0"/>
              <a:t>Background</a:t>
            </a:r>
          </a:p>
          <a:p>
            <a:pPr algn="just"/>
            <a:r>
              <a:rPr lang="en-US" dirty="0" smtClean="0"/>
              <a:t>The Critical-Section Problem</a:t>
            </a:r>
          </a:p>
          <a:p>
            <a:pPr algn="just"/>
            <a:r>
              <a:rPr lang="en-US" dirty="0" smtClean="0"/>
              <a:t>Synchronization Hardware</a:t>
            </a:r>
          </a:p>
          <a:p>
            <a:pPr algn="just"/>
            <a:r>
              <a:rPr lang="en-US" dirty="0" smtClean="0"/>
              <a:t>Semaphores</a:t>
            </a:r>
          </a:p>
          <a:p>
            <a:pPr algn="just"/>
            <a:r>
              <a:rPr lang="en-US" dirty="0" smtClean="0"/>
              <a:t>Classical Problems of Synchronization</a:t>
            </a:r>
          </a:p>
          <a:p>
            <a:pPr algn="just">
              <a:buNone/>
            </a:pPr>
            <a:endParaRPr lang="en-US" dirty="0" smtClean="0"/>
          </a:p>
          <a:p>
            <a:pPr>
              <a:buFont typeface="Monotype Sorts" pitchFamily="2" charset="2"/>
              <a:buNone/>
            </a:pPr>
            <a:endParaRPr lang="en-US" dirty="0" smtClean="0"/>
          </a:p>
          <a:p>
            <a:endParaRPr lang="en-US" dirty="0"/>
          </a:p>
        </p:txBody>
      </p:sp>
      <p:sp>
        <p:nvSpPr>
          <p:cNvPr id="4" name="Date Placeholder 3"/>
          <p:cNvSpPr>
            <a:spLocks noGrp="1"/>
          </p:cNvSpPr>
          <p:nvPr>
            <p:ph type="dt" sz="half" idx="10"/>
          </p:nvPr>
        </p:nvSpPr>
        <p:spPr/>
        <p:txBody>
          <a:bodyPr/>
          <a:lstStyle/>
          <a:p>
            <a:fld id="{B8DDF35B-4B79-415B-BEDB-8D7AD1EEEF96}" type="datetime1">
              <a:rPr lang="en-US" smtClean="0"/>
              <a:pPr/>
              <a:t>1/13/2013</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a:xfrm>
            <a:off x="457200" y="1600200"/>
            <a:ext cx="8382000" cy="4525963"/>
          </a:xfrm>
        </p:spPr>
        <p:txBody>
          <a:bodyPr>
            <a:normAutofit fontScale="85000" lnSpcReduction="10000"/>
          </a:bodyPr>
          <a:lstStyle/>
          <a:p>
            <a:pPr algn="just"/>
            <a:r>
              <a:rPr lang="en-US" dirty="0" smtClean="0"/>
              <a:t>Concurrent access to shared data may result in data inconsistency.</a:t>
            </a:r>
          </a:p>
          <a:p>
            <a:pPr algn="just"/>
            <a:r>
              <a:rPr lang="en-US" dirty="0" smtClean="0"/>
              <a:t>Maintaining data consistency requires mechanisms to ensure the orderly execution of cooperating processes.</a:t>
            </a:r>
          </a:p>
          <a:p>
            <a:pPr algn="just"/>
            <a:r>
              <a:rPr lang="en-US" dirty="0" smtClean="0"/>
              <a:t>Shared-memory solution to bounded-butter problem (Chapter 4) allows at most </a:t>
            </a:r>
            <a:r>
              <a:rPr lang="en-US" i="1" dirty="0" smtClean="0"/>
              <a:t>n </a:t>
            </a:r>
            <a:r>
              <a:rPr lang="en-US" dirty="0" smtClean="0"/>
              <a:t>– 1 items in buffer at the same time.  A solution, where all </a:t>
            </a:r>
            <a:r>
              <a:rPr lang="en-US" i="1" dirty="0" smtClean="0"/>
              <a:t>N </a:t>
            </a:r>
            <a:r>
              <a:rPr lang="en-US" dirty="0" smtClean="0"/>
              <a:t>buffers are used is not simple.</a:t>
            </a:r>
          </a:p>
          <a:p>
            <a:pPr lvl="1" algn="just"/>
            <a:r>
              <a:rPr lang="en-US" dirty="0" smtClean="0"/>
              <a:t>Suppose that we modify the producer-consumer code by adding a variable </a:t>
            </a:r>
            <a:r>
              <a:rPr lang="en-US" i="1" dirty="0" smtClean="0"/>
              <a:t>counter</a:t>
            </a:r>
            <a:r>
              <a:rPr lang="en-US" dirty="0" smtClean="0"/>
              <a:t>, initialized to 0 and incremented each time a new item is added to the buffer</a:t>
            </a:r>
          </a:p>
          <a:p>
            <a:pPr algn="just"/>
            <a:endParaRPr lang="en-US" dirty="0"/>
          </a:p>
        </p:txBody>
      </p:sp>
      <p:sp>
        <p:nvSpPr>
          <p:cNvPr id="4" name="Date Placeholder 3"/>
          <p:cNvSpPr>
            <a:spLocks noGrp="1"/>
          </p:cNvSpPr>
          <p:nvPr>
            <p:ph type="dt" sz="half" idx="10"/>
          </p:nvPr>
        </p:nvSpPr>
        <p:spPr/>
        <p:txBody>
          <a:bodyPr/>
          <a:lstStyle/>
          <a:p>
            <a:fld id="{B8DDF35B-4B79-415B-BEDB-8D7AD1EEEF96}" type="datetime1">
              <a:rPr lang="en-US" smtClean="0"/>
              <a:pPr/>
              <a:t>1/13/2013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Bounded-Buffer </a:t>
            </a:r>
            <a:endParaRPr lang="en-US" dirty="0"/>
          </a:p>
        </p:txBody>
      </p:sp>
      <p:sp>
        <p:nvSpPr>
          <p:cNvPr id="3" name="Content Placeholder 2"/>
          <p:cNvSpPr>
            <a:spLocks noGrp="1"/>
          </p:cNvSpPr>
          <p:nvPr>
            <p:ph idx="1"/>
          </p:nvPr>
        </p:nvSpPr>
        <p:spPr/>
        <p:txBody>
          <a:bodyPr>
            <a:noAutofit/>
          </a:bodyPr>
          <a:lstStyle/>
          <a:p>
            <a:pPr lvl="3">
              <a:buFontTx/>
              <a:buNone/>
            </a:pPr>
            <a:r>
              <a:rPr lang="en-US" sz="3200" b="1" dirty="0" smtClean="0"/>
              <a:t>#define BUFFER_SIZE 10</a:t>
            </a:r>
          </a:p>
          <a:p>
            <a:pPr lvl="3">
              <a:buFontTx/>
              <a:buNone/>
            </a:pPr>
            <a:r>
              <a:rPr lang="en-US" sz="3200" b="1" dirty="0" err="1" smtClean="0"/>
              <a:t>typedef</a:t>
            </a:r>
            <a:r>
              <a:rPr lang="en-US" sz="3200" b="1" dirty="0" smtClean="0"/>
              <a:t> </a:t>
            </a:r>
            <a:r>
              <a:rPr lang="en-US" sz="3200" b="1" dirty="0" err="1" smtClean="0"/>
              <a:t>struct</a:t>
            </a:r>
            <a:r>
              <a:rPr lang="en-US" sz="3200" b="1" dirty="0" smtClean="0"/>
              <a:t> {</a:t>
            </a:r>
          </a:p>
          <a:p>
            <a:pPr lvl="3">
              <a:buFontTx/>
              <a:buNone/>
            </a:pPr>
            <a:r>
              <a:rPr lang="en-US" sz="3200" b="1" dirty="0" smtClean="0"/>
              <a:t>	. . .</a:t>
            </a:r>
          </a:p>
          <a:p>
            <a:pPr lvl="3">
              <a:buFontTx/>
              <a:buNone/>
            </a:pPr>
            <a:r>
              <a:rPr lang="en-US" sz="3200" b="1" dirty="0" smtClean="0"/>
              <a:t>} item</a:t>
            </a:r>
            <a:r>
              <a:rPr lang="en-US" sz="3200" dirty="0" smtClean="0"/>
              <a:t>;</a:t>
            </a:r>
          </a:p>
          <a:p>
            <a:pPr lvl="3">
              <a:buFontTx/>
              <a:buNone/>
            </a:pPr>
            <a:r>
              <a:rPr lang="en-US" sz="3200" b="1" dirty="0" smtClean="0"/>
              <a:t>item buffer[BUFFER_SIZE];</a:t>
            </a:r>
          </a:p>
          <a:p>
            <a:pPr lvl="3">
              <a:buFontTx/>
              <a:buNone/>
            </a:pPr>
            <a:r>
              <a:rPr lang="en-US" sz="3200" b="1" dirty="0" err="1" smtClean="0"/>
              <a:t>int</a:t>
            </a:r>
            <a:r>
              <a:rPr lang="en-US" sz="3200" b="1" dirty="0" smtClean="0"/>
              <a:t> in = 0;</a:t>
            </a:r>
          </a:p>
          <a:p>
            <a:pPr lvl="3">
              <a:buFontTx/>
              <a:buNone/>
            </a:pPr>
            <a:r>
              <a:rPr lang="en-US" sz="3200" b="1" dirty="0" err="1" smtClean="0"/>
              <a:t>int</a:t>
            </a:r>
            <a:r>
              <a:rPr lang="en-US" sz="3200" b="1" dirty="0" smtClean="0"/>
              <a:t> out = 0;</a:t>
            </a:r>
          </a:p>
          <a:p>
            <a:pPr lvl="3">
              <a:buFontTx/>
              <a:buNone/>
            </a:pPr>
            <a:r>
              <a:rPr lang="en-US" sz="3200" b="1" dirty="0" err="1" smtClean="0"/>
              <a:t>int</a:t>
            </a:r>
            <a:r>
              <a:rPr lang="en-US" sz="3200" b="1" dirty="0" smtClean="0"/>
              <a:t> counter = 0;</a:t>
            </a:r>
          </a:p>
          <a:p>
            <a:endParaRPr lang="en-US" dirty="0"/>
          </a:p>
        </p:txBody>
      </p:sp>
      <p:sp>
        <p:nvSpPr>
          <p:cNvPr id="4" name="Date Placeholder 3"/>
          <p:cNvSpPr>
            <a:spLocks noGrp="1"/>
          </p:cNvSpPr>
          <p:nvPr>
            <p:ph type="dt" sz="half" idx="10"/>
          </p:nvPr>
        </p:nvSpPr>
        <p:spPr/>
        <p:txBody>
          <a:bodyPr/>
          <a:lstStyle/>
          <a:p>
            <a:fld id="{B8DDF35B-4B79-415B-BEDB-8D7AD1EEEF96}" type="datetime1">
              <a:rPr lang="en-US" smtClean="0"/>
              <a:pPr/>
              <a:t>1/13/2013</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Bounded-Buffer </a:t>
            </a:r>
            <a:endParaRPr lang="en-US" dirty="0"/>
          </a:p>
        </p:txBody>
      </p:sp>
      <p:sp>
        <p:nvSpPr>
          <p:cNvPr id="4" name="Date Placeholder 3"/>
          <p:cNvSpPr>
            <a:spLocks noGrp="1"/>
          </p:cNvSpPr>
          <p:nvPr>
            <p:ph type="dt" sz="half" idx="10"/>
          </p:nvPr>
        </p:nvSpPr>
        <p:spPr/>
        <p:txBody>
          <a:bodyPr/>
          <a:lstStyle/>
          <a:p>
            <a:fld id="{B8DDF35B-4B79-415B-BEDB-8D7AD1EEEF96}" type="datetime1">
              <a:rPr lang="en-US" smtClean="0"/>
              <a:pPr/>
              <a:t>1/13/2013</a:t>
            </a:fld>
            <a:endParaRPr lang="en-US"/>
          </a:p>
        </p:txBody>
      </p:sp>
      <p:sp>
        <p:nvSpPr>
          <p:cNvPr id="5" name="Rectangle 3"/>
          <p:cNvSpPr>
            <a:spLocks noGrp="1" noChangeArrowheads="1"/>
          </p:cNvSpPr>
          <p:nvPr>
            <p:ph idx="1"/>
          </p:nvPr>
        </p:nvSpPr>
        <p:spPr/>
        <p:txBody>
          <a:bodyPr>
            <a:normAutofit fontScale="85000" lnSpcReduction="20000"/>
          </a:bodyPr>
          <a:lstStyle/>
          <a:p>
            <a:r>
              <a:rPr lang="en-US" dirty="0"/>
              <a:t>Producer process </a:t>
            </a:r>
          </a:p>
          <a:p>
            <a:pPr>
              <a:buFont typeface="Monotype Sorts" pitchFamily="2" charset="2"/>
              <a:buNone/>
            </a:pPr>
            <a:endParaRPr lang="en-US" dirty="0"/>
          </a:p>
          <a:p>
            <a:pPr>
              <a:buFont typeface="Monotype Sorts" pitchFamily="2" charset="2"/>
              <a:buNone/>
            </a:pPr>
            <a:r>
              <a:rPr lang="en-US" dirty="0"/>
              <a:t>	</a:t>
            </a:r>
            <a:r>
              <a:rPr lang="en-US" b="1" dirty="0"/>
              <a:t>item </a:t>
            </a:r>
            <a:r>
              <a:rPr lang="en-US" b="1" dirty="0" err="1"/>
              <a:t>nextProduced</a:t>
            </a:r>
            <a:r>
              <a:rPr lang="en-US" b="1" dirty="0"/>
              <a:t>;</a:t>
            </a:r>
            <a:br>
              <a:rPr lang="en-US" b="1" dirty="0"/>
            </a:br>
            <a:endParaRPr lang="en-US" b="1" dirty="0"/>
          </a:p>
          <a:p>
            <a:pPr>
              <a:buFont typeface="Monotype Sorts" pitchFamily="2" charset="2"/>
              <a:buNone/>
            </a:pPr>
            <a:r>
              <a:rPr lang="en-US" b="1" dirty="0"/>
              <a:t>	while (1) {</a:t>
            </a:r>
          </a:p>
          <a:p>
            <a:pPr>
              <a:buFont typeface="Monotype Sorts" pitchFamily="2" charset="2"/>
              <a:buNone/>
            </a:pPr>
            <a:r>
              <a:rPr lang="en-US" b="1" dirty="0"/>
              <a:t>		while (counter == BUFFER_SIZE)</a:t>
            </a:r>
          </a:p>
          <a:p>
            <a:pPr>
              <a:buFont typeface="Monotype Sorts" pitchFamily="2" charset="2"/>
              <a:buNone/>
            </a:pPr>
            <a:r>
              <a:rPr lang="en-US" b="1" dirty="0"/>
              <a:t>			; /* do nothing */</a:t>
            </a:r>
          </a:p>
          <a:p>
            <a:pPr>
              <a:buFont typeface="Monotype Sorts" pitchFamily="2" charset="2"/>
              <a:buNone/>
            </a:pPr>
            <a:r>
              <a:rPr lang="en-US" b="1" dirty="0"/>
              <a:t>		buffer[in] = </a:t>
            </a:r>
            <a:r>
              <a:rPr lang="en-US" b="1" dirty="0" err="1"/>
              <a:t>nextProduced</a:t>
            </a:r>
            <a:r>
              <a:rPr lang="en-US" b="1" dirty="0"/>
              <a:t>;</a:t>
            </a:r>
          </a:p>
          <a:p>
            <a:pPr>
              <a:buFont typeface="Monotype Sorts" pitchFamily="2" charset="2"/>
              <a:buNone/>
            </a:pPr>
            <a:r>
              <a:rPr lang="en-US" b="1" dirty="0"/>
              <a:t>		in = (in + 1) % BUFFER_SIZE;</a:t>
            </a:r>
          </a:p>
          <a:p>
            <a:pPr>
              <a:buFont typeface="Monotype Sorts" pitchFamily="2" charset="2"/>
              <a:buNone/>
            </a:pPr>
            <a:r>
              <a:rPr lang="en-US" b="1" dirty="0"/>
              <a:t>		counter++;</a:t>
            </a:r>
          </a:p>
          <a:p>
            <a:pPr>
              <a:buFont typeface="Monotype Sorts" pitchFamily="2" charset="2"/>
              <a:buNone/>
            </a:pPr>
            <a:r>
              <a:rPr lang="en-US" b="1" dirty="0"/>
              <a:t>	}</a:t>
            </a:r>
          </a:p>
          <a:p>
            <a:pPr>
              <a:buFont typeface="Monotype Sorts" pitchFamily="2" charset="2"/>
              <a:buNone/>
            </a:pPr>
            <a:endParaRPr lang="en-US" b="1" dirty="0"/>
          </a:p>
          <a:p>
            <a:pPr lvl="4">
              <a:buFontTx/>
              <a:buNone/>
            </a:pPr>
            <a:endParaRPr 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Bounded-Buffer </a:t>
            </a:r>
            <a:endParaRPr lang="en-US" dirty="0"/>
          </a:p>
        </p:txBody>
      </p:sp>
      <p:sp>
        <p:nvSpPr>
          <p:cNvPr id="4" name="Date Placeholder 3"/>
          <p:cNvSpPr>
            <a:spLocks noGrp="1"/>
          </p:cNvSpPr>
          <p:nvPr>
            <p:ph type="dt" sz="half" idx="10"/>
          </p:nvPr>
        </p:nvSpPr>
        <p:spPr/>
        <p:txBody>
          <a:bodyPr/>
          <a:lstStyle/>
          <a:p>
            <a:fld id="{B8DDF35B-4B79-415B-BEDB-8D7AD1EEEF96}" type="datetime1">
              <a:rPr lang="en-US" smtClean="0"/>
              <a:pPr/>
              <a:t>1/13/2013</a:t>
            </a:fld>
            <a:endParaRPr lang="en-US"/>
          </a:p>
        </p:txBody>
      </p:sp>
      <p:sp>
        <p:nvSpPr>
          <p:cNvPr id="5" name="Rectangle 3"/>
          <p:cNvSpPr>
            <a:spLocks noGrp="1" noChangeArrowheads="1"/>
          </p:cNvSpPr>
          <p:nvPr>
            <p:ph idx="1"/>
          </p:nvPr>
        </p:nvSpPr>
        <p:spPr/>
        <p:txBody>
          <a:bodyPr>
            <a:normAutofit fontScale="85000" lnSpcReduction="20000"/>
          </a:bodyPr>
          <a:lstStyle/>
          <a:p>
            <a:pPr>
              <a:lnSpc>
                <a:spcPct val="90000"/>
              </a:lnSpc>
            </a:pPr>
            <a:r>
              <a:rPr lang="en-US" sz="3000" dirty="0"/>
              <a:t>Consumer process </a:t>
            </a:r>
          </a:p>
          <a:p>
            <a:pPr>
              <a:lnSpc>
                <a:spcPct val="90000"/>
              </a:lnSpc>
              <a:buFont typeface="Monotype Sorts" pitchFamily="2" charset="2"/>
              <a:buNone/>
            </a:pPr>
            <a:endParaRPr lang="en-US" sz="3000" dirty="0"/>
          </a:p>
          <a:p>
            <a:pPr>
              <a:lnSpc>
                <a:spcPct val="90000"/>
              </a:lnSpc>
              <a:buFont typeface="Monotype Sorts" pitchFamily="2" charset="2"/>
              <a:buNone/>
            </a:pPr>
            <a:r>
              <a:rPr lang="en-US" sz="3000" dirty="0"/>
              <a:t>	</a:t>
            </a:r>
            <a:r>
              <a:rPr lang="en-US" sz="3000" b="1" dirty="0"/>
              <a:t>item </a:t>
            </a:r>
            <a:r>
              <a:rPr lang="en-US" sz="3000" b="1" dirty="0" err="1"/>
              <a:t>nextConsumed</a:t>
            </a:r>
            <a:r>
              <a:rPr lang="en-US" sz="3000" b="1" dirty="0"/>
              <a:t>;</a:t>
            </a:r>
            <a:br>
              <a:rPr lang="en-US" sz="3000" b="1" dirty="0"/>
            </a:br>
            <a:endParaRPr lang="en-US" sz="3000" b="1" dirty="0"/>
          </a:p>
          <a:p>
            <a:pPr>
              <a:lnSpc>
                <a:spcPct val="90000"/>
              </a:lnSpc>
              <a:buFont typeface="Monotype Sorts" pitchFamily="2" charset="2"/>
              <a:buNone/>
            </a:pPr>
            <a:r>
              <a:rPr lang="en-US" sz="3000" b="1" dirty="0"/>
              <a:t>	while (1) {</a:t>
            </a:r>
          </a:p>
          <a:p>
            <a:pPr>
              <a:lnSpc>
                <a:spcPct val="90000"/>
              </a:lnSpc>
              <a:buFont typeface="Monotype Sorts" pitchFamily="2" charset="2"/>
              <a:buNone/>
            </a:pPr>
            <a:r>
              <a:rPr lang="en-US" sz="3000" b="1" dirty="0"/>
              <a:t>		while (counter == 0)</a:t>
            </a:r>
          </a:p>
          <a:p>
            <a:pPr>
              <a:lnSpc>
                <a:spcPct val="90000"/>
              </a:lnSpc>
              <a:buFont typeface="Monotype Sorts" pitchFamily="2" charset="2"/>
              <a:buNone/>
            </a:pPr>
            <a:r>
              <a:rPr lang="en-US" sz="3000" b="1" dirty="0"/>
              <a:t>			; /* do nothing */</a:t>
            </a:r>
          </a:p>
          <a:p>
            <a:pPr>
              <a:lnSpc>
                <a:spcPct val="90000"/>
              </a:lnSpc>
              <a:buFont typeface="Monotype Sorts" pitchFamily="2" charset="2"/>
              <a:buNone/>
            </a:pPr>
            <a:r>
              <a:rPr lang="en-US" sz="3000" b="1" dirty="0"/>
              <a:t>		</a:t>
            </a:r>
            <a:r>
              <a:rPr lang="en-US" sz="3000" b="1" dirty="0" err="1"/>
              <a:t>nextConsumed</a:t>
            </a:r>
            <a:r>
              <a:rPr lang="en-US" sz="3000" b="1" dirty="0"/>
              <a:t> = buffer[out];</a:t>
            </a:r>
          </a:p>
          <a:p>
            <a:pPr>
              <a:lnSpc>
                <a:spcPct val="90000"/>
              </a:lnSpc>
              <a:buFont typeface="Monotype Sorts" pitchFamily="2" charset="2"/>
              <a:buNone/>
            </a:pPr>
            <a:r>
              <a:rPr lang="en-US" sz="3000" b="1" dirty="0"/>
              <a:t>		out = (out + 1) % BUFFER_SIZE;</a:t>
            </a:r>
          </a:p>
          <a:p>
            <a:pPr>
              <a:lnSpc>
                <a:spcPct val="90000"/>
              </a:lnSpc>
              <a:buFont typeface="Monotype Sorts" pitchFamily="2" charset="2"/>
              <a:buNone/>
            </a:pPr>
            <a:r>
              <a:rPr lang="en-US" sz="3000" b="1" dirty="0"/>
              <a:t>		counter--;</a:t>
            </a:r>
          </a:p>
          <a:p>
            <a:pPr>
              <a:lnSpc>
                <a:spcPct val="90000"/>
              </a:lnSpc>
              <a:buFont typeface="Monotype Sorts" pitchFamily="2" charset="2"/>
              <a:buNone/>
            </a:pPr>
            <a:r>
              <a:rPr lang="en-US" sz="3000" b="1" dirty="0"/>
              <a:t>	}</a:t>
            </a:r>
          </a:p>
          <a:p>
            <a:pPr>
              <a:lnSpc>
                <a:spcPct val="90000"/>
              </a:lnSpc>
              <a:buFont typeface="Monotype Sorts" pitchFamily="2" charset="2"/>
              <a:buNone/>
            </a:pPr>
            <a:endParaRPr lang="en-US" sz="1800" b="1" dirty="0"/>
          </a:p>
          <a:p>
            <a:pPr>
              <a:lnSpc>
                <a:spcPct val="90000"/>
              </a:lnSpc>
              <a:buFont typeface="Monotype Sorts" pitchFamily="2" charset="2"/>
              <a:buNone/>
            </a:pPr>
            <a:r>
              <a:rPr lang="en-US" sz="1800" b="1" dirty="0"/>
              <a:t>	</a:t>
            </a:r>
          </a:p>
          <a:p>
            <a:pPr lvl="4">
              <a:lnSpc>
                <a:spcPct val="90000"/>
              </a:lnSpc>
              <a:buFontTx/>
              <a:buNone/>
            </a:pPr>
            <a:endParaRPr lang="en-US"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Bounded Buffer</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statements</a:t>
            </a:r>
            <a:br>
              <a:rPr lang="en-US" dirty="0" smtClean="0"/>
            </a:br>
            <a:r>
              <a:rPr lang="en-US" dirty="0" smtClean="0"/>
              <a:t/>
            </a:r>
            <a:br>
              <a:rPr lang="en-US" dirty="0" smtClean="0"/>
            </a:br>
            <a:r>
              <a:rPr lang="en-US" b="1" dirty="0" smtClean="0"/>
              <a:t>counter++;</a:t>
            </a:r>
            <a:br>
              <a:rPr lang="en-US" b="1" dirty="0" smtClean="0"/>
            </a:br>
            <a:r>
              <a:rPr lang="en-US" b="1" dirty="0" smtClean="0"/>
              <a:t>counter--;</a:t>
            </a:r>
            <a:br>
              <a:rPr lang="en-US" b="1" dirty="0" smtClean="0"/>
            </a:br>
            <a:r>
              <a:rPr lang="en-US" dirty="0" smtClean="0"/>
              <a:t/>
            </a:r>
            <a:br>
              <a:rPr lang="en-US" dirty="0" smtClean="0"/>
            </a:br>
            <a:r>
              <a:rPr lang="en-US" dirty="0" smtClean="0"/>
              <a:t>must be performed </a:t>
            </a:r>
            <a:r>
              <a:rPr lang="en-US" i="1" dirty="0" smtClean="0"/>
              <a:t>atomically</a:t>
            </a:r>
            <a:r>
              <a:rPr lang="en-US" dirty="0" smtClean="0"/>
              <a:t>.</a:t>
            </a:r>
          </a:p>
          <a:p>
            <a:endParaRPr lang="en-US" dirty="0" smtClean="0"/>
          </a:p>
          <a:p>
            <a:r>
              <a:rPr lang="en-US" dirty="0" smtClean="0"/>
              <a:t>Atomic operation means an operation that completes in its entirety without interruption.</a:t>
            </a:r>
            <a:br>
              <a:rPr lang="en-US" dirty="0" smtClean="0"/>
            </a:br>
            <a:endParaRPr lang="en-US" dirty="0" smtClean="0"/>
          </a:p>
          <a:p>
            <a:endParaRPr lang="en-US" dirty="0"/>
          </a:p>
        </p:txBody>
      </p:sp>
      <p:sp>
        <p:nvSpPr>
          <p:cNvPr id="4" name="Date Placeholder 3"/>
          <p:cNvSpPr>
            <a:spLocks noGrp="1"/>
          </p:cNvSpPr>
          <p:nvPr>
            <p:ph type="dt" sz="half" idx="10"/>
          </p:nvPr>
        </p:nvSpPr>
        <p:spPr/>
        <p:txBody>
          <a:bodyPr/>
          <a:lstStyle/>
          <a:p>
            <a:fld id="{B8DDF35B-4B79-415B-BEDB-8D7AD1EEEF96}" type="datetime1">
              <a:rPr lang="en-US" smtClean="0"/>
              <a:pPr/>
              <a:t>1/13/2013</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Bounded Buffer</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statement “</a:t>
            </a:r>
            <a:r>
              <a:rPr lang="en-US" b="1" dirty="0" smtClean="0"/>
              <a:t>count++</a:t>
            </a:r>
            <a:r>
              <a:rPr lang="en-US" dirty="0" smtClean="0"/>
              <a:t>” may be implemented in machine language as:</a:t>
            </a:r>
            <a:br>
              <a:rPr lang="en-US" dirty="0" smtClean="0"/>
            </a:br>
            <a:r>
              <a:rPr lang="en-US" dirty="0" smtClean="0"/>
              <a:t/>
            </a:r>
            <a:br>
              <a:rPr lang="en-US" dirty="0" smtClean="0"/>
            </a:br>
            <a:r>
              <a:rPr lang="en-US" b="1" dirty="0" smtClean="0"/>
              <a:t>register1 = counter</a:t>
            </a:r>
          </a:p>
          <a:p>
            <a:pPr>
              <a:buFont typeface="Monotype Sorts" pitchFamily="2" charset="2"/>
              <a:buNone/>
            </a:pPr>
            <a:r>
              <a:rPr lang="en-US" b="1" dirty="0" smtClean="0"/>
              <a:t>	register1 = register1 + 1</a:t>
            </a:r>
            <a:br>
              <a:rPr lang="en-US" b="1" dirty="0" smtClean="0"/>
            </a:br>
            <a:r>
              <a:rPr lang="en-US" b="1" dirty="0" smtClean="0"/>
              <a:t>counter = register1</a:t>
            </a:r>
            <a:br>
              <a:rPr lang="en-US" b="1" dirty="0" smtClean="0"/>
            </a:br>
            <a:endParaRPr lang="en-US" b="1" dirty="0" smtClean="0"/>
          </a:p>
          <a:p>
            <a:r>
              <a:rPr lang="en-US" dirty="0" smtClean="0"/>
              <a:t>The statement “</a:t>
            </a:r>
            <a:r>
              <a:rPr lang="en-US" b="1" dirty="0" smtClean="0"/>
              <a:t>count—</a:t>
            </a:r>
            <a:r>
              <a:rPr lang="en-US" dirty="0" smtClean="0"/>
              <a:t>” may be implemented as:</a:t>
            </a:r>
            <a:br>
              <a:rPr lang="en-US" dirty="0" smtClean="0"/>
            </a:br>
            <a:r>
              <a:rPr lang="en-US" dirty="0" smtClean="0"/>
              <a:t/>
            </a:r>
            <a:br>
              <a:rPr lang="en-US" dirty="0" smtClean="0"/>
            </a:br>
            <a:r>
              <a:rPr lang="en-US" b="1" dirty="0" smtClean="0"/>
              <a:t>register2 = counter</a:t>
            </a:r>
            <a:br>
              <a:rPr lang="en-US" b="1" dirty="0" smtClean="0"/>
            </a:br>
            <a:r>
              <a:rPr lang="en-US" b="1" dirty="0" smtClean="0"/>
              <a:t>register2 = register2 – 1</a:t>
            </a:r>
            <a:br>
              <a:rPr lang="en-US" b="1" dirty="0" smtClean="0"/>
            </a:br>
            <a:r>
              <a:rPr lang="en-US" b="1" dirty="0" smtClean="0"/>
              <a:t>counter = register2</a:t>
            </a:r>
          </a:p>
          <a:p>
            <a:endParaRPr lang="en-US" dirty="0"/>
          </a:p>
        </p:txBody>
      </p:sp>
      <p:sp>
        <p:nvSpPr>
          <p:cNvPr id="4" name="Date Placeholder 3"/>
          <p:cNvSpPr>
            <a:spLocks noGrp="1"/>
          </p:cNvSpPr>
          <p:nvPr>
            <p:ph type="dt" sz="half" idx="10"/>
          </p:nvPr>
        </p:nvSpPr>
        <p:spPr/>
        <p:txBody>
          <a:bodyPr/>
          <a:lstStyle/>
          <a:p>
            <a:fld id="{B8DDF35B-4B79-415B-BEDB-8D7AD1EEEF96}" type="datetime1">
              <a:rPr lang="en-US" smtClean="0"/>
              <a:pPr/>
              <a:t>1/13/2013</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Bounded Buffer</a:t>
            </a:r>
            <a:endParaRPr lang="en-US" dirty="0"/>
          </a:p>
        </p:txBody>
      </p:sp>
      <p:sp>
        <p:nvSpPr>
          <p:cNvPr id="3" name="Content Placeholder 2"/>
          <p:cNvSpPr>
            <a:spLocks noGrp="1"/>
          </p:cNvSpPr>
          <p:nvPr>
            <p:ph idx="1"/>
          </p:nvPr>
        </p:nvSpPr>
        <p:spPr>
          <a:xfrm>
            <a:off x="457200" y="1600200"/>
            <a:ext cx="8382000" cy="4525963"/>
          </a:xfrm>
        </p:spPr>
        <p:txBody>
          <a:bodyPr/>
          <a:lstStyle/>
          <a:p>
            <a:pPr algn="just"/>
            <a:r>
              <a:rPr lang="en-US" dirty="0" smtClean="0"/>
              <a:t>If both the producer and consumer attempt to update the buffer concurrently, the assembly language statements may get interleaved.</a:t>
            </a:r>
          </a:p>
          <a:p>
            <a:pPr algn="just"/>
            <a:endParaRPr lang="en-US" dirty="0" smtClean="0"/>
          </a:p>
          <a:p>
            <a:pPr algn="just"/>
            <a:r>
              <a:rPr lang="en-US" dirty="0" smtClean="0"/>
              <a:t>Interleaving depends upon how the producer and consumer processes are scheduled.</a:t>
            </a:r>
          </a:p>
          <a:p>
            <a:pPr algn="just"/>
            <a:endParaRPr lang="en-US" dirty="0"/>
          </a:p>
        </p:txBody>
      </p:sp>
      <p:sp>
        <p:nvSpPr>
          <p:cNvPr id="4" name="Date Placeholder 3"/>
          <p:cNvSpPr>
            <a:spLocks noGrp="1"/>
          </p:cNvSpPr>
          <p:nvPr>
            <p:ph type="dt" sz="half" idx="10"/>
          </p:nvPr>
        </p:nvSpPr>
        <p:spPr/>
        <p:txBody>
          <a:bodyPr/>
          <a:lstStyle/>
          <a:p>
            <a:fld id="{B8DDF35B-4B79-415B-BEDB-8D7AD1EEEF96}" type="datetime1">
              <a:rPr lang="en-US" smtClean="0"/>
              <a:pPr/>
              <a:t>1/13/2013</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436</Words>
  <Application>Microsoft Office PowerPoint</Application>
  <PresentationFormat>On-screen Show (4:3)</PresentationFormat>
  <Paragraphs>95</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        PROCESS SYNCHRONIZATION</vt:lpstr>
      <vt:lpstr>Process Synchronization</vt:lpstr>
      <vt:lpstr>Background</vt:lpstr>
      <vt:lpstr>Bounded-Buffer </vt:lpstr>
      <vt:lpstr>Bounded-Buffer </vt:lpstr>
      <vt:lpstr>Bounded-Buffer </vt:lpstr>
      <vt:lpstr>Bounded Buffer</vt:lpstr>
      <vt:lpstr>Bounded Buffer</vt:lpstr>
      <vt:lpstr>Bounded Buffer</vt:lpstr>
      <vt:lpstr>Bounded Buffer</vt:lpstr>
      <vt:lpstr>Race Condition</vt:lpstr>
      <vt:lpstr>Race Condition</vt:lpstr>
      <vt:lpstr>The Critical-Section Problem</vt:lpstr>
      <vt:lpstr>Solution to Critical-Section Problem</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PROCESS SYNCHRONIZATION</dc:title>
  <dc:creator>DELL</dc:creator>
  <cp:lastModifiedBy>DELL</cp:lastModifiedBy>
  <cp:revision>1</cp:revision>
  <dcterms:created xsi:type="dcterms:W3CDTF">2013-01-13T17:21:17Z</dcterms:created>
  <dcterms:modified xsi:type="dcterms:W3CDTF">2013-01-13T17:23:08Z</dcterms:modified>
</cp:coreProperties>
</file>