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57" r:id="rId11"/>
    <p:sldId id="258" r:id="rId12"/>
    <p:sldId id="259" r:id="rId13"/>
    <p:sldId id="260" r:id="rId14"/>
    <p:sldId id="26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E8429-A2CD-4932-B1B3-BA0B80E18AB2}" type="datetimeFigureOut">
              <a:rPr lang="en-US" smtClean="0"/>
              <a:pPr/>
              <a:t>7/28/2012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C8A8-091C-4BAD-B749-F5F9FF785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E8429-A2CD-4932-B1B3-BA0B80E18AB2}" type="datetimeFigureOut">
              <a:rPr lang="en-US" smtClean="0"/>
              <a:pPr/>
              <a:t>7/28/2012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C8A8-091C-4BAD-B749-F5F9FF785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E8429-A2CD-4932-B1B3-BA0B80E18AB2}" type="datetimeFigureOut">
              <a:rPr lang="en-US" smtClean="0"/>
              <a:pPr/>
              <a:t>7/28/2012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C8A8-091C-4BAD-B749-F5F9FF785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E8429-A2CD-4932-B1B3-BA0B80E18AB2}" type="datetimeFigureOut">
              <a:rPr lang="en-US" smtClean="0"/>
              <a:pPr/>
              <a:t>7/28/2012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C8A8-091C-4BAD-B749-F5F9FF785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E8429-A2CD-4932-B1B3-BA0B80E18AB2}" type="datetimeFigureOut">
              <a:rPr lang="en-US" smtClean="0"/>
              <a:pPr/>
              <a:t>7/28/2012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C8A8-091C-4BAD-B749-F5F9FF785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E8429-A2CD-4932-B1B3-BA0B80E18AB2}" type="datetimeFigureOut">
              <a:rPr lang="en-US" smtClean="0"/>
              <a:pPr/>
              <a:t>7/28/2012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C8A8-091C-4BAD-B749-F5F9FF785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E8429-A2CD-4932-B1B3-BA0B80E18AB2}" type="datetimeFigureOut">
              <a:rPr lang="en-US" smtClean="0"/>
              <a:pPr/>
              <a:t>7/28/2012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C8A8-091C-4BAD-B749-F5F9FF785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E8429-A2CD-4932-B1B3-BA0B80E18AB2}" type="datetimeFigureOut">
              <a:rPr lang="en-US" smtClean="0"/>
              <a:pPr/>
              <a:t>7/28/2012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C8A8-091C-4BAD-B749-F5F9FF785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E8429-A2CD-4932-B1B3-BA0B80E18AB2}" type="datetimeFigureOut">
              <a:rPr lang="en-US" smtClean="0"/>
              <a:pPr/>
              <a:t>7/28/2012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C8A8-091C-4BAD-B749-F5F9FF785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E8429-A2CD-4932-B1B3-BA0B80E18AB2}" type="datetimeFigureOut">
              <a:rPr lang="en-US" smtClean="0"/>
              <a:pPr/>
              <a:t>7/28/2012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C8A8-091C-4BAD-B749-F5F9FF7852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E8429-A2CD-4932-B1B3-BA0B80E18AB2}" type="datetimeFigureOut">
              <a:rPr lang="en-US" smtClean="0"/>
              <a:pPr/>
              <a:t>7/28/2012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983C8A8-091C-4BAD-B749-F5F9FF7852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8E8429-A2CD-4932-B1B3-BA0B80E18AB2}" type="datetimeFigureOut">
              <a:rPr lang="en-US" smtClean="0"/>
              <a:pPr/>
              <a:t>7/28/2012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83C8A8-091C-4BAD-B749-F5F9FF7852B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fundamentals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Generation(1950’s)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Vacuum Tubes </a:t>
            </a:r>
            <a:r>
              <a:rPr lang="en-US" dirty="0" smtClean="0"/>
              <a:t>were used in the circuits of these computers.</a:t>
            </a:r>
          </a:p>
          <a:p>
            <a:r>
              <a:rPr lang="en-US" dirty="0" smtClean="0"/>
              <a:t>Input and output operations were done using punched card technology.</a:t>
            </a:r>
          </a:p>
          <a:p>
            <a:r>
              <a:rPr lang="en-US" dirty="0" smtClean="0"/>
              <a:t>For external storage magnetic tapes were used.</a:t>
            </a:r>
          </a:p>
          <a:p>
            <a:r>
              <a:rPr lang="en-US" dirty="0" smtClean="0"/>
              <a:t>Machine was able to do one job at a time, therefore batch processing was adopted.</a:t>
            </a:r>
          </a:p>
          <a:p>
            <a:r>
              <a:rPr lang="en-US" dirty="0" smtClean="0"/>
              <a:t>The language used by these computers was machine language and assembly language.</a:t>
            </a:r>
          </a:p>
          <a:p>
            <a:r>
              <a:rPr lang="en-US" dirty="0" smtClean="0"/>
              <a:t>Examples of Computers are: UNIVAC, IBM 	650 etc.</a:t>
            </a:r>
            <a:endParaRPr lang="en-US" dirty="0"/>
          </a:p>
        </p:txBody>
      </p:sp>
      <p:pic>
        <p:nvPicPr>
          <p:cNvPr id="4" name="Picture 3" descr="vaccum tub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6150" y="152400"/>
            <a:ext cx="1847850" cy="2466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Second Generation(1960’s)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229600" cy="438912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Transistors</a:t>
            </a:r>
            <a:r>
              <a:rPr lang="en-US" sz="2400" dirty="0" smtClean="0"/>
              <a:t> were used in the circuits.</a:t>
            </a:r>
          </a:p>
          <a:p>
            <a:r>
              <a:rPr lang="en-US" sz="2400" dirty="0" smtClean="0"/>
              <a:t>Input operations were performed using punched cards and magnetic tapes and for output operations punched cards and paper were used.</a:t>
            </a:r>
          </a:p>
          <a:p>
            <a:r>
              <a:rPr lang="en-US" sz="2400" dirty="0" smtClean="0"/>
              <a:t>Orientation was towards multiple users i.e. the machine was able to process multiple tasks concurrently.</a:t>
            </a:r>
          </a:p>
          <a:p>
            <a:r>
              <a:rPr lang="en-US" sz="2400" dirty="0" smtClean="0"/>
              <a:t>The high level languages like FORTRAN, COBOL, BASIC etc were used as languages by computer.</a:t>
            </a:r>
          </a:p>
          <a:p>
            <a:r>
              <a:rPr lang="en-US" sz="2400" dirty="0" smtClean="0"/>
              <a:t>Examples of Computers: IBM 1400 and 7000 series etc.</a:t>
            </a:r>
          </a:p>
          <a:p>
            <a:endParaRPr lang="en-US" dirty="0"/>
          </a:p>
        </p:txBody>
      </p:sp>
      <p:pic>
        <p:nvPicPr>
          <p:cNvPr id="4" name="Picture 3" descr="transisto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457200"/>
            <a:ext cx="2092234" cy="236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generation (1970’s)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Integrated circuits </a:t>
            </a:r>
            <a:r>
              <a:rPr lang="en-US" dirty="0" smtClean="0"/>
              <a:t>replaced transistors. In spite of there smaller size they were capable to perform better than transistors.</a:t>
            </a:r>
          </a:p>
          <a:p>
            <a:r>
              <a:rPr lang="en-US" dirty="0" smtClean="0"/>
              <a:t>For data input and output operations monitors and keyboards replaced punched cards. </a:t>
            </a:r>
          </a:p>
          <a:p>
            <a:r>
              <a:rPr lang="en-US" dirty="0" smtClean="0"/>
              <a:t>For external storage magnetic disks were used.</a:t>
            </a:r>
          </a:p>
          <a:p>
            <a:r>
              <a:rPr lang="en-US" dirty="0" smtClean="0"/>
              <a:t>Sophisticated operating systems which were capable of handling several jobs concurrently were used.</a:t>
            </a:r>
          </a:p>
          <a:p>
            <a:r>
              <a:rPr lang="en-US" dirty="0" smtClean="0"/>
              <a:t>More advanced high level languages like PASCAL were used.</a:t>
            </a:r>
          </a:p>
          <a:p>
            <a:r>
              <a:rPr lang="en-US" dirty="0" smtClean="0"/>
              <a:t>Examples of computers: IBM</a:t>
            </a:r>
            <a:endParaRPr lang="en-US" dirty="0"/>
          </a:p>
        </p:txBody>
      </p:sp>
      <p:pic>
        <p:nvPicPr>
          <p:cNvPr id="4" name="Picture 3" descr="i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5267325"/>
            <a:ext cx="2867025" cy="1590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Fourth Generation (1980’s)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circuits used </a:t>
            </a:r>
            <a:r>
              <a:rPr lang="en-US" b="1" dirty="0" smtClean="0"/>
              <a:t>VLSI</a:t>
            </a:r>
            <a:r>
              <a:rPr lang="en-US" dirty="0" smtClean="0"/>
              <a:t> and </a:t>
            </a:r>
            <a:r>
              <a:rPr lang="en-US" b="1" dirty="0" smtClean="0"/>
              <a:t>microprocessors</a:t>
            </a:r>
            <a:r>
              <a:rPr lang="en-US" dirty="0" smtClean="0"/>
              <a:t> of virtually microscopic size, which led to drastic cut on size of computer.</a:t>
            </a:r>
          </a:p>
          <a:p>
            <a:r>
              <a:rPr lang="en-US" dirty="0" smtClean="0"/>
              <a:t>I/O devices were same monitors, keyboards etc</a:t>
            </a:r>
          </a:p>
          <a:p>
            <a:r>
              <a:rPr lang="en-US" dirty="0" smtClean="0"/>
              <a:t>Magnetic disks were the primary devices used for external storage.</a:t>
            </a:r>
          </a:p>
          <a:p>
            <a:r>
              <a:rPr lang="en-US" dirty="0" smtClean="0"/>
              <a:t>Application software for micro computer became popular in this generation.</a:t>
            </a:r>
          </a:p>
          <a:p>
            <a:r>
              <a:rPr lang="en-US" dirty="0" smtClean="0"/>
              <a:t>Examples of computers: IBM Systems.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Fifth Generation(late 1990’s)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computers of this generation use </a:t>
            </a:r>
            <a:r>
              <a:rPr lang="en-US" b="1" dirty="0" smtClean="0"/>
              <a:t>optic </a:t>
            </a:r>
            <a:r>
              <a:rPr lang="en-US" b="1" dirty="0" err="1" smtClean="0"/>
              <a:t>fibre</a:t>
            </a:r>
            <a:r>
              <a:rPr lang="en-US" dirty="0" smtClean="0"/>
              <a:t> technology to handle Artificial Intelligence.</a:t>
            </a:r>
          </a:p>
          <a:p>
            <a:r>
              <a:rPr lang="en-US" dirty="0" smtClean="0"/>
              <a:t>These computers have capacity to think and reason which can be used to solve problems where human intelligence is required.</a:t>
            </a:r>
          </a:p>
          <a:p>
            <a:r>
              <a:rPr lang="en-US" dirty="0" smtClean="0"/>
              <a:t>Expert systems are examples of systems implementing Artificial Intelligence.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Computer may be defined as an electronic device that operates upon data.</a:t>
            </a:r>
          </a:p>
          <a:p>
            <a:r>
              <a:rPr lang="en-US" dirty="0" smtClean="0"/>
              <a:t>So, a computer can store, process and retrieve data as and when desired.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7" name="Picture 3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599" y="3512419"/>
            <a:ext cx="4948091" cy="30407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of 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Earliest device for calculation purpose was </a:t>
            </a:r>
            <a:r>
              <a:rPr lang="en-US" b="1" dirty="0" smtClean="0"/>
              <a:t>ABACUS.</a:t>
            </a:r>
          </a:p>
          <a:p>
            <a:r>
              <a:rPr lang="en-US" dirty="0" smtClean="0"/>
              <a:t>Here, simple addition and subtraction can be performed efficiently by positioning the beads appropriately on the rack.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220px-Abacus_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4267200"/>
            <a:ext cx="3704312" cy="21720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Then, there was another manual calculating device called </a:t>
            </a:r>
            <a:r>
              <a:rPr lang="en-US" b="1" dirty="0" smtClean="0"/>
              <a:t>NAPIER’s BONE </a:t>
            </a:r>
            <a:r>
              <a:rPr lang="en-US" dirty="0" smtClean="0"/>
              <a:t>which is basically a multiplication calculator.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napierbo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2936631"/>
            <a:ext cx="3505200" cy="32355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 of </a:t>
            </a:r>
            <a:r>
              <a:rPr lang="en-US" b="1" dirty="0" smtClean="0"/>
              <a:t>PUNCHED CARDs </a:t>
            </a:r>
            <a:r>
              <a:rPr lang="en-US" dirty="0" smtClean="0"/>
              <a:t>was given by Herman Hollerith, which are used as an input media in digital computers.</a:t>
            </a:r>
            <a:endParaRPr lang="en-US" dirty="0"/>
          </a:p>
        </p:txBody>
      </p:sp>
      <p:pic>
        <p:nvPicPr>
          <p:cNvPr id="4" name="Picture 3" descr="puch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3276600"/>
            <a:ext cx="3333750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Charles Babbage</a:t>
            </a:r>
            <a:r>
              <a:rPr lang="en-US" sz="2400" dirty="0" smtClean="0"/>
              <a:t>, considered as father of Digital Computer came up with “</a:t>
            </a:r>
            <a:r>
              <a:rPr lang="en-US" sz="2400" b="1" dirty="0" smtClean="0"/>
              <a:t>Difference Engine</a:t>
            </a:r>
            <a:r>
              <a:rPr lang="en-US" sz="2400" dirty="0" smtClean="0"/>
              <a:t> ” in 1822.</a:t>
            </a:r>
          </a:p>
          <a:p>
            <a:r>
              <a:rPr lang="en-US" sz="2400" dirty="0" smtClean="0"/>
              <a:t>Then came up “</a:t>
            </a:r>
            <a:r>
              <a:rPr lang="en-US" sz="2400" b="1" dirty="0" smtClean="0"/>
              <a:t>Analytical Engine</a:t>
            </a:r>
            <a:r>
              <a:rPr lang="en-US" sz="2400" dirty="0" smtClean="0"/>
              <a:t>” capable of performing basic arithmetic functions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 descr="difference engi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3618113"/>
            <a:ext cx="2724150" cy="32398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of the well known early 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n-US" sz="2200" b="1" dirty="0" smtClean="0"/>
              <a:t>The Mark I Computer(1937-44)</a:t>
            </a:r>
          </a:p>
          <a:p>
            <a:r>
              <a:rPr lang="en-US" sz="2200" dirty="0" smtClean="0"/>
              <a:t>This was the first fully automatic calculating machine designed by Howard.</a:t>
            </a:r>
          </a:p>
          <a:p>
            <a:r>
              <a:rPr lang="en-US" sz="2200" dirty="0" smtClean="0"/>
              <a:t>This was extremely reliable machine but was very complex in design and huge in size.</a:t>
            </a:r>
          </a:p>
          <a:p>
            <a:r>
              <a:rPr lang="en-US" sz="2200" dirty="0" smtClean="0"/>
              <a:t>This could perform five basic arithmetic operations: ADD, SUBTRACT, MULTIPLY, DIVIDE and TABLE REFERENCING.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mark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4724400"/>
            <a:ext cx="2562225" cy="178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2400" b="1" dirty="0" smtClean="0"/>
              <a:t>The ATANASOFF-BERRY Computer</a:t>
            </a:r>
          </a:p>
          <a:p>
            <a:r>
              <a:rPr lang="en-US" sz="2400" dirty="0" smtClean="0"/>
              <a:t>This used </a:t>
            </a:r>
            <a:r>
              <a:rPr lang="en-US" sz="2400" dirty="0" err="1" smtClean="0"/>
              <a:t>vaccum</a:t>
            </a:r>
            <a:r>
              <a:rPr lang="en-US" sz="2400" dirty="0" smtClean="0"/>
              <a:t> tubes for internal logic and capacitors for storage.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b="1" dirty="0" smtClean="0"/>
              <a:t>The ENIAC</a:t>
            </a:r>
          </a:p>
          <a:p>
            <a:r>
              <a:rPr lang="en-US" sz="2400" dirty="0" smtClean="0"/>
              <a:t>The Electronic Numerical Integrator And Calculator.</a:t>
            </a:r>
          </a:p>
          <a:p>
            <a:r>
              <a:rPr lang="en-US" sz="2400" dirty="0" smtClean="0"/>
              <a:t>The first all electronic Computer.</a:t>
            </a:r>
          </a:p>
          <a:p>
            <a:r>
              <a:rPr lang="en-US" sz="2400" dirty="0" smtClean="0"/>
              <a:t>Much faster in speed as compared to previous systems.</a:t>
            </a:r>
          </a:p>
          <a:p>
            <a:endParaRPr lang="en-US" sz="2400" dirty="0"/>
          </a:p>
        </p:txBody>
      </p:sp>
      <p:pic>
        <p:nvPicPr>
          <p:cNvPr id="4" name="Picture 3" descr="enia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457200"/>
            <a:ext cx="2950197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800" b="1" dirty="0" smtClean="0"/>
              <a:t>Computer Generations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202</TotalTime>
  <Words>479</Words>
  <Application>Microsoft Office PowerPoint</Application>
  <PresentationFormat>On-screen Show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Computer fundamentals</vt:lpstr>
      <vt:lpstr>Computer</vt:lpstr>
      <vt:lpstr>Evolution of Computers</vt:lpstr>
      <vt:lpstr>Slide 4</vt:lpstr>
      <vt:lpstr>Slide 5</vt:lpstr>
      <vt:lpstr>Slide 6</vt:lpstr>
      <vt:lpstr>Some of the well known early Computers</vt:lpstr>
      <vt:lpstr>Slide 8</vt:lpstr>
      <vt:lpstr>Slide 9</vt:lpstr>
      <vt:lpstr>First Generation(1950’s)</vt:lpstr>
      <vt:lpstr>Second Generation(1960’s) </vt:lpstr>
      <vt:lpstr>Third generation (1970’s)</vt:lpstr>
      <vt:lpstr>Fourth Generation (1980’s)</vt:lpstr>
      <vt:lpstr>Fifth Generation(late 1990’s)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Generations</dc:title>
  <dc:creator>desktop</dc:creator>
  <cp:lastModifiedBy>desktop</cp:lastModifiedBy>
  <cp:revision>58</cp:revision>
  <dcterms:created xsi:type="dcterms:W3CDTF">2011-04-28T05:37:37Z</dcterms:created>
  <dcterms:modified xsi:type="dcterms:W3CDTF">2012-07-28T05:06:17Z</dcterms:modified>
</cp:coreProperties>
</file>