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1" r:id="rId3"/>
    <p:sldId id="257" r:id="rId4"/>
    <p:sldId id="258" r:id="rId5"/>
    <p:sldId id="259" r:id="rId6"/>
    <p:sldId id="269" r:id="rId7"/>
    <p:sldId id="260" r:id="rId8"/>
    <p:sldId id="262" r:id="rId9"/>
    <p:sldId id="263" r:id="rId10"/>
    <p:sldId id="264" r:id="rId11"/>
    <p:sldId id="270" r:id="rId12"/>
    <p:sldId id="265" r:id="rId13"/>
    <p:sldId id="271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8901D-2EFA-48CD-86CA-1E323EC9D5F7}" type="datetimeFigureOut">
              <a:rPr lang="en-IN" smtClean="0"/>
              <a:t>25-06-2013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79A83-C817-48A3-8B58-C7EEF6E2BB74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IN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BDCEAD4-F939-458F-8E2D-7C126802F271}" type="datetimeFigureOut">
              <a:rPr lang="en-IN" smtClean="0"/>
              <a:pPr/>
              <a:t>25-06-2013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B3310AB-1BEA-41AB-B729-C0133835C69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8192" y="1268760"/>
            <a:ext cx="7380312" cy="1584176"/>
          </a:xfrm>
        </p:spPr>
        <p:txBody>
          <a:bodyPr>
            <a:noAutofit/>
          </a:bodyPr>
          <a:lstStyle/>
          <a:p>
            <a:pPr algn="ctr"/>
            <a:r>
              <a:rPr lang="en-US" sz="4800" i="1" dirty="0" err="1" smtClean="0">
                <a:solidFill>
                  <a:srgbClr val="0070C0"/>
                </a:solidFill>
              </a:rPr>
              <a:t>Fasciola</a:t>
            </a:r>
            <a:r>
              <a:rPr lang="en-US" sz="4800" i="1" dirty="0" smtClean="0">
                <a:solidFill>
                  <a:srgbClr val="0070C0"/>
                </a:solidFill>
              </a:rPr>
              <a:t> hepatica</a:t>
            </a:r>
            <a:r>
              <a:rPr lang="en-US" sz="4800" dirty="0" smtClean="0">
                <a:solidFill>
                  <a:srgbClr val="0070C0"/>
                </a:solidFill>
              </a:rPr>
              <a:t> - The Liver Fluke</a:t>
            </a:r>
            <a:endParaRPr lang="en-IN" sz="48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857600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7030A0"/>
                </a:solidFill>
              </a:rPr>
              <a:t>Department </a:t>
            </a:r>
            <a:r>
              <a:rPr lang="en-US" sz="2400" dirty="0" smtClean="0">
                <a:solidFill>
                  <a:srgbClr val="7030A0"/>
                </a:solidFill>
              </a:rPr>
              <a:t>of Zoology</a:t>
            </a:r>
          </a:p>
          <a:p>
            <a:pPr algn="ctr"/>
            <a:r>
              <a:rPr lang="en-US" sz="2400" dirty="0" smtClean="0">
                <a:solidFill>
                  <a:srgbClr val="7030A0"/>
                </a:solidFill>
              </a:rPr>
              <a:t>P.G.G.C.G. - 42, Chandigarh</a:t>
            </a:r>
            <a:endParaRPr lang="en-IN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8892480" cy="5486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92D050"/>
                </a:solidFill>
              </a:rPr>
              <a:t>Reproductive System</a:t>
            </a:r>
            <a:endParaRPr lang="en-IN" sz="3600" b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8820472" cy="612068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i="1" dirty="0" err="1" smtClean="0">
                <a:solidFill>
                  <a:srgbClr val="002060"/>
                </a:solidFill>
                <a:latin typeface="Garamond" pitchFamily="18" charset="0"/>
              </a:rPr>
              <a:t>Fasciola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is hermaphrodite. Its reproductive system shows maximum development. It has elaborate male and female organs.</a:t>
            </a:r>
          </a:p>
          <a:p>
            <a:pPr marL="457200" indent="-457200" algn="just">
              <a:buClr>
                <a:srgbClr val="00B050"/>
              </a:buClr>
              <a:buSzPct val="90000"/>
              <a:buFont typeface="+mj-lt"/>
              <a:buAutoNum type="alphaUcPeriod"/>
            </a:pPr>
            <a:r>
              <a:rPr lang="en-US" b="1" u="sng" dirty="0" smtClean="0">
                <a:solidFill>
                  <a:srgbClr val="00B050"/>
                </a:solidFill>
                <a:latin typeface="Garamond" pitchFamily="18" charset="0"/>
              </a:rPr>
              <a:t>Male Reproductive System</a:t>
            </a:r>
            <a:r>
              <a:rPr lang="en-US" b="1" dirty="0" smtClean="0">
                <a:solidFill>
                  <a:srgbClr val="00B050"/>
                </a:solidFill>
                <a:latin typeface="Garamond" pitchFamily="18" charset="0"/>
              </a:rPr>
              <a:t>: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includes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Testes 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(two in number, highly branched tubule, occurred in tandem in the centre of the body); </a:t>
            </a:r>
            <a:r>
              <a:rPr lang="en-US" b="1" dirty="0" err="1" smtClean="0">
                <a:solidFill>
                  <a:srgbClr val="002060"/>
                </a:solidFill>
                <a:latin typeface="Garamond" pitchFamily="18" charset="0"/>
              </a:rPr>
              <a:t>Vasa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Garamond" pitchFamily="18" charset="0"/>
              </a:rPr>
              <a:t>deferentia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;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Seminal vesicle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or </a:t>
            </a:r>
            <a:r>
              <a:rPr lang="en-US" b="1" dirty="0" err="1" smtClean="0">
                <a:solidFill>
                  <a:srgbClr val="002060"/>
                </a:solidFill>
                <a:latin typeface="Garamond" pitchFamily="18" charset="0"/>
              </a:rPr>
              <a:t>Vesicula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Garamond" pitchFamily="18" charset="0"/>
              </a:rPr>
              <a:t>seminalis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;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Prostatic duct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or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Pars </a:t>
            </a:r>
            <a:r>
              <a:rPr lang="en-US" b="1" dirty="0" err="1" smtClean="0">
                <a:solidFill>
                  <a:srgbClr val="002060"/>
                </a:solidFill>
                <a:latin typeface="Garamond" pitchFamily="18" charset="0"/>
              </a:rPr>
              <a:t>prostatica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;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Penis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or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Cirrus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and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Genital atrium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SzPct val="90000"/>
              <a:buAutoNum type="alphaUcPeriod"/>
            </a:pPr>
            <a:r>
              <a:rPr lang="en-US" b="1" u="sng" dirty="0" smtClean="0">
                <a:solidFill>
                  <a:srgbClr val="FF0000"/>
                </a:solidFill>
                <a:latin typeface="Garamond" pitchFamily="18" charset="0"/>
              </a:rPr>
              <a:t>Female Reproductive System</a:t>
            </a:r>
            <a:r>
              <a:rPr lang="en-US" b="1" dirty="0" smtClean="0">
                <a:solidFill>
                  <a:srgbClr val="FF0000"/>
                </a:solidFill>
                <a:latin typeface="Garamond" pitchFamily="18" charset="0"/>
              </a:rPr>
              <a:t>: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comprises of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an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Ovary 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(single, less branched tube like testis but much smaller);.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an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Oviduct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; </a:t>
            </a:r>
            <a:r>
              <a:rPr lang="en-US" b="1" dirty="0" err="1" smtClean="0">
                <a:solidFill>
                  <a:srgbClr val="002060"/>
                </a:solidFill>
                <a:latin typeface="Garamond" pitchFamily="18" charset="0"/>
              </a:rPr>
              <a:t>Vitelline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 glands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and their ducts;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 Uterus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;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 Genital atrium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;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Garamond" pitchFamily="18" charset="0"/>
              </a:rPr>
              <a:t>Laurer’s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 canal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and </a:t>
            </a:r>
            <a:r>
              <a:rPr lang="en-US" b="1" dirty="0" err="1" smtClean="0">
                <a:solidFill>
                  <a:srgbClr val="002060"/>
                </a:solidFill>
                <a:latin typeface="Garamond" pitchFamily="18" charset="0"/>
              </a:rPr>
              <a:t>Mehlis’s</a:t>
            </a:r>
            <a:r>
              <a:rPr lang="en-US" b="1" dirty="0" smtClean="0">
                <a:solidFill>
                  <a:srgbClr val="002060"/>
                </a:solidFill>
                <a:latin typeface="Garamond" pitchFamily="18" charset="0"/>
              </a:rPr>
              <a:t> gland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.</a:t>
            </a:r>
          </a:p>
          <a:p>
            <a:pPr marL="457200" indent="-457200" algn="just">
              <a:buClr>
                <a:srgbClr val="FF0000"/>
              </a:buClr>
              <a:buSzPct val="90000"/>
              <a:buNone/>
            </a:pPr>
            <a:r>
              <a:rPr lang="en-US" b="1" dirty="0" smtClean="0">
                <a:solidFill>
                  <a:srgbClr val="7030A0"/>
                </a:solidFill>
                <a:latin typeface="Garamond" pitchFamily="18" charset="0"/>
              </a:rPr>
              <a:t>FERTILIZATION:- </a:t>
            </a:r>
            <a:r>
              <a:rPr lang="en-US" dirty="0" smtClean="0">
                <a:latin typeface="Garamond" pitchFamily="18" charset="0"/>
              </a:rPr>
              <a:t>Both cross- (more common) and self fertilization occurs in liver flukes. </a:t>
            </a:r>
            <a:r>
              <a:rPr lang="en-US" b="1" dirty="0" smtClean="0">
                <a:latin typeface="Garamond" pitchFamily="18" charset="0"/>
              </a:rPr>
              <a:t>Capsule</a:t>
            </a:r>
            <a:r>
              <a:rPr lang="en-US" dirty="0" smtClean="0">
                <a:latin typeface="Garamond" pitchFamily="18" charset="0"/>
              </a:rPr>
              <a:t> formation takes place in the terminal part of the oviduct having a </a:t>
            </a:r>
            <a:r>
              <a:rPr lang="en-US" b="1" dirty="0" smtClean="0">
                <a:latin typeface="Garamond" pitchFamily="18" charset="0"/>
              </a:rPr>
              <a:t>operculum</a:t>
            </a:r>
            <a:r>
              <a:rPr lang="en-US" dirty="0" smtClean="0">
                <a:latin typeface="Garamond" pitchFamily="18" charset="0"/>
              </a:rPr>
              <a:t> or lid on one side. One worm can produces 500,000 capsules. A sheep can have 200 adult flukes in its bile duct and can have 100 million capsules in one host.</a:t>
            </a:r>
            <a:endParaRPr lang="en-US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67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rcRect b="4597"/>
          <a:stretch>
            <a:fillRect/>
          </a:stretch>
        </p:blipFill>
        <p:spPr>
          <a:xfrm>
            <a:off x="0" y="-1"/>
            <a:ext cx="4499992" cy="6453337"/>
          </a:xfrm>
          <a:prstGeom prst="rect">
            <a:avLst/>
          </a:prstGeom>
        </p:spPr>
      </p:pic>
      <p:pic>
        <p:nvPicPr>
          <p:cNvPr id="3" name="Picture 2" descr="img068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rcRect r="43963" b="16745"/>
          <a:stretch>
            <a:fillRect/>
          </a:stretch>
        </p:blipFill>
        <p:spPr>
          <a:xfrm>
            <a:off x="4788023" y="0"/>
            <a:ext cx="3733797" cy="2852936"/>
          </a:xfrm>
          <a:prstGeom prst="rect">
            <a:avLst/>
          </a:prstGeom>
        </p:spPr>
      </p:pic>
      <p:pic>
        <p:nvPicPr>
          <p:cNvPr id="4" name="Picture 3" descr="img068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rcRect l="56037" b="19689"/>
          <a:stretch>
            <a:fillRect/>
          </a:stretch>
        </p:blipFill>
        <p:spPr>
          <a:xfrm>
            <a:off x="5292080" y="3332676"/>
            <a:ext cx="3168352" cy="29766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36512" y="638132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Reproductive System of Liver Fluke</a:t>
            </a:r>
            <a:endParaRPr lang="en-IN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2946430"/>
            <a:ext cx="4644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Details of Male genital ducts of </a:t>
            </a:r>
            <a:r>
              <a:rPr lang="en-US" sz="1600" b="1" i="1" dirty="0" err="1" smtClean="0"/>
              <a:t>Fasciola</a:t>
            </a:r>
            <a:endParaRPr lang="en-IN" sz="16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536504" y="6258798"/>
            <a:ext cx="4644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Details of Female genital ducts of </a:t>
            </a:r>
            <a:r>
              <a:rPr lang="en-US" sz="1600" b="1" i="1" dirty="0" err="1" smtClean="0"/>
              <a:t>Fasciola</a:t>
            </a:r>
            <a:endParaRPr lang="en-IN" sz="1600" b="1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8892480" cy="5486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Life History</a:t>
            </a:r>
            <a:endParaRPr lang="en-IN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562328"/>
            <a:ext cx="8892480" cy="625104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Development in </a:t>
            </a:r>
            <a:r>
              <a:rPr lang="en-US" sz="2250" i="1" dirty="0" err="1" smtClean="0">
                <a:solidFill>
                  <a:srgbClr val="002060"/>
                </a:solidFill>
                <a:latin typeface="Garamond" pitchFamily="18" charset="0"/>
              </a:rPr>
              <a:t>Fasciola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 zygote starts before the capsules are released from the uterus. There are five larval stages in the life history of </a:t>
            </a:r>
            <a:r>
              <a:rPr lang="en-US" sz="2250" i="1" dirty="0" err="1" smtClean="0">
                <a:solidFill>
                  <a:srgbClr val="002060"/>
                </a:solidFill>
                <a:latin typeface="Garamond" pitchFamily="18" charset="0"/>
              </a:rPr>
              <a:t>Fasciola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. They are:</a:t>
            </a:r>
          </a:p>
          <a:p>
            <a:pPr algn="just">
              <a:buNone/>
            </a:pP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(a) </a:t>
            </a:r>
            <a:r>
              <a:rPr lang="en-US" sz="2250" b="1" dirty="0" err="1" smtClean="0">
                <a:solidFill>
                  <a:srgbClr val="002060"/>
                </a:solidFill>
                <a:latin typeface="Garamond" pitchFamily="18" charset="0"/>
              </a:rPr>
              <a:t>Miracidium</a:t>
            </a: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(free living, conical, ciliated larva which do not feed and swims on the surface water film in search of intermediate host which is a freshwater snail, </a:t>
            </a:r>
            <a:r>
              <a:rPr lang="en-US" sz="2250" b="1" i="1" dirty="0" err="1" smtClean="0">
                <a:solidFill>
                  <a:srgbClr val="002060"/>
                </a:solidFill>
                <a:latin typeface="Garamond" pitchFamily="18" charset="0"/>
              </a:rPr>
              <a:t>Limnaea</a:t>
            </a:r>
            <a:r>
              <a:rPr lang="en-US" sz="2250" i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or </a:t>
            </a:r>
            <a:r>
              <a:rPr lang="en-US" sz="2250" b="1" i="1" dirty="0" err="1" smtClean="0">
                <a:solidFill>
                  <a:srgbClr val="002060"/>
                </a:solidFill>
                <a:latin typeface="Garamond" pitchFamily="18" charset="0"/>
              </a:rPr>
              <a:t>Planorbis</a:t>
            </a:r>
            <a:r>
              <a:rPr lang="en-US" sz="2250" b="1" i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sp. otherwise dies in 24 hrs.</a:t>
            </a:r>
          </a:p>
          <a:p>
            <a:pPr algn="just">
              <a:buNone/>
            </a:pP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(b) </a:t>
            </a:r>
            <a:r>
              <a:rPr lang="en-US" sz="2250" b="1" dirty="0" err="1" smtClean="0">
                <a:solidFill>
                  <a:srgbClr val="002060"/>
                </a:solidFill>
                <a:latin typeface="Garamond" pitchFamily="18" charset="0"/>
              </a:rPr>
              <a:t>Sporocyst</a:t>
            </a: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(oval, sac-like larva without cilia, eye spots, brain and penetration glands inside the host)</a:t>
            </a:r>
          </a:p>
          <a:p>
            <a:pPr algn="just">
              <a:buNone/>
            </a:pP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(c) </a:t>
            </a:r>
            <a:r>
              <a:rPr lang="en-US" sz="2250" b="1" dirty="0" err="1" smtClean="0">
                <a:solidFill>
                  <a:srgbClr val="002060"/>
                </a:solidFill>
                <a:latin typeface="Garamond" pitchFamily="18" charset="0"/>
              </a:rPr>
              <a:t>Redia</a:t>
            </a: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(1 </a:t>
            </a:r>
            <a:r>
              <a:rPr lang="en-US" sz="2250" dirty="0" err="1" smtClean="0">
                <a:solidFill>
                  <a:srgbClr val="002060"/>
                </a:solidFill>
                <a:latin typeface="Garamond" pitchFamily="18" charset="0"/>
              </a:rPr>
              <a:t>sporocyst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 can produce 8 </a:t>
            </a:r>
            <a:r>
              <a:rPr lang="en-US" sz="2250" dirty="0" err="1" smtClean="0">
                <a:solidFill>
                  <a:srgbClr val="002060"/>
                </a:solidFill>
                <a:latin typeface="Garamond" pitchFamily="18" charset="0"/>
              </a:rPr>
              <a:t>redia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 larva; is elongated, cylindrical in shape having small anterior mouth which leads to </a:t>
            </a:r>
            <a:r>
              <a:rPr lang="en-US" sz="2250" dirty="0" err="1" smtClean="0">
                <a:solidFill>
                  <a:srgbClr val="002060"/>
                </a:solidFill>
                <a:latin typeface="Garamond" pitchFamily="18" charset="0"/>
              </a:rPr>
              <a:t>suctorial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 pharynx and small intestine; characteristic </a:t>
            </a: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collar 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and </a:t>
            </a: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lappets 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on anterior and posterior sides respectively).</a:t>
            </a:r>
            <a:endParaRPr lang="en-US" sz="2250" b="1" dirty="0" smtClean="0">
              <a:solidFill>
                <a:srgbClr val="002060"/>
              </a:solidFill>
              <a:latin typeface="Garamond" pitchFamily="18" charset="0"/>
            </a:endParaRPr>
          </a:p>
          <a:p>
            <a:pPr algn="just">
              <a:buNone/>
            </a:pP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(d) </a:t>
            </a:r>
            <a:r>
              <a:rPr lang="en-US" sz="2250" b="1" dirty="0" err="1" smtClean="0">
                <a:solidFill>
                  <a:srgbClr val="002060"/>
                </a:solidFill>
                <a:latin typeface="Garamond" pitchFamily="18" charset="0"/>
              </a:rPr>
              <a:t>Cercaria</a:t>
            </a: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(small, flat, heart-shaped, 0.5 mm tailed larva which migrates from digestive gland to pulmonary sac and finally leaves the snail through its pulmonary aperture). One </a:t>
            </a:r>
            <a:r>
              <a:rPr lang="en-US" sz="2250" dirty="0" err="1" smtClean="0">
                <a:solidFill>
                  <a:srgbClr val="002060"/>
                </a:solidFill>
                <a:latin typeface="Garamond" pitchFamily="18" charset="0"/>
              </a:rPr>
              <a:t>Miracidium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 can produces </a:t>
            </a:r>
            <a:r>
              <a:rPr lang="en-US" sz="2250" dirty="0" err="1" smtClean="0">
                <a:solidFill>
                  <a:srgbClr val="002060"/>
                </a:solidFill>
                <a:latin typeface="Garamond" pitchFamily="18" charset="0"/>
              </a:rPr>
              <a:t>upto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 3200 </a:t>
            </a:r>
            <a:r>
              <a:rPr lang="en-US" sz="2250" dirty="0" err="1" smtClean="0">
                <a:solidFill>
                  <a:srgbClr val="002060"/>
                </a:solidFill>
                <a:latin typeface="Garamond" pitchFamily="18" charset="0"/>
              </a:rPr>
              <a:t>Cercaria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 in a snail in about 5-6 weeks.</a:t>
            </a:r>
            <a:endParaRPr lang="en-US" sz="2250" b="1" dirty="0" smtClean="0">
              <a:solidFill>
                <a:srgbClr val="002060"/>
              </a:solidFill>
              <a:latin typeface="Garamond" pitchFamily="18" charset="0"/>
            </a:endParaRPr>
          </a:p>
          <a:p>
            <a:pPr algn="just">
              <a:buNone/>
            </a:pP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(f) </a:t>
            </a:r>
            <a:r>
              <a:rPr lang="en-US" sz="2250" b="1" dirty="0" err="1" smtClean="0">
                <a:solidFill>
                  <a:srgbClr val="002060"/>
                </a:solidFill>
                <a:latin typeface="Garamond" pitchFamily="18" charset="0"/>
              </a:rPr>
              <a:t>Metacercaria</a:t>
            </a:r>
            <a:r>
              <a:rPr lang="en-US" sz="225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(encysted form of </a:t>
            </a:r>
            <a:r>
              <a:rPr lang="en-US" sz="2250" dirty="0" err="1" smtClean="0">
                <a:solidFill>
                  <a:srgbClr val="002060"/>
                </a:solidFill>
                <a:latin typeface="Garamond" pitchFamily="18" charset="0"/>
              </a:rPr>
              <a:t>cercaria</a:t>
            </a:r>
            <a:r>
              <a:rPr lang="en-US" sz="2250" dirty="0" smtClean="0">
                <a:solidFill>
                  <a:srgbClr val="002060"/>
                </a:solidFill>
                <a:latin typeface="Garamond" pitchFamily="18" charset="0"/>
              </a:rPr>
              <a:t>, waits for being swallowed by a new host along with vegetation).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69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rcRect b="4358"/>
          <a:stretch>
            <a:fillRect/>
          </a:stretch>
        </p:blipFill>
        <p:spPr>
          <a:xfrm>
            <a:off x="179512" y="-27384"/>
            <a:ext cx="3641784" cy="6336704"/>
          </a:xfrm>
          <a:prstGeom prst="rect">
            <a:avLst/>
          </a:prstGeom>
        </p:spPr>
      </p:pic>
      <p:pic>
        <p:nvPicPr>
          <p:cNvPr id="3" name="Picture 2" descr="img070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rcRect b="14493"/>
          <a:stretch>
            <a:fillRect/>
          </a:stretch>
        </p:blipFill>
        <p:spPr>
          <a:xfrm>
            <a:off x="3851920" y="980728"/>
            <a:ext cx="4968552" cy="42484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3928" y="5229200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Graphic life history of </a:t>
            </a:r>
            <a:r>
              <a:rPr lang="en-US" b="1" i="1" u="sng" dirty="0" err="1" smtClean="0"/>
              <a:t>Fasciola</a:t>
            </a:r>
            <a:r>
              <a:rPr lang="en-US" b="1" i="1" u="sng" dirty="0" smtClean="0"/>
              <a:t> hepatica</a:t>
            </a:r>
            <a:endParaRPr lang="en-IN" b="1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53336"/>
            <a:ext cx="7524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Life history of  Liver Fluke showing various larval stages</a:t>
            </a:r>
            <a:endParaRPr lang="en-IN" b="1" u="sng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4056"/>
            <a:ext cx="889248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u="sng" dirty="0" smtClean="0">
                <a:solidFill>
                  <a:srgbClr val="FF0000"/>
                </a:solidFill>
              </a:rPr>
              <a:t>Risk Of Death</a:t>
            </a:r>
            <a:endParaRPr lang="en-IN" sz="3600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8892480" cy="532859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i="1" dirty="0" err="1" smtClean="0">
                <a:solidFill>
                  <a:srgbClr val="002060"/>
                </a:solidFill>
                <a:latin typeface="Garamond" pitchFamily="18" charset="0"/>
              </a:rPr>
              <a:t>Fasciola</a:t>
            </a:r>
            <a:r>
              <a:rPr lang="en-US" dirty="0" smtClean="0">
                <a:solidFill>
                  <a:srgbClr val="002060"/>
                </a:solidFill>
                <a:latin typeface="Garamond" pitchFamily="18" charset="0"/>
              </a:rPr>
              <a:t> faces risk of destruction in every stage of its life history.</a:t>
            </a:r>
          </a:p>
          <a:p>
            <a:pPr marL="457200" indent="-457200" algn="just">
              <a:buClr>
                <a:srgbClr val="002060"/>
              </a:buClr>
              <a:buSzPct val="90000"/>
              <a:buFont typeface="+mj-lt"/>
              <a:buAutoNum type="arabicParenR"/>
            </a:pP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Development of the embryo in a capsule that has passed out of the host continues only if suitable temperature, pH and moisture are available in the environment.</a:t>
            </a:r>
          </a:p>
          <a:p>
            <a:pPr marL="457200" indent="-457200" algn="just">
              <a:buClr>
                <a:srgbClr val="002060"/>
              </a:buClr>
              <a:buSzPct val="90000"/>
              <a:buFont typeface="+mj-lt"/>
              <a:buAutoNum type="arabicParenR"/>
            </a:pPr>
            <a:r>
              <a:rPr lang="en-US" dirty="0" err="1" smtClean="0">
                <a:solidFill>
                  <a:srgbClr val="0070C0"/>
                </a:solidFill>
                <a:latin typeface="Garamond" pitchFamily="18" charset="0"/>
              </a:rPr>
              <a:t>Miracidium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 after escaping from the capsule may not find a suitable host within 24 hrs. and die.</a:t>
            </a:r>
          </a:p>
          <a:p>
            <a:pPr marL="457200" indent="-457200" algn="just">
              <a:buClr>
                <a:srgbClr val="002060"/>
              </a:buClr>
              <a:buSzPct val="90000"/>
              <a:buFont typeface="+mj-lt"/>
              <a:buAutoNum type="arabicParenR"/>
            </a:pP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The snail that </a:t>
            </a:r>
            <a:r>
              <a:rPr lang="en-US" dirty="0" err="1" smtClean="0">
                <a:solidFill>
                  <a:srgbClr val="0070C0"/>
                </a:solidFill>
                <a:latin typeface="Garamond" pitchFamily="18" charset="0"/>
              </a:rPr>
              <a:t>harbours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Garamond" pitchFamily="18" charset="0"/>
              </a:rPr>
              <a:t>miracidia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 may be destroyed.</a:t>
            </a:r>
          </a:p>
          <a:p>
            <a:pPr marL="457200" indent="-457200" algn="just">
              <a:buClr>
                <a:srgbClr val="002060"/>
              </a:buClr>
              <a:buSzPct val="90000"/>
              <a:buFont typeface="+mj-lt"/>
              <a:buAutoNum type="arabicParenR"/>
            </a:pP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The </a:t>
            </a:r>
            <a:r>
              <a:rPr lang="en-US" dirty="0" err="1" smtClean="0">
                <a:solidFill>
                  <a:srgbClr val="0070C0"/>
                </a:solidFill>
                <a:latin typeface="Garamond" pitchFamily="18" charset="0"/>
              </a:rPr>
              <a:t>cercaria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 which leave the snail may be ingested by animals other than the primary hosts of </a:t>
            </a:r>
            <a:r>
              <a:rPr lang="en-US" i="1" dirty="0" err="1" smtClean="0">
                <a:solidFill>
                  <a:srgbClr val="0070C0"/>
                </a:solidFill>
                <a:latin typeface="Garamond" pitchFamily="18" charset="0"/>
              </a:rPr>
              <a:t>Fasciola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.</a:t>
            </a:r>
          </a:p>
          <a:p>
            <a:pPr marL="457200" indent="-457200" algn="just">
              <a:buClr>
                <a:srgbClr val="002060"/>
              </a:buClr>
              <a:buSzPct val="90000"/>
              <a:buFont typeface="+mj-lt"/>
              <a:buAutoNum type="arabicParenR"/>
            </a:pP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The encysted </a:t>
            </a:r>
            <a:r>
              <a:rPr lang="en-US" dirty="0" err="1" smtClean="0">
                <a:solidFill>
                  <a:srgbClr val="0070C0"/>
                </a:solidFill>
                <a:latin typeface="Garamond" pitchFamily="18" charset="0"/>
              </a:rPr>
              <a:t>metacercaria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 may die of </a:t>
            </a:r>
            <a:r>
              <a:rPr lang="en-US" dirty="0" err="1" smtClean="0">
                <a:solidFill>
                  <a:srgbClr val="0070C0"/>
                </a:solidFill>
                <a:latin typeface="Garamond" pitchFamily="18" charset="0"/>
              </a:rPr>
              <a:t>dessiccation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 of not taken up by a proper host within a reasonable period.</a:t>
            </a:r>
          </a:p>
          <a:p>
            <a:pPr marL="457200" indent="-457200" algn="ctr">
              <a:buClr>
                <a:srgbClr val="002060"/>
              </a:buClr>
              <a:buSzPct val="90000"/>
              <a:buNone/>
            </a:pPr>
            <a:endParaRPr lang="en-US" sz="2000" dirty="0" smtClean="0">
              <a:solidFill>
                <a:srgbClr val="7030A0"/>
              </a:solidFill>
              <a:latin typeface="Garamond" pitchFamily="18" charset="0"/>
            </a:endParaRPr>
          </a:p>
          <a:p>
            <a:pPr marL="457200" indent="-457200" algn="ctr">
              <a:buClr>
                <a:srgbClr val="002060"/>
              </a:buClr>
              <a:buSzPct val="90000"/>
              <a:buNone/>
            </a:pPr>
            <a:r>
              <a:rPr lang="en-US" sz="2000" dirty="0" smtClean="0">
                <a:solidFill>
                  <a:srgbClr val="7030A0"/>
                </a:solidFill>
                <a:latin typeface="Garamond" pitchFamily="18" charset="0"/>
              </a:rPr>
              <a:t>EXCESSIVE MULTIPLICATION COMPENSATES FOR THE ABOVE RISKS.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889248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Nature Of Life History</a:t>
            </a:r>
            <a:endParaRPr lang="en-IN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20688"/>
            <a:ext cx="8892480" cy="6237312"/>
          </a:xfrm>
        </p:spPr>
        <p:txBody>
          <a:bodyPr>
            <a:noAutofit/>
          </a:bodyPr>
          <a:lstStyle/>
          <a:p>
            <a:pPr marL="457200" indent="-457200" algn="just">
              <a:buClr>
                <a:srgbClr val="002060"/>
              </a:buClr>
              <a:buSzPct val="90000"/>
            </a:pPr>
            <a:r>
              <a:rPr lang="en-US" sz="2200" b="1" u="sng" dirty="0" smtClean="0">
                <a:solidFill>
                  <a:srgbClr val="00B050"/>
                </a:solidFill>
                <a:latin typeface="Garamond" pitchFamily="18" charset="0"/>
              </a:rPr>
              <a:t>HETEROGAMY</a:t>
            </a:r>
            <a:r>
              <a:rPr lang="en-US" sz="2200" b="1" dirty="0" smtClean="0">
                <a:solidFill>
                  <a:srgbClr val="00B050"/>
                </a:solidFill>
                <a:latin typeface="Garamond" pitchFamily="18" charset="0"/>
              </a:rPr>
              <a:t>: 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The life history of </a:t>
            </a:r>
            <a:r>
              <a:rPr lang="en-US" sz="2200" b="1" i="1" dirty="0" err="1" smtClean="0">
                <a:solidFill>
                  <a:srgbClr val="002060"/>
                </a:solidFill>
                <a:latin typeface="Garamond" pitchFamily="18" charset="0"/>
              </a:rPr>
              <a:t>Fasciola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involves alteration of sexual generation represented by the adult worm with the </a:t>
            </a:r>
            <a:r>
              <a:rPr lang="en-US" sz="2200" dirty="0" err="1" smtClean="0">
                <a:solidFill>
                  <a:srgbClr val="002060"/>
                </a:solidFill>
                <a:latin typeface="Garamond" pitchFamily="18" charset="0"/>
              </a:rPr>
              <a:t>parthenogenetic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generations represented by </a:t>
            </a:r>
            <a:r>
              <a:rPr lang="en-US" sz="2200" b="1" dirty="0" err="1" smtClean="0">
                <a:solidFill>
                  <a:srgbClr val="002060"/>
                </a:solidFill>
                <a:latin typeface="Garamond" pitchFamily="18" charset="0"/>
              </a:rPr>
              <a:t>Redia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and </a:t>
            </a:r>
            <a:r>
              <a:rPr lang="en-US" sz="2200" b="1" dirty="0" err="1" smtClean="0">
                <a:solidFill>
                  <a:srgbClr val="002060"/>
                </a:solidFill>
                <a:latin typeface="Garamond" pitchFamily="18" charset="0"/>
              </a:rPr>
              <a:t>Cercaria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produced from </a:t>
            </a:r>
            <a:r>
              <a:rPr lang="en-US" sz="2200" b="1" dirty="0" err="1" smtClean="0">
                <a:solidFill>
                  <a:srgbClr val="002060"/>
                </a:solidFill>
                <a:latin typeface="Garamond" pitchFamily="18" charset="0"/>
              </a:rPr>
              <a:t>propagatory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or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germ cells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of the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zygote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. Such an alternation of generations is known as </a:t>
            </a:r>
            <a:r>
              <a:rPr lang="en-US" sz="2200" b="1" dirty="0" err="1" smtClean="0">
                <a:solidFill>
                  <a:srgbClr val="002060"/>
                </a:solidFill>
                <a:latin typeface="Garamond" pitchFamily="18" charset="0"/>
              </a:rPr>
              <a:t>Heterogamy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. (It may be recalled that in </a:t>
            </a:r>
            <a:r>
              <a:rPr lang="en-US" sz="2200" i="1" dirty="0" err="1" smtClean="0">
                <a:solidFill>
                  <a:srgbClr val="002060"/>
                </a:solidFill>
                <a:latin typeface="Garamond" pitchFamily="18" charset="0"/>
              </a:rPr>
              <a:t>Obelia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, there is alternation of generation of sexual and asexual generations (</a:t>
            </a:r>
            <a:r>
              <a:rPr lang="en-US" sz="2200" dirty="0" err="1" smtClean="0">
                <a:solidFill>
                  <a:srgbClr val="002060"/>
                </a:solidFill>
                <a:latin typeface="Garamond" pitchFamily="18" charset="0"/>
              </a:rPr>
              <a:t>metagenesis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). </a:t>
            </a:r>
          </a:p>
          <a:p>
            <a:pPr marL="457200" indent="-457200" algn="just">
              <a:buClr>
                <a:srgbClr val="002060"/>
              </a:buClr>
              <a:buSzPct val="90000"/>
            </a:pPr>
            <a:r>
              <a:rPr lang="en-US" sz="2200" b="1" u="sng" dirty="0" smtClean="0">
                <a:solidFill>
                  <a:srgbClr val="7030A0"/>
                </a:solidFill>
                <a:latin typeface="Garamond" pitchFamily="18" charset="0"/>
              </a:rPr>
              <a:t>POLYEMBRYONY</a:t>
            </a:r>
            <a:r>
              <a:rPr lang="en-US" sz="2200" b="1" dirty="0" smtClean="0">
                <a:solidFill>
                  <a:srgbClr val="7030A0"/>
                </a:solidFill>
                <a:latin typeface="Garamond" pitchFamily="18" charset="0"/>
              </a:rPr>
              <a:t>:</a:t>
            </a:r>
            <a:r>
              <a:rPr lang="en-US" sz="2200" dirty="0" smtClean="0">
                <a:solidFill>
                  <a:srgbClr val="C00000"/>
                </a:solidFill>
                <a:latin typeface="Garamond" pitchFamily="18" charset="0"/>
              </a:rPr>
              <a:t> </a:t>
            </a:r>
            <a:r>
              <a:rPr lang="en-US" sz="2200" dirty="0" smtClean="0">
                <a:solidFill>
                  <a:srgbClr val="0070C0"/>
                </a:solidFill>
                <a:latin typeface="Garamond" pitchFamily="18" charset="0"/>
              </a:rPr>
              <a:t>The germ cells present in the larval forms are not </a:t>
            </a:r>
            <a:r>
              <a:rPr lang="en-US" sz="2200" dirty="0" err="1" smtClean="0">
                <a:solidFill>
                  <a:srgbClr val="0070C0"/>
                </a:solidFill>
                <a:latin typeface="Garamond" pitchFamily="18" charset="0"/>
              </a:rPr>
              <a:t>parthenogenetic</a:t>
            </a:r>
            <a:r>
              <a:rPr lang="en-US" sz="2200" dirty="0" smtClean="0">
                <a:solidFill>
                  <a:srgbClr val="0070C0"/>
                </a:solidFill>
                <a:latin typeface="Garamond" pitchFamily="18" charset="0"/>
              </a:rPr>
              <a:t> eggs but are diploid cells produced by mitotic divisions of </a:t>
            </a:r>
            <a:r>
              <a:rPr lang="en-US" sz="2200" dirty="0" err="1" smtClean="0">
                <a:solidFill>
                  <a:srgbClr val="0070C0"/>
                </a:solidFill>
                <a:latin typeface="Garamond" pitchFamily="18" charset="0"/>
              </a:rPr>
              <a:t>propagatory</a:t>
            </a:r>
            <a:r>
              <a:rPr lang="en-US" sz="2200" dirty="0" smtClean="0">
                <a:solidFill>
                  <a:srgbClr val="0070C0"/>
                </a:solidFill>
                <a:latin typeface="Garamond" pitchFamily="18" charset="0"/>
              </a:rPr>
              <a:t> cells separated from the zygote after first cleavage. Thus the several types of larvae produced form single zygote sets up a phenomenon called </a:t>
            </a:r>
            <a:r>
              <a:rPr lang="en-US" sz="2200" b="1" dirty="0" err="1" smtClean="0">
                <a:solidFill>
                  <a:srgbClr val="0070C0"/>
                </a:solidFill>
                <a:latin typeface="Garamond" pitchFamily="18" charset="0"/>
              </a:rPr>
              <a:t>Polyembryony</a:t>
            </a:r>
            <a:r>
              <a:rPr lang="en-US" sz="2200" dirty="0" smtClean="0">
                <a:solidFill>
                  <a:srgbClr val="0070C0"/>
                </a:solidFill>
                <a:latin typeface="Garamond" pitchFamily="18" charset="0"/>
              </a:rPr>
              <a:t> and more appropriate </a:t>
            </a:r>
            <a:r>
              <a:rPr lang="en-US" sz="2200" b="1" dirty="0" smtClean="0">
                <a:solidFill>
                  <a:srgbClr val="0070C0"/>
                </a:solidFill>
                <a:latin typeface="Garamond" pitchFamily="18" charset="0"/>
              </a:rPr>
              <a:t>delayed </a:t>
            </a:r>
            <a:r>
              <a:rPr lang="en-US" sz="2200" b="1" dirty="0" err="1" smtClean="0">
                <a:solidFill>
                  <a:srgbClr val="0070C0"/>
                </a:solidFill>
                <a:latin typeface="Garamond" pitchFamily="18" charset="0"/>
              </a:rPr>
              <a:t>polyembryony</a:t>
            </a:r>
            <a:r>
              <a:rPr lang="en-US" sz="2200" dirty="0" smtClean="0">
                <a:solidFill>
                  <a:srgbClr val="0070C0"/>
                </a:solidFill>
                <a:latin typeface="Garamond" pitchFamily="18" charset="0"/>
              </a:rPr>
              <a:t> because all the larvae are not produced at one time but at separate intervals.</a:t>
            </a:r>
          </a:p>
          <a:p>
            <a:pPr marL="457200" indent="-457200" algn="just">
              <a:buClr>
                <a:srgbClr val="002060"/>
              </a:buClr>
              <a:buSzPct val="90000"/>
            </a:pPr>
            <a:r>
              <a:rPr lang="en-US" sz="2200" b="1" u="sng" dirty="0" smtClean="0">
                <a:solidFill>
                  <a:srgbClr val="C00000"/>
                </a:solidFill>
                <a:latin typeface="Garamond" pitchFamily="18" charset="0"/>
              </a:rPr>
              <a:t>PATHOGENICITY</a:t>
            </a:r>
            <a:r>
              <a:rPr lang="en-US" sz="2200" b="1" dirty="0" smtClean="0">
                <a:solidFill>
                  <a:srgbClr val="C00000"/>
                </a:solidFill>
                <a:latin typeface="Garamond" pitchFamily="18" charset="0"/>
              </a:rPr>
              <a:t>: </a:t>
            </a:r>
            <a:r>
              <a:rPr lang="en-US" sz="2200" dirty="0" smtClean="0">
                <a:solidFill>
                  <a:srgbClr val="C00000"/>
                </a:solidFill>
                <a:latin typeface="Garamond" pitchFamily="18" charset="0"/>
              </a:rPr>
              <a:t>damages cells of liver and interferes with the digestion of food by blocking the bile ducts, heavy infection causes</a:t>
            </a:r>
            <a:r>
              <a:rPr lang="en-US" sz="2200" b="1" dirty="0" smtClean="0">
                <a:solidFill>
                  <a:srgbClr val="C00000"/>
                </a:solidFill>
                <a:latin typeface="Garamond" pitchFamily="18" charset="0"/>
              </a:rPr>
              <a:t> ‘</a:t>
            </a:r>
            <a:r>
              <a:rPr lang="en-US" sz="2200" b="1" dirty="0" err="1" smtClean="0">
                <a:solidFill>
                  <a:srgbClr val="C00000"/>
                </a:solidFill>
                <a:latin typeface="Garamond" pitchFamily="18" charset="0"/>
              </a:rPr>
              <a:t>Fascioliasis</a:t>
            </a:r>
            <a:r>
              <a:rPr lang="en-US" sz="2200" b="1" dirty="0" smtClean="0">
                <a:solidFill>
                  <a:srgbClr val="C00000"/>
                </a:solidFill>
                <a:latin typeface="Garamond" pitchFamily="18" charset="0"/>
              </a:rPr>
              <a:t> </a:t>
            </a:r>
            <a:r>
              <a:rPr lang="en-US" sz="2200" dirty="0" smtClean="0">
                <a:solidFill>
                  <a:srgbClr val="C00000"/>
                </a:solidFill>
                <a:latin typeface="Garamond" pitchFamily="18" charset="0"/>
              </a:rPr>
              <a:t>or</a:t>
            </a:r>
            <a:r>
              <a:rPr lang="en-US" sz="2200" b="1" dirty="0" smtClean="0">
                <a:solidFill>
                  <a:srgbClr val="C00000"/>
                </a:solidFill>
                <a:latin typeface="Garamond" pitchFamily="18" charset="0"/>
              </a:rPr>
              <a:t> Liver-rot’</a:t>
            </a:r>
            <a:r>
              <a:rPr lang="en-US" sz="2200" dirty="0" smtClean="0">
                <a:solidFill>
                  <a:srgbClr val="C00000"/>
                </a:solidFill>
                <a:latin typeface="Garamond" pitchFamily="18" charset="0"/>
              </a:rPr>
              <a:t> resulting in complete breakdown of liver. Its excretory matter is also poisonous.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6064"/>
            <a:ext cx="8892480" cy="620688"/>
          </a:xfrm>
        </p:spPr>
        <p:txBody>
          <a:bodyPr>
            <a:noAutofit/>
          </a:bodyPr>
          <a:lstStyle/>
          <a:p>
            <a:pPr algn="ctr"/>
            <a:r>
              <a:rPr lang="en-US" sz="4000" b="1" u="sng" dirty="0" err="1" smtClean="0">
                <a:solidFill>
                  <a:srgbClr val="92D050"/>
                </a:solidFill>
              </a:rPr>
              <a:t>Contorl</a:t>
            </a:r>
            <a:r>
              <a:rPr lang="en-US" sz="4000" b="1" u="sng" dirty="0" smtClean="0">
                <a:solidFill>
                  <a:srgbClr val="92D050"/>
                </a:solidFill>
              </a:rPr>
              <a:t> Measures</a:t>
            </a:r>
            <a:endParaRPr lang="en-IN" sz="3600" b="1" u="sng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8892480" cy="4392488"/>
          </a:xfrm>
        </p:spPr>
        <p:txBody>
          <a:bodyPr>
            <a:noAutofit/>
          </a:bodyPr>
          <a:lstStyle/>
          <a:p>
            <a:pPr marL="457200" indent="-457200" algn="just">
              <a:buClr>
                <a:srgbClr val="C00000"/>
              </a:buClr>
              <a:buSzPct val="9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Destruction of Snails (their intermediate host necessary for the development of </a:t>
            </a:r>
            <a:r>
              <a:rPr lang="en-US" dirty="0" err="1" smtClean="0">
                <a:solidFill>
                  <a:srgbClr val="0070C0"/>
                </a:solidFill>
                <a:latin typeface="Garamond" pitchFamily="18" charset="0"/>
              </a:rPr>
              <a:t>Miracidium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 larva) is the most suitable measure of </a:t>
            </a:r>
            <a:r>
              <a:rPr lang="en-US" dirty="0" err="1" smtClean="0">
                <a:solidFill>
                  <a:srgbClr val="0070C0"/>
                </a:solidFill>
                <a:latin typeface="Garamond" pitchFamily="18" charset="0"/>
              </a:rPr>
              <a:t>controling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 the parasite.</a:t>
            </a:r>
          </a:p>
          <a:p>
            <a:pPr marL="457200" indent="-457200" algn="just">
              <a:buClr>
                <a:srgbClr val="C00000"/>
              </a:buClr>
              <a:buSzPct val="9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Draining the wet pastures which is suitable habitat for snails.</a:t>
            </a:r>
          </a:p>
          <a:p>
            <a:pPr marL="457200" indent="-457200" algn="just">
              <a:buClr>
                <a:srgbClr val="C00000"/>
              </a:buClr>
              <a:buSzPct val="9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Introducing Ducks and Geese in wet ponds will eat up the snails and removes intermediate hosts of </a:t>
            </a:r>
            <a:r>
              <a:rPr lang="en-US" i="1" dirty="0" err="1" smtClean="0">
                <a:solidFill>
                  <a:srgbClr val="0070C0"/>
                </a:solidFill>
                <a:latin typeface="Garamond" pitchFamily="18" charset="0"/>
              </a:rPr>
              <a:t>Fasciola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.</a:t>
            </a:r>
          </a:p>
          <a:p>
            <a:pPr marL="457200" indent="-457200" algn="just">
              <a:buClr>
                <a:srgbClr val="C00000"/>
              </a:buClr>
              <a:buSzPct val="9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Application of Lime on pastures increases the pH of water making it more alkaline (pH&gt;7.8) which is not suitable for hatching of the capsules of </a:t>
            </a:r>
            <a:r>
              <a:rPr lang="en-US" i="1" dirty="0" err="1" smtClean="0">
                <a:solidFill>
                  <a:srgbClr val="0070C0"/>
                </a:solidFill>
                <a:latin typeface="Garamond" pitchFamily="18" charset="0"/>
              </a:rPr>
              <a:t>Fasciola</a:t>
            </a:r>
            <a:r>
              <a:rPr lang="en-US" i="1" dirty="0" smtClean="0">
                <a:solidFill>
                  <a:srgbClr val="0070C0"/>
                </a:solidFill>
                <a:latin typeface="Garamond" pitchFamily="18" charset="0"/>
              </a:rPr>
              <a:t> hepatica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.</a:t>
            </a:r>
          </a:p>
          <a:p>
            <a:pPr marL="457200" indent="-457200" algn="just">
              <a:buClr>
                <a:srgbClr val="C00000"/>
              </a:buClr>
              <a:buSzPct val="9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Adult worms in the host can be killed with </a:t>
            </a:r>
            <a:r>
              <a:rPr lang="en-US" dirty="0" err="1" smtClean="0">
                <a:solidFill>
                  <a:srgbClr val="0070C0"/>
                </a:solidFill>
                <a:latin typeface="Garamond" pitchFamily="18" charset="0"/>
              </a:rPr>
              <a:t>Antihelminthic</a:t>
            </a:r>
            <a:r>
              <a:rPr lang="en-US" dirty="0" smtClean="0">
                <a:solidFill>
                  <a:srgbClr val="0070C0"/>
                </a:solidFill>
                <a:latin typeface="Garamond" pitchFamily="18" charset="0"/>
              </a:rPr>
              <a:t> drugs.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2696"/>
            <a:ext cx="8892480" cy="648072"/>
          </a:xfrm>
        </p:spPr>
        <p:txBody>
          <a:bodyPr/>
          <a:lstStyle/>
          <a:p>
            <a:pPr algn="ctr"/>
            <a:r>
              <a:rPr lang="en-US" sz="3600" b="1" u="sng" dirty="0" smtClean="0"/>
              <a:t>Systematic</a:t>
            </a:r>
            <a:r>
              <a:rPr lang="en-US" sz="3600" b="1" dirty="0" smtClean="0"/>
              <a:t> </a:t>
            </a:r>
            <a:r>
              <a:rPr lang="en-US" sz="3600" b="1" u="sng" dirty="0" smtClean="0"/>
              <a:t>Position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772816"/>
            <a:ext cx="8892480" cy="3384376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			</a:t>
            </a:r>
            <a:r>
              <a:rPr lang="en-US" sz="2800" b="1" dirty="0" smtClean="0">
                <a:solidFill>
                  <a:srgbClr val="C00000"/>
                </a:solidFill>
                <a:latin typeface="Palatino Linotype" pitchFamily="18" charset="0"/>
              </a:rPr>
              <a:t>Phylum	-	</a:t>
            </a:r>
            <a:r>
              <a:rPr lang="en-US" sz="2800" b="1" dirty="0" err="1" smtClean="0">
                <a:solidFill>
                  <a:srgbClr val="C00000"/>
                </a:solidFill>
                <a:latin typeface="Palatino Linotype" pitchFamily="18" charset="0"/>
              </a:rPr>
              <a:t>Platyhelminthes</a:t>
            </a:r>
            <a:endParaRPr lang="en-US" sz="2800" b="1" dirty="0" smtClean="0">
              <a:solidFill>
                <a:srgbClr val="C00000"/>
              </a:solidFill>
              <a:latin typeface="Palatino Linotype" pitchFamily="18" charset="0"/>
            </a:endParaRPr>
          </a:p>
          <a:p>
            <a:pPr algn="just"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Palatino Linotype" pitchFamily="18" charset="0"/>
              </a:rPr>
              <a:t>			Class		-	</a:t>
            </a:r>
            <a:r>
              <a:rPr lang="en-US" sz="2800" b="1" dirty="0" err="1" smtClean="0">
                <a:solidFill>
                  <a:srgbClr val="C00000"/>
                </a:solidFill>
                <a:latin typeface="Palatino Linotype" pitchFamily="18" charset="0"/>
              </a:rPr>
              <a:t>Trematoda</a:t>
            </a:r>
            <a:endParaRPr lang="en-US" sz="2800" b="1" dirty="0" smtClean="0">
              <a:solidFill>
                <a:srgbClr val="C00000"/>
              </a:solidFill>
              <a:latin typeface="Palatino Linotype" pitchFamily="18" charset="0"/>
            </a:endParaRPr>
          </a:p>
          <a:p>
            <a:pPr algn="just"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Palatino Linotype" pitchFamily="18" charset="0"/>
              </a:rPr>
              <a:t>			Order	-	</a:t>
            </a:r>
            <a:r>
              <a:rPr lang="en-US" sz="2800" b="1" dirty="0" err="1" smtClean="0">
                <a:solidFill>
                  <a:srgbClr val="C00000"/>
                </a:solidFill>
                <a:latin typeface="Palatino Linotype" pitchFamily="18" charset="0"/>
              </a:rPr>
              <a:t>Digenea</a:t>
            </a:r>
            <a:endParaRPr lang="en-US" sz="2800" b="1" dirty="0" smtClean="0">
              <a:solidFill>
                <a:srgbClr val="C00000"/>
              </a:solidFill>
              <a:latin typeface="Palatino Linotype" pitchFamily="18" charset="0"/>
            </a:endParaRPr>
          </a:p>
          <a:p>
            <a:pPr algn="just"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Palatino Linotype" pitchFamily="18" charset="0"/>
              </a:rPr>
              <a:t>			Family	-	</a:t>
            </a:r>
            <a:r>
              <a:rPr lang="en-US" sz="2800" b="1" dirty="0" err="1" smtClean="0">
                <a:solidFill>
                  <a:srgbClr val="C00000"/>
                </a:solidFill>
                <a:latin typeface="Palatino Linotype" pitchFamily="18" charset="0"/>
              </a:rPr>
              <a:t>Fasciolidae</a:t>
            </a:r>
            <a:endParaRPr lang="en-US" sz="2800" b="1" dirty="0" smtClean="0">
              <a:solidFill>
                <a:srgbClr val="C00000"/>
              </a:solidFill>
              <a:latin typeface="Palatino Linotype" pitchFamily="18" charset="0"/>
            </a:endParaRPr>
          </a:p>
          <a:p>
            <a:pPr algn="just"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Palatino Linotype" pitchFamily="18" charset="0"/>
              </a:rPr>
              <a:t>			Genus	-	</a:t>
            </a:r>
            <a:r>
              <a:rPr lang="en-US" sz="2800" b="1" i="1" dirty="0" err="1" smtClean="0">
                <a:solidFill>
                  <a:srgbClr val="C00000"/>
                </a:solidFill>
                <a:latin typeface="Palatino Linotype" pitchFamily="18" charset="0"/>
              </a:rPr>
              <a:t>Fasciola</a:t>
            </a:r>
            <a:endParaRPr lang="en-US" sz="2800" b="1" i="1" dirty="0" smtClean="0">
              <a:solidFill>
                <a:srgbClr val="C00000"/>
              </a:solidFill>
              <a:latin typeface="Palatino Linotype" pitchFamily="18" charset="0"/>
            </a:endParaRPr>
          </a:p>
          <a:p>
            <a:pPr algn="just">
              <a:buNone/>
            </a:pPr>
            <a:r>
              <a:rPr lang="en-US" sz="2800" b="1" i="1" dirty="0" smtClean="0">
                <a:solidFill>
                  <a:srgbClr val="C00000"/>
                </a:solidFill>
                <a:latin typeface="Palatino Linotype" pitchFamily="18" charset="0"/>
              </a:rPr>
              <a:t>			</a:t>
            </a:r>
            <a:r>
              <a:rPr lang="en-US" sz="2800" b="1" dirty="0" smtClean="0">
                <a:solidFill>
                  <a:srgbClr val="C00000"/>
                </a:solidFill>
                <a:latin typeface="Palatino Linotype" pitchFamily="18" charset="0"/>
              </a:rPr>
              <a:t>Species	-	</a:t>
            </a:r>
            <a:r>
              <a:rPr lang="en-US" sz="2800" b="1" i="1" dirty="0" smtClean="0">
                <a:solidFill>
                  <a:srgbClr val="C00000"/>
                </a:solidFill>
                <a:latin typeface="Palatino Linotype" pitchFamily="18" charset="0"/>
              </a:rPr>
              <a:t>hepatica</a:t>
            </a:r>
            <a:endParaRPr lang="en-IN" b="1" dirty="0">
              <a:solidFill>
                <a:srgbClr val="C0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9762"/>
            <a:ext cx="8892480" cy="72494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Natural History</a:t>
            </a:r>
            <a:endParaRPr lang="en-IN" sz="3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764704"/>
            <a:ext cx="8892480" cy="609329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SzPct val="100000"/>
              <a:buFont typeface="Wingdings" pitchFamily="2" charset="2"/>
              <a:buChar char="v"/>
            </a:pPr>
            <a:r>
              <a:rPr lang="en-US" sz="2300" b="1" i="1" dirty="0" err="1" smtClean="0">
                <a:solidFill>
                  <a:srgbClr val="002060"/>
                </a:solidFill>
                <a:latin typeface="Garamond" pitchFamily="18" charset="0"/>
              </a:rPr>
              <a:t>Fasciola</a:t>
            </a:r>
            <a:r>
              <a:rPr lang="en-US" sz="2300" b="1" i="1" dirty="0" smtClean="0">
                <a:solidFill>
                  <a:srgbClr val="002060"/>
                </a:solidFill>
                <a:latin typeface="Garamond" pitchFamily="18" charset="0"/>
              </a:rPr>
              <a:t> hepatica</a:t>
            </a:r>
            <a:r>
              <a:rPr lang="en-US" sz="2300" i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300" dirty="0" smtClean="0">
                <a:latin typeface="Garamond" pitchFamily="18" charset="0"/>
              </a:rPr>
              <a:t>is a parasitic species found in sheep and goats. It was first found in the sheep liver in France and hence commonly known as </a:t>
            </a:r>
            <a:r>
              <a:rPr lang="en-US" sz="2300" u="sng" dirty="0" smtClean="0">
                <a:latin typeface="Garamond" pitchFamily="18" charset="0"/>
              </a:rPr>
              <a:t>Sheep liver fluke</a:t>
            </a:r>
            <a:r>
              <a:rPr lang="en-US" sz="2300" dirty="0" smtClean="0">
                <a:latin typeface="Garamond" pitchFamily="18" charset="0"/>
              </a:rPr>
              <a:t>. A similar species </a:t>
            </a:r>
            <a:r>
              <a:rPr lang="en-US" sz="2300" i="1" dirty="0" smtClean="0">
                <a:latin typeface="Garamond" pitchFamily="18" charset="0"/>
              </a:rPr>
              <a:t>F. </a:t>
            </a:r>
            <a:r>
              <a:rPr lang="en-US" sz="2300" i="1" dirty="0" err="1" smtClean="0">
                <a:latin typeface="Garamond" pitchFamily="18" charset="0"/>
              </a:rPr>
              <a:t>gigantica</a:t>
            </a:r>
            <a:r>
              <a:rPr lang="en-US" sz="2300" i="1" dirty="0" smtClean="0">
                <a:latin typeface="Garamond" pitchFamily="18" charset="0"/>
              </a:rPr>
              <a:t> </a:t>
            </a:r>
            <a:r>
              <a:rPr lang="en-US" sz="2300" dirty="0" smtClean="0">
                <a:latin typeface="Garamond" pitchFamily="18" charset="0"/>
              </a:rPr>
              <a:t>(</a:t>
            </a:r>
            <a:r>
              <a:rPr lang="en-US" sz="2300" i="1" dirty="0" smtClean="0">
                <a:latin typeface="Garamond" pitchFamily="18" charset="0"/>
              </a:rPr>
              <a:t>F. </a:t>
            </a:r>
            <a:r>
              <a:rPr lang="en-US" sz="2300" i="1" dirty="0" err="1" smtClean="0">
                <a:latin typeface="Garamond" pitchFamily="18" charset="0"/>
              </a:rPr>
              <a:t>indica</a:t>
            </a:r>
            <a:r>
              <a:rPr lang="en-US" sz="2300" dirty="0" smtClean="0">
                <a:latin typeface="Garamond" pitchFamily="18" charset="0"/>
              </a:rPr>
              <a:t>) occurs in </a:t>
            </a:r>
            <a:r>
              <a:rPr lang="en-US" sz="2300" dirty="0" err="1" smtClean="0">
                <a:latin typeface="Garamond" pitchFamily="18" charset="0"/>
              </a:rPr>
              <a:t>cattles</a:t>
            </a:r>
            <a:r>
              <a:rPr lang="en-US" sz="2300" dirty="0" smtClean="0">
                <a:latin typeface="Garamond" pitchFamily="18" charset="0"/>
              </a:rPr>
              <a:t>.</a:t>
            </a:r>
            <a:endParaRPr lang="en-US" sz="2300" b="1" dirty="0" smtClean="0">
              <a:latin typeface="Garamond" pitchFamily="18" charset="0"/>
            </a:endParaRPr>
          </a:p>
          <a:p>
            <a:pPr algn="just">
              <a:buClr>
                <a:srgbClr val="002060"/>
              </a:buClr>
              <a:buSzPct val="100000"/>
              <a:buFont typeface="Wingdings" pitchFamily="2" charset="2"/>
              <a:buChar char="v"/>
            </a:pPr>
            <a:r>
              <a:rPr lang="en-US" sz="2300" b="1" dirty="0" smtClean="0">
                <a:solidFill>
                  <a:srgbClr val="002060"/>
                </a:solidFill>
                <a:latin typeface="Garamond" pitchFamily="18" charset="0"/>
              </a:rPr>
              <a:t>HABITAT:</a:t>
            </a:r>
            <a:r>
              <a:rPr lang="en-US" sz="2300" dirty="0" smtClean="0">
                <a:latin typeface="Garamond" pitchFamily="18" charset="0"/>
              </a:rPr>
              <a:t> </a:t>
            </a:r>
            <a:r>
              <a:rPr lang="en-US" sz="2300" i="1" dirty="0" err="1" smtClean="0">
                <a:latin typeface="Garamond" pitchFamily="18" charset="0"/>
              </a:rPr>
              <a:t>Fasciola</a:t>
            </a:r>
            <a:r>
              <a:rPr lang="en-US" sz="2300" i="1" dirty="0" smtClean="0">
                <a:latin typeface="Garamond" pitchFamily="18" charset="0"/>
              </a:rPr>
              <a:t> hepatica</a:t>
            </a:r>
            <a:r>
              <a:rPr lang="en-US" sz="2300" dirty="0" smtClean="0">
                <a:latin typeface="Garamond" pitchFamily="18" charset="0"/>
              </a:rPr>
              <a:t> is found all over the world. It is more common in localities with low-lying wet pastures or marshy areas which provides a suitable environment for its intermediate host, a fresh-water snail. The adult worms inhabit the large bile ducts in the liver of sheep and goats. This animal thus have digenetic life cycle, </a:t>
            </a:r>
            <a:r>
              <a:rPr lang="en-US" sz="2300" i="1" dirty="0" smtClean="0">
                <a:latin typeface="Garamond" pitchFamily="18" charset="0"/>
              </a:rPr>
              <a:t>i.e.</a:t>
            </a:r>
            <a:r>
              <a:rPr lang="en-US" sz="2300" dirty="0" smtClean="0">
                <a:latin typeface="Garamond" pitchFamily="18" charset="0"/>
              </a:rPr>
              <a:t>, have two hosts: 		(a) </a:t>
            </a:r>
            <a:r>
              <a:rPr lang="en-US" sz="2300" u="sng" dirty="0" smtClean="0">
                <a:latin typeface="Garamond" pitchFamily="18" charset="0"/>
              </a:rPr>
              <a:t>Primary host</a:t>
            </a:r>
            <a:r>
              <a:rPr lang="en-US" sz="2300" dirty="0" smtClean="0">
                <a:latin typeface="Garamond" pitchFamily="18" charset="0"/>
              </a:rPr>
              <a:t> (sheep and goats) for adult parasite, and 		(b) </a:t>
            </a:r>
            <a:r>
              <a:rPr lang="en-US" sz="2300" u="sng" dirty="0" smtClean="0">
                <a:latin typeface="Garamond" pitchFamily="18" charset="0"/>
              </a:rPr>
              <a:t>Secondary host</a:t>
            </a:r>
            <a:r>
              <a:rPr lang="en-US" sz="2300" dirty="0" smtClean="0">
                <a:latin typeface="Garamond" pitchFamily="18" charset="0"/>
              </a:rPr>
              <a:t> (freshwater snail) for its larval stage.</a:t>
            </a:r>
          </a:p>
          <a:p>
            <a:pPr algn="just">
              <a:buClr>
                <a:srgbClr val="002060"/>
              </a:buClr>
              <a:buSzPct val="100000"/>
              <a:buFont typeface="Wingdings" pitchFamily="2" charset="2"/>
              <a:buChar char="v"/>
            </a:pPr>
            <a:r>
              <a:rPr lang="en-US" sz="2300" b="1" dirty="0" smtClean="0">
                <a:solidFill>
                  <a:srgbClr val="002060"/>
                </a:solidFill>
                <a:latin typeface="Garamond" pitchFamily="18" charset="0"/>
              </a:rPr>
              <a:t>HABITS:</a:t>
            </a:r>
            <a:r>
              <a:rPr lang="en-US" sz="2300" dirty="0" smtClean="0">
                <a:latin typeface="Garamond" pitchFamily="18" charset="0"/>
              </a:rPr>
              <a:t> It keeps attached to the wall of the bile ducts by suckers. It is incapable of active locomotion, but shows slow movement by muscular contraction; respires </a:t>
            </a:r>
            <a:r>
              <a:rPr lang="en-US" sz="2300" dirty="0" err="1" smtClean="0">
                <a:latin typeface="Garamond" pitchFamily="18" charset="0"/>
              </a:rPr>
              <a:t>anaerobicaly</a:t>
            </a:r>
            <a:r>
              <a:rPr lang="en-US" sz="2300" dirty="0" smtClean="0">
                <a:latin typeface="Garamond" pitchFamily="18" charset="0"/>
              </a:rPr>
              <a:t> as oxygen is not available in the bile ducts; </a:t>
            </a:r>
            <a:r>
              <a:rPr lang="en-US" sz="2300" dirty="0" err="1" smtClean="0">
                <a:latin typeface="Garamond" pitchFamily="18" charset="0"/>
              </a:rPr>
              <a:t>holozoic</a:t>
            </a:r>
            <a:r>
              <a:rPr lang="en-US" sz="2300" dirty="0" smtClean="0">
                <a:latin typeface="Garamond" pitchFamily="18" charset="0"/>
              </a:rPr>
              <a:t> in nutrition, feeds on blood, bile, tissue fluid , mucus and epithelial cells and cell fragments of bile ducts; hermaphrodite undergoing self or cross-fertilization; many larval stage with a life span of 5 years.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9762"/>
            <a:ext cx="8892480" cy="65293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External Characters</a:t>
            </a:r>
            <a:endParaRPr lang="en-IN" sz="2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20688"/>
            <a:ext cx="5436096" cy="6237312"/>
          </a:xfrm>
        </p:spPr>
        <p:txBody>
          <a:bodyPr>
            <a:noAutofit/>
          </a:bodyPr>
          <a:lstStyle/>
          <a:p>
            <a:pPr algn="just">
              <a:buSzPct val="100000"/>
              <a:buFont typeface="Wingdings" pitchFamily="2" charset="2"/>
              <a:buChar char="v"/>
            </a:pPr>
            <a:r>
              <a:rPr lang="en-US" sz="2200" b="1" u="sng" dirty="0" smtClean="0">
                <a:solidFill>
                  <a:srgbClr val="FFC000"/>
                </a:solidFill>
                <a:latin typeface="Garamond" pitchFamily="18" charset="0"/>
              </a:rPr>
              <a:t>Form, </a:t>
            </a:r>
            <a:r>
              <a:rPr lang="en-US" sz="2200" b="1" u="sng" dirty="0" err="1" smtClean="0">
                <a:solidFill>
                  <a:srgbClr val="FFC000"/>
                </a:solidFill>
                <a:latin typeface="Garamond" pitchFamily="18" charset="0"/>
              </a:rPr>
              <a:t>Colour</a:t>
            </a:r>
            <a:r>
              <a:rPr lang="en-US" sz="2200" b="1" u="sng" dirty="0" smtClean="0">
                <a:solidFill>
                  <a:srgbClr val="FFC000"/>
                </a:solidFill>
                <a:latin typeface="Garamond" pitchFamily="18" charset="0"/>
              </a:rPr>
              <a:t>, Size and Symmetry</a:t>
            </a:r>
            <a:r>
              <a:rPr lang="en-US" sz="2200" b="1" dirty="0" smtClean="0">
                <a:solidFill>
                  <a:srgbClr val="FFC000"/>
                </a:solidFill>
                <a:latin typeface="Garamond" pitchFamily="18" charset="0"/>
              </a:rPr>
              <a:t>: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Adult worm has a soft, flat, dark-brown, leaf-like body with bilateral symmetry, measuring about 25 mm. in length and 12 mm. in breadth (max. at anterior third of the body).</a:t>
            </a:r>
          </a:p>
          <a:p>
            <a:pPr algn="just">
              <a:buSzPct val="100000"/>
              <a:buFont typeface="Wingdings" pitchFamily="2" charset="2"/>
              <a:buChar char="v"/>
            </a:pPr>
            <a:r>
              <a:rPr lang="en-US" sz="2200" b="1" u="sng" dirty="0" smtClean="0">
                <a:solidFill>
                  <a:srgbClr val="FFC000"/>
                </a:solidFill>
                <a:latin typeface="Garamond" pitchFamily="18" charset="0"/>
              </a:rPr>
              <a:t>Body Parts</a:t>
            </a:r>
            <a:r>
              <a:rPr lang="en-US" sz="2200" b="1" dirty="0" smtClean="0">
                <a:solidFill>
                  <a:srgbClr val="FFC000"/>
                </a:solidFill>
                <a:latin typeface="Garamond" pitchFamily="18" charset="0"/>
              </a:rPr>
              <a:t>: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Anterior end has small conical projection called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head lobe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or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cephalic cone 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bearing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mouth 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on the ventral side surrounded by a circular disc called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anterior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or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oral sucker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used for attachment or feeding. Ventral surface also has a larger, cup-shaped sucker (little posterior to head lobe) called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ventral sucker 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or </a:t>
            </a:r>
            <a:r>
              <a:rPr lang="en-US" sz="2200" b="1" dirty="0" err="1" smtClean="0">
                <a:solidFill>
                  <a:srgbClr val="002060"/>
                </a:solidFill>
                <a:latin typeface="Garamond" pitchFamily="18" charset="0"/>
              </a:rPr>
              <a:t>acetabulum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used for attachment to the bile duct of host. A small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genital pore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or </a:t>
            </a:r>
            <a:r>
              <a:rPr lang="en-US" sz="2200" b="1" dirty="0" err="1" smtClean="0">
                <a:solidFill>
                  <a:srgbClr val="002060"/>
                </a:solidFill>
                <a:latin typeface="Garamond" pitchFamily="18" charset="0"/>
              </a:rPr>
              <a:t>gonopore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is present between the two suckers. An </a:t>
            </a:r>
            <a:r>
              <a:rPr lang="en-US" sz="2200" b="1" dirty="0" smtClean="0">
                <a:solidFill>
                  <a:srgbClr val="002060"/>
                </a:solidFill>
                <a:latin typeface="Garamond" pitchFamily="18" charset="0"/>
              </a:rPr>
              <a:t>excretory pore</a:t>
            </a:r>
            <a:r>
              <a:rPr lang="en-US" sz="2200" dirty="0" smtClean="0">
                <a:solidFill>
                  <a:srgbClr val="002060"/>
                </a:solidFill>
                <a:latin typeface="Garamond" pitchFamily="18" charset="0"/>
              </a:rPr>
              <a:t> is situated at the hind end. No anus.</a:t>
            </a:r>
            <a:endParaRPr lang="en-IN" sz="2200" b="1" dirty="0">
              <a:solidFill>
                <a:srgbClr val="002060"/>
              </a:solidFill>
              <a:latin typeface="Garamond" pitchFamily="18" charset="0"/>
            </a:endParaRPr>
          </a:p>
        </p:txBody>
      </p:sp>
      <p:pic>
        <p:nvPicPr>
          <p:cNvPr id="5" name="Content Placeholder 4" descr="img06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 l="5876" r="18933" b="15068"/>
          <a:stretch>
            <a:fillRect/>
          </a:stretch>
        </p:blipFill>
        <p:spPr>
          <a:xfrm>
            <a:off x="5508104" y="620688"/>
            <a:ext cx="3240360" cy="5580620"/>
          </a:xfrm>
        </p:spPr>
      </p:pic>
      <p:sp>
        <p:nvSpPr>
          <p:cNvPr id="6" name="TextBox 5"/>
          <p:cNvSpPr txBox="1"/>
          <p:nvPr/>
        </p:nvSpPr>
        <p:spPr>
          <a:xfrm>
            <a:off x="5580112" y="609329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/>
              <a:t>Fasciola</a:t>
            </a:r>
            <a:r>
              <a:rPr lang="en-US" b="1" i="1" dirty="0" smtClean="0"/>
              <a:t> hepatica</a:t>
            </a:r>
            <a:r>
              <a:rPr lang="en-US" b="1" dirty="0" smtClean="0"/>
              <a:t> - the liver fluke, (ventral view)</a:t>
            </a:r>
            <a:endParaRPr lang="en-IN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8892480" cy="436910"/>
          </a:xfrm>
        </p:spPr>
        <p:txBody>
          <a:bodyPr>
            <a:noAutofit/>
          </a:bodyPr>
          <a:lstStyle/>
          <a:p>
            <a:pPr algn="r"/>
            <a:r>
              <a:rPr lang="en-US" sz="2000" b="1" dirty="0" smtClean="0">
                <a:solidFill>
                  <a:srgbClr val="00B0F0"/>
                </a:solidFill>
              </a:rPr>
              <a:t>External Characters (Contd.)</a:t>
            </a:r>
            <a:endParaRPr lang="en-IN" sz="2000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404664"/>
            <a:ext cx="8892480" cy="4680520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00B050"/>
              </a:buClr>
              <a:buSzPct val="100000"/>
              <a:buFont typeface="Wingdings" pitchFamily="2" charset="2"/>
              <a:buChar char="v"/>
            </a:pPr>
            <a:r>
              <a:rPr lang="en-US" sz="2000" b="1" u="sng" dirty="0" smtClean="0">
                <a:solidFill>
                  <a:srgbClr val="00B050"/>
                </a:solidFill>
                <a:latin typeface="Garamond" pitchFamily="18" charset="0"/>
              </a:rPr>
              <a:t>BODY WALL</a:t>
            </a:r>
            <a:r>
              <a:rPr lang="en-US" sz="2000" b="1" dirty="0" smtClean="0">
                <a:solidFill>
                  <a:srgbClr val="00B050"/>
                </a:solidFill>
                <a:latin typeface="Garamond" pitchFamily="18" charset="0"/>
              </a:rPr>
              <a:t>: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The body wall of liver fluke consists of three layer: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tegument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,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basal lamina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and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musculature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</a:t>
            </a:r>
          </a:p>
          <a:p>
            <a:pPr algn="just">
              <a:buClr>
                <a:srgbClr val="00B050"/>
              </a:buClr>
              <a:buSzPct val="100000"/>
              <a:buNone/>
            </a:pP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	A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 Tegument 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is a living,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nonciliated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cytoplasmic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syncytium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continuous with the cytoplasm of the large cells submerged in the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paranchyma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 These cells are irregular and lie next to the musculature in a row. The teguments bears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microvilli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,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spinules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or spines and contains mitochondria,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golgi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, ER,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secretory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granules and vesicles bounded externally by plasma membrane and internally by a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basal lamina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or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basement membrane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Musculature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consists of three layers:-</a:t>
            </a:r>
          </a:p>
          <a:p>
            <a:pPr marL="177800" indent="-177800" algn="just">
              <a:buClr>
                <a:srgbClr val="00B050"/>
              </a:buClr>
              <a:buSzPct val="100000"/>
              <a:buAutoNum type="alphaLcParenBoth"/>
            </a:pP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Outer layer 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of circular muscles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fibres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,</a:t>
            </a:r>
          </a:p>
          <a:p>
            <a:pPr marL="177800" indent="-177800" algn="just">
              <a:buClr>
                <a:srgbClr val="00B050"/>
              </a:buClr>
              <a:buSzPct val="100000"/>
              <a:buAutoNum type="alphaLcParenBoth"/>
            </a:pP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Middle layer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of longitudinal muscle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fibres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,</a:t>
            </a:r>
          </a:p>
          <a:p>
            <a:pPr marL="273050" indent="-273050" algn="just">
              <a:buClr>
                <a:srgbClr val="00B050"/>
              </a:buClr>
              <a:buSzPct val="100000"/>
              <a:buAutoNum type="alphaLcParenBoth"/>
            </a:pP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Inner layer 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of oblique muscle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fibres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</a:t>
            </a:r>
          </a:p>
          <a:p>
            <a:pPr marL="273050" indent="-273050" algn="just">
              <a:buClr>
                <a:srgbClr val="00B050"/>
              </a:buClr>
              <a:buSzPct val="100000"/>
              <a:buFont typeface="Wingdings" pitchFamily="2" charset="2"/>
              <a:buChar char="v"/>
            </a:pPr>
            <a:r>
              <a:rPr lang="en-US" sz="2000" b="1" u="sng" dirty="0" smtClean="0">
                <a:solidFill>
                  <a:srgbClr val="00B050"/>
                </a:solidFill>
                <a:latin typeface="Garamond" pitchFamily="18" charset="0"/>
              </a:rPr>
              <a:t>FUNCTIONS</a:t>
            </a:r>
            <a:r>
              <a:rPr lang="en-US" sz="2000" b="1" dirty="0" smtClean="0">
                <a:solidFill>
                  <a:srgbClr val="00B050"/>
                </a:solidFill>
                <a:latin typeface="Garamond" pitchFamily="18" charset="0"/>
              </a:rPr>
              <a:t>: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It maintains the body form, protects the delicate internal organs,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spinules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provide attachment to the bile ducts, nitrogenous wastes diffusion, absorbs glucose and some amino acids in gut flukes, provides site for gaseous exchange and to perform movements.</a:t>
            </a:r>
            <a:endParaRPr lang="en-US" sz="2000" b="1" dirty="0" smtClean="0">
              <a:solidFill>
                <a:srgbClr val="002060"/>
              </a:solidFill>
              <a:latin typeface="Garamond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0" y="5085184"/>
            <a:ext cx="8892480" cy="1772816"/>
          </a:xfrm>
        </p:spPr>
        <p:txBody>
          <a:bodyPr>
            <a:noAutofit/>
          </a:bodyPr>
          <a:lstStyle/>
          <a:p>
            <a:pPr algn="just">
              <a:buSzPct val="100000"/>
              <a:buFont typeface="Wingdings" pitchFamily="2" charset="2"/>
              <a:buChar char="v"/>
            </a:pPr>
            <a:r>
              <a:rPr lang="en-US" sz="2000" b="1" u="sng" dirty="0" smtClean="0">
                <a:solidFill>
                  <a:srgbClr val="FFC000"/>
                </a:solidFill>
                <a:latin typeface="Garamond" pitchFamily="18" charset="0"/>
              </a:rPr>
              <a:t>PARENCHYMA</a:t>
            </a:r>
            <a:r>
              <a:rPr lang="en-US" sz="2000" b="1" dirty="0" smtClean="0">
                <a:solidFill>
                  <a:srgbClr val="FFC000"/>
                </a:solidFill>
                <a:latin typeface="Garamond" pitchFamily="18" charset="0"/>
              </a:rPr>
              <a:t>: </a:t>
            </a:r>
            <a:r>
              <a:rPr lang="en-US" sz="2000" dirty="0" smtClean="0">
                <a:latin typeface="Garamond" pitchFamily="18" charset="0"/>
              </a:rPr>
              <a:t>is a special spongy, </a:t>
            </a:r>
            <a:r>
              <a:rPr lang="en-US" sz="2000" dirty="0" err="1" smtClean="0">
                <a:latin typeface="Garamond" pitchFamily="18" charset="0"/>
              </a:rPr>
              <a:t>mesodermal</a:t>
            </a:r>
            <a:r>
              <a:rPr lang="en-US" sz="2000" dirty="0" smtClean="0">
                <a:latin typeface="Garamond" pitchFamily="18" charset="0"/>
              </a:rPr>
              <a:t> tissue that fills the spaces around the internal organs, hence there is no </a:t>
            </a:r>
            <a:r>
              <a:rPr lang="en-US" sz="2000" dirty="0" err="1" smtClean="0">
                <a:latin typeface="Garamond" pitchFamily="18" charset="0"/>
              </a:rPr>
              <a:t>coelom</a:t>
            </a:r>
            <a:r>
              <a:rPr lang="en-US" sz="2000" dirty="0" smtClean="0">
                <a:latin typeface="Garamond" pitchFamily="18" charset="0"/>
              </a:rPr>
              <a:t> in </a:t>
            </a:r>
            <a:r>
              <a:rPr lang="en-US" sz="2000" i="1" dirty="0" err="1" smtClean="0">
                <a:latin typeface="Garamond" pitchFamily="18" charset="0"/>
              </a:rPr>
              <a:t>Fasciola</a:t>
            </a:r>
            <a:r>
              <a:rPr lang="en-US" sz="2000" i="1" dirty="0" smtClean="0">
                <a:latin typeface="Garamond" pitchFamily="18" charset="0"/>
              </a:rPr>
              <a:t> hepatica</a:t>
            </a:r>
            <a:r>
              <a:rPr lang="en-US" sz="2000" dirty="0" smtClean="0">
                <a:latin typeface="Garamond" pitchFamily="18" charset="0"/>
              </a:rPr>
              <a:t>. It consists of large irregular </a:t>
            </a:r>
            <a:r>
              <a:rPr lang="en-US" sz="2000" dirty="0" err="1" smtClean="0">
                <a:latin typeface="Garamond" pitchFamily="18" charset="0"/>
              </a:rPr>
              <a:t>mesenchyme</a:t>
            </a:r>
            <a:r>
              <a:rPr lang="en-US" sz="2000" dirty="0" smtClean="0">
                <a:latin typeface="Garamond" pitchFamily="18" charset="0"/>
              </a:rPr>
              <a:t> cells, the branching process from which forms a network with fluid-filled spaces (matrix) in between. The parenchyma contains some free cells which give rise to lymphocytes and gonads and also contributes towards tegument.</a:t>
            </a:r>
            <a:endParaRPr lang="en-IN" sz="2000" b="1" u="sng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061a.jpg"/>
          <p:cNvPicPr>
            <a:picLocks noChangeAspect="1"/>
          </p:cNvPicPr>
          <p:nvPr/>
        </p:nvPicPr>
        <p:blipFill>
          <a:blip r:embed="rId2" cstate="print"/>
          <a:srcRect r="833" b="19877"/>
          <a:stretch>
            <a:fillRect/>
          </a:stretch>
        </p:blipFill>
        <p:spPr>
          <a:xfrm>
            <a:off x="107504" y="476672"/>
            <a:ext cx="8712968" cy="48324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5733256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 part of L.S. - Body Wall of Liver Fluke</a:t>
            </a:r>
            <a:endParaRPr lang="en-IN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9762"/>
            <a:ext cx="8892480" cy="65293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Digestive System</a:t>
            </a:r>
            <a:endParaRPr lang="en-IN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5652120" cy="6165304"/>
          </a:xfrm>
        </p:spPr>
        <p:txBody>
          <a:bodyPr>
            <a:normAutofit/>
          </a:bodyPr>
          <a:lstStyle/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70C0"/>
                </a:solidFill>
                <a:latin typeface="Garamond" pitchFamily="18" charset="0"/>
              </a:rPr>
              <a:t>MORPHOLOGY:</a:t>
            </a:r>
            <a:r>
              <a:rPr lang="en-US" sz="2000" b="1" dirty="0" smtClean="0">
                <a:latin typeface="Garamond" pitchFamily="18" charset="0"/>
              </a:rPr>
              <a:t> </a:t>
            </a:r>
            <a:r>
              <a:rPr lang="en-US" sz="2000" dirty="0" smtClean="0">
                <a:latin typeface="Garamond" pitchFamily="18" charset="0"/>
              </a:rPr>
              <a:t>Alimentary canal is complete having mouth, </a:t>
            </a:r>
            <a:r>
              <a:rPr lang="en-US" sz="2000" dirty="0" err="1" smtClean="0">
                <a:latin typeface="Garamond" pitchFamily="18" charset="0"/>
              </a:rPr>
              <a:t>buccal</a:t>
            </a:r>
            <a:r>
              <a:rPr lang="en-US" sz="2000" dirty="0" smtClean="0">
                <a:latin typeface="Garamond" pitchFamily="18" charset="0"/>
              </a:rPr>
              <a:t> cavity, pharynx, </a:t>
            </a:r>
            <a:r>
              <a:rPr lang="en-US" sz="2000" dirty="0" err="1" smtClean="0">
                <a:latin typeface="Garamond" pitchFamily="18" charset="0"/>
              </a:rPr>
              <a:t>oesophagus</a:t>
            </a:r>
            <a:r>
              <a:rPr lang="en-US" sz="2000" dirty="0" smtClean="0">
                <a:latin typeface="Garamond" pitchFamily="18" charset="0"/>
              </a:rPr>
              <a:t>, intestine and anus. The intestine consists of two main </a:t>
            </a:r>
            <a:r>
              <a:rPr lang="en-US" sz="2000" b="1" dirty="0" smtClean="0">
                <a:latin typeface="Garamond" pitchFamily="18" charset="0"/>
              </a:rPr>
              <a:t>limbs</a:t>
            </a:r>
            <a:r>
              <a:rPr lang="en-US" sz="2000" dirty="0" smtClean="0">
                <a:latin typeface="Garamond" pitchFamily="18" charset="0"/>
              </a:rPr>
              <a:t> or </a:t>
            </a:r>
            <a:r>
              <a:rPr lang="en-US" sz="2000" b="1" dirty="0" err="1" smtClean="0">
                <a:latin typeface="Garamond" pitchFamily="18" charset="0"/>
              </a:rPr>
              <a:t>crura</a:t>
            </a:r>
            <a:r>
              <a:rPr lang="en-US" sz="2000" dirty="0" smtClean="0">
                <a:latin typeface="Garamond" pitchFamily="18" charset="0"/>
              </a:rPr>
              <a:t>, the left and the right, giving off both externally and internally, side branches all along its course, called </a:t>
            </a:r>
            <a:r>
              <a:rPr lang="en-US" sz="2000" b="1" dirty="0" smtClean="0">
                <a:latin typeface="Garamond" pitchFamily="18" charset="0"/>
              </a:rPr>
              <a:t>intestinal </a:t>
            </a:r>
            <a:r>
              <a:rPr lang="en-US" sz="2000" b="1" dirty="0" err="1" smtClean="0">
                <a:latin typeface="Garamond" pitchFamily="18" charset="0"/>
              </a:rPr>
              <a:t>caeca</a:t>
            </a:r>
            <a:r>
              <a:rPr lang="en-US" sz="2000" dirty="0" smtClean="0">
                <a:latin typeface="Garamond" pitchFamily="18" charset="0"/>
              </a:rPr>
              <a:t>. The </a:t>
            </a:r>
            <a:r>
              <a:rPr lang="en-US" sz="2000" b="1" dirty="0" smtClean="0">
                <a:latin typeface="Garamond" pitchFamily="18" charset="0"/>
              </a:rPr>
              <a:t>inner </a:t>
            </a:r>
            <a:r>
              <a:rPr lang="en-US" sz="2000" b="1" dirty="0" err="1" smtClean="0">
                <a:latin typeface="Garamond" pitchFamily="18" charset="0"/>
              </a:rPr>
              <a:t>caeca</a:t>
            </a:r>
            <a:r>
              <a:rPr lang="en-US" sz="2000" dirty="0" smtClean="0">
                <a:latin typeface="Garamond" pitchFamily="18" charset="0"/>
              </a:rPr>
              <a:t> is short and simple while the </a:t>
            </a:r>
            <a:r>
              <a:rPr lang="en-US" sz="2000" b="1" dirty="0" smtClean="0">
                <a:latin typeface="Garamond" pitchFamily="18" charset="0"/>
              </a:rPr>
              <a:t>outer </a:t>
            </a:r>
            <a:r>
              <a:rPr lang="en-US" sz="2000" b="1" dirty="0" err="1" smtClean="0">
                <a:latin typeface="Garamond" pitchFamily="18" charset="0"/>
              </a:rPr>
              <a:t>caeca</a:t>
            </a:r>
            <a:r>
              <a:rPr lang="en-US" sz="2000" dirty="0" smtClean="0">
                <a:latin typeface="Garamond" pitchFamily="18" charset="0"/>
              </a:rPr>
              <a:t> are longer and subdivided.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70C0"/>
                </a:solidFill>
                <a:latin typeface="Garamond" pitchFamily="18" charset="0"/>
              </a:rPr>
              <a:t>HISTOLOGY: </a:t>
            </a:r>
            <a:r>
              <a:rPr lang="en-US" sz="2000" dirty="0" smtClean="0">
                <a:latin typeface="Garamond" pitchFamily="18" charset="0"/>
              </a:rPr>
              <a:t>Wall of intestine consists of columnar epithelium surrounded by a feeble musculature of circular and longitudinal muscle </a:t>
            </a:r>
            <a:r>
              <a:rPr lang="en-US" sz="2000" dirty="0" err="1" smtClean="0">
                <a:latin typeface="Garamond" pitchFamily="18" charset="0"/>
              </a:rPr>
              <a:t>fibres</a:t>
            </a:r>
            <a:r>
              <a:rPr lang="en-US" sz="2000" dirty="0" smtClean="0">
                <a:latin typeface="Garamond" pitchFamily="18" charset="0"/>
              </a:rPr>
              <a:t>. The </a:t>
            </a:r>
            <a:r>
              <a:rPr lang="en-US" sz="2000" dirty="0" err="1" smtClean="0">
                <a:latin typeface="Garamond" pitchFamily="18" charset="0"/>
              </a:rPr>
              <a:t>caecal</a:t>
            </a:r>
            <a:r>
              <a:rPr lang="en-US" sz="2000" dirty="0" smtClean="0">
                <a:latin typeface="Garamond" pitchFamily="18" charset="0"/>
              </a:rPr>
              <a:t> epithelium is glandular and absorptive. The rest of alimentary canal have </a:t>
            </a:r>
            <a:r>
              <a:rPr lang="en-US" sz="2000" dirty="0" err="1" smtClean="0">
                <a:latin typeface="Garamond" pitchFamily="18" charset="0"/>
              </a:rPr>
              <a:t>cuticular</a:t>
            </a:r>
            <a:r>
              <a:rPr lang="en-US" sz="2000" dirty="0" smtClean="0">
                <a:latin typeface="Garamond" pitchFamily="18" charset="0"/>
              </a:rPr>
              <a:t> lining.</a:t>
            </a: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70C0"/>
                </a:solidFill>
                <a:latin typeface="Garamond" pitchFamily="18" charset="0"/>
              </a:rPr>
              <a:t>PHYSIOLOGY: </a:t>
            </a:r>
            <a:r>
              <a:rPr lang="en-US" sz="2000" dirty="0" smtClean="0">
                <a:latin typeface="Garamond" pitchFamily="18" charset="0"/>
              </a:rPr>
              <a:t>Nutrition involves several processes namely ingestion, digestion, absorption, assimilation and </a:t>
            </a:r>
            <a:r>
              <a:rPr lang="en-US" sz="2000" dirty="0" err="1" smtClean="0">
                <a:latin typeface="Garamond" pitchFamily="18" charset="0"/>
              </a:rPr>
              <a:t>egestion</a:t>
            </a:r>
            <a:r>
              <a:rPr lang="en-US" sz="2000" dirty="0" smtClean="0">
                <a:latin typeface="Garamond" pitchFamily="18" charset="0"/>
              </a:rPr>
              <a:t>. Food is bile, mucus, epithelial cells eroded by </a:t>
            </a:r>
            <a:r>
              <a:rPr lang="en-US" sz="2000" dirty="0" err="1" smtClean="0">
                <a:latin typeface="Garamond" pitchFamily="18" charset="0"/>
              </a:rPr>
              <a:t>spinules</a:t>
            </a:r>
            <a:r>
              <a:rPr lang="en-US" sz="2000" dirty="0" smtClean="0">
                <a:latin typeface="Garamond" pitchFamily="18" charset="0"/>
              </a:rPr>
              <a:t> and blood and tissue fluid oozing from injuries of the host.</a:t>
            </a:r>
            <a:endParaRPr lang="en-IN" b="1" dirty="0">
              <a:solidFill>
                <a:srgbClr val="0070C0"/>
              </a:solidFill>
              <a:latin typeface="Garamond" pitchFamily="18" charset="0"/>
            </a:endParaRPr>
          </a:p>
        </p:txBody>
      </p:sp>
      <p:pic>
        <p:nvPicPr>
          <p:cNvPr id="5" name="Content Placeholder 4" descr="img06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 b="7719"/>
          <a:stretch>
            <a:fillRect/>
          </a:stretch>
        </p:blipFill>
        <p:spPr>
          <a:xfrm>
            <a:off x="5652120" y="908720"/>
            <a:ext cx="3157150" cy="5040560"/>
          </a:xfrm>
        </p:spPr>
      </p:pic>
      <p:sp>
        <p:nvSpPr>
          <p:cNvPr id="6" name="TextBox 5"/>
          <p:cNvSpPr txBox="1"/>
          <p:nvPr/>
        </p:nvSpPr>
        <p:spPr>
          <a:xfrm>
            <a:off x="5940152" y="602128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Digestive System of </a:t>
            </a:r>
            <a:r>
              <a:rPr lang="en-US" b="1" i="1" u="sng" dirty="0" err="1" smtClean="0"/>
              <a:t>Fasciola</a:t>
            </a:r>
            <a:r>
              <a:rPr lang="en-US" b="1" i="1" u="sng" dirty="0" smtClean="0"/>
              <a:t> hepatica</a:t>
            </a:r>
            <a:endParaRPr lang="en-IN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69269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B0F0"/>
                </a:solidFill>
              </a:rPr>
              <a:t>Nervous System</a:t>
            </a:r>
            <a:endParaRPr lang="en-IN" sz="3600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6156176" cy="609329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The nervous system of liver fluke is amazingly well developed despite the parasitic and sluggish mode of life. It consists of two parts, </a:t>
            </a:r>
            <a:r>
              <a:rPr lang="en-US" sz="2000" i="1" dirty="0" smtClean="0">
                <a:solidFill>
                  <a:srgbClr val="002060"/>
                </a:solidFill>
                <a:latin typeface="Garamond" pitchFamily="18" charset="0"/>
              </a:rPr>
              <a:t>viz.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, C.N.S. and P.N.S..</a:t>
            </a:r>
          </a:p>
          <a:p>
            <a:pPr marL="457200" indent="-457200" algn="just">
              <a:buClr>
                <a:srgbClr val="002060"/>
              </a:buClr>
              <a:buSzPct val="90000"/>
              <a:buAutoNum type="arabicParenBoth"/>
            </a:pPr>
            <a:r>
              <a:rPr lang="en-US" sz="2000" b="1" u="sng" dirty="0" smtClean="0">
                <a:solidFill>
                  <a:srgbClr val="002060"/>
                </a:solidFill>
                <a:latin typeface="Garamond" pitchFamily="18" charset="0"/>
              </a:rPr>
              <a:t>Central Nervous System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comprises of a </a:t>
            </a:r>
            <a:r>
              <a:rPr lang="en-US" sz="2000" u="sng" dirty="0" smtClean="0">
                <a:solidFill>
                  <a:srgbClr val="002060"/>
                </a:solidFill>
                <a:latin typeface="Garamond" pitchFamily="18" charset="0"/>
              </a:rPr>
              <a:t>nerve ring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and three pairs of </a:t>
            </a:r>
            <a:r>
              <a:rPr lang="en-US" sz="2000" u="sng" dirty="0" smtClean="0">
                <a:solidFill>
                  <a:srgbClr val="002060"/>
                </a:solidFill>
                <a:latin typeface="Garamond" pitchFamily="18" charset="0"/>
              </a:rPr>
              <a:t>nerve cords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 The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nerve ring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surrounds the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oesophagus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and bears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three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ganglia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 Two of these are lateral in position and called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cerebral ganglia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while the third one is median and on the lower side called the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ventral ganglion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 The 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nerve cords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arise from the cerebral ganglia and extend backward. There are </a:t>
            </a:r>
            <a:r>
              <a:rPr lang="en-US" sz="2000" u="sng" dirty="0" smtClean="0">
                <a:solidFill>
                  <a:srgbClr val="002060"/>
                </a:solidFill>
                <a:latin typeface="Garamond" pitchFamily="18" charset="0"/>
              </a:rPr>
              <a:t>dorsal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, </a:t>
            </a:r>
            <a:r>
              <a:rPr lang="en-US" sz="2000" u="sng" dirty="0" smtClean="0">
                <a:solidFill>
                  <a:srgbClr val="002060"/>
                </a:solidFill>
                <a:latin typeface="Garamond" pitchFamily="18" charset="0"/>
              </a:rPr>
              <a:t>ventral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and </a:t>
            </a:r>
            <a:r>
              <a:rPr lang="en-US" sz="2000" u="sng" dirty="0" smtClean="0">
                <a:solidFill>
                  <a:srgbClr val="002060"/>
                </a:solidFill>
                <a:latin typeface="Garamond" pitchFamily="18" charset="0"/>
              </a:rPr>
              <a:t>lateral nerve cords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out of which the lateral cords are best developed and alone reach the hind end of the body. They are interconnected at intervals by transverse nerves, the </a:t>
            </a:r>
            <a:r>
              <a:rPr lang="en-US" sz="2000" b="1" dirty="0" err="1" smtClean="0">
                <a:solidFill>
                  <a:srgbClr val="002060"/>
                </a:solidFill>
                <a:latin typeface="Garamond" pitchFamily="18" charset="0"/>
              </a:rPr>
              <a:t>commissures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</a:t>
            </a:r>
          </a:p>
          <a:p>
            <a:pPr marL="457200" indent="-457200" algn="just">
              <a:buClr>
                <a:srgbClr val="002060"/>
              </a:buClr>
              <a:buSzPct val="90000"/>
              <a:buAutoNum type="arabicParenBoth"/>
            </a:pPr>
            <a:r>
              <a:rPr lang="en-US" sz="2000" b="1" u="sng" dirty="0" smtClean="0">
                <a:solidFill>
                  <a:srgbClr val="002060"/>
                </a:solidFill>
                <a:latin typeface="Garamond" pitchFamily="18" charset="0"/>
              </a:rPr>
              <a:t>Peripheral Nervous System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It comprises of nerves that extends between the C.N.S. and various parts of body.</a:t>
            </a:r>
          </a:p>
          <a:p>
            <a:pPr marL="457200" indent="-457200" algn="just">
              <a:buClr>
                <a:srgbClr val="002060"/>
              </a:buClr>
              <a:buSzPct val="90000"/>
              <a:buAutoNum type="arabicParenBoth"/>
            </a:pPr>
            <a:r>
              <a:rPr lang="en-US" sz="2000" b="1" u="sng" dirty="0" smtClean="0">
                <a:solidFill>
                  <a:srgbClr val="002060"/>
                </a:solidFill>
                <a:latin typeface="Garamond" pitchFamily="18" charset="0"/>
              </a:rPr>
              <a:t>Sense Organs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: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no special sense organs but have simple bulb like endings of tactile or 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tangoreceptors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</a:t>
            </a:r>
          </a:p>
        </p:txBody>
      </p:sp>
      <p:pic>
        <p:nvPicPr>
          <p:cNvPr id="5" name="Picture 4" descr="img064.jpg"/>
          <p:cNvPicPr>
            <a:picLocks noChangeAspect="1"/>
          </p:cNvPicPr>
          <p:nvPr/>
        </p:nvPicPr>
        <p:blipFill>
          <a:blip r:embed="rId2" cstate="print"/>
          <a:srcRect b="10000"/>
          <a:stretch>
            <a:fillRect/>
          </a:stretch>
        </p:blipFill>
        <p:spPr>
          <a:xfrm>
            <a:off x="6156176" y="1196752"/>
            <a:ext cx="2872700" cy="38884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2160" y="5085184"/>
            <a:ext cx="269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Nervous System of Liver Fluke</a:t>
            </a:r>
            <a:endParaRPr lang="en-IN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69269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Excretory System</a:t>
            </a:r>
            <a:endParaRPr lang="en-IN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20688"/>
            <a:ext cx="5724128" cy="62373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The excretory system of </a:t>
            </a:r>
            <a:r>
              <a:rPr lang="en-US" sz="2000" i="1" dirty="0" err="1" smtClean="0">
                <a:solidFill>
                  <a:srgbClr val="002060"/>
                </a:solidFill>
                <a:latin typeface="Garamond" pitchFamily="18" charset="0"/>
              </a:rPr>
              <a:t>Fasciola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includes </a:t>
            </a:r>
            <a:r>
              <a:rPr lang="en-US" sz="2000" u="sng" dirty="0" smtClean="0">
                <a:solidFill>
                  <a:srgbClr val="002060"/>
                </a:solidFill>
                <a:latin typeface="Garamond" pitchFamily="18" charset="0"/>
              </a:rPr>
              <a:t>flame cells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 (</a:t>
            </a:r>
            <a:r>
              <a:rPr lang="en-US" sz="2000" dirty="0" err="1" smtClean="0">
                <a:solidFill>
                  <a:srgbClr val="002060"/>
                </a:solidFill>
                <a:latin typeface="Garamond" pitchFamily="18" charset="0"/>
              </a:rPr>
              <a:t>protonephridia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) and </a:t>
            </a:r>
            <a:r>
              <a:rPr lang="en-US" sz="2000" u="sng" dirty="0" smtClean="0">
                <a:solidFill>
                  <a:srgbClr val="002060"/>
                </a:solidFill>
                <a:latin typeface="Garamond" pitchFamily="18" charset="0"/>
              </a:rPr>
              <a:t>excretory passageways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.</a:t>
            </a:r>
          </a:p>
          <a:p>
            <a:pPr marL="450850" indent="-450850" algn="just">
              <a:buClr>
                <a:srgbClr val="002060"/>
              </a:buClr>
              <a:buSzPct val="90000"/>
              <a:buFont typeface="+mj-lt"/>
              <a:buAutoNum type="romanLcPeriod"/>
            </a:pPr>
            <a:r>
              <a:rPr lang="en-US" sz="1800" b="1" u="sng" dirty="0" smtClean="0">
                <a:solidFill>
                  <a:srgbClr val="002060"/>
                </a:solidFill>
                <a:latin typeface="Garamond" pitchFamily="18" charset="0"/>
              </a:rPr>
              <a:t>Flame Cells</a:t>
            </a:r>
            <a:r>
              <a:rPr lang="en-US" sz="1800" b="1" dirty="0" smtClean="0">
                <a:solidFill>
                  <a:srgbClr val="002060"/>
                </a:solidFill>
                <a:latin typeface="Garamond" pitchFamily="18" charset="0"/>
              </a:rPr>
              <a:t>: 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they are characteristic of flatworms. They are numerous and scattered </a:t>
            </a:r>
            <a:r>
              <a:rPr lang="en-US" sz="1800" dirty="0" err="1" smtClean="0">
                <a:solidFill>
                  <a:srgbClr val="002060"/>
                </a:solidFill>
                <a:latin typeface="Garamond" pitchFamily="18" charset="0"/>
              </a:rPr>
              <a:t>throughtout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 the parenchyma. A flame cell gives off from its surface a number of branched </a:t>
            </a:r>
            <a:r>
              <a:rPr lang="en-US" sz="1800" dirty="0" err="1" smtClean="0">
                <a:solidFill>
                  <a:srgbClr val="002060"/>
                </a:solidFill>
                <a:latin typeface="Garamond" pitchFamily="18" charset="0"/>
              </a:rPr>
              <a:t>cytoplasmic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 processes that penetrates between the parenchyma cells, contains nucleus on one side and enclosed a large cavity. A bundle of long, </a:t>
            </a:r>
            <a:r>
              <a:rPr lang="en-US" sz="1800" dirty="0" err="1" smtClean="0">
                <a:solidFill>
                  <a:srgbClr val="002060"/>
                </a:solidFill>
                <a:latin typeface="Garamond" pitchFamily="18" charset="0"/>
              </a:rPr>
              <a:t>vibratile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 cilia projects into the cavity of the cell form one side which perform regular, undulating movements that look like the flickering candle flame, hence, the name given.</a:t>
            </a:r>
          </a:p>
          <a:p>
            <a:pPr marL="457200" indent="-457200" algn="just">
              <a:buClr>
                <a:srgbClr val="002060"/>
              </a:buClr>
              <a:buSzPct val="90000"/>
              <a:buAutoNum type="romanLcPeriod"/>
            </a:pPr>
            <a:r>
              <a:rPr lang="en-US" sz="1800" b="1" u="sng" dirty="0" smtClean="0">
                <a:solidFill>
                  <a:srgbClr val="002060"/>
                </a:solidFill>
                <a:latin typeface="Garamond" pitchFamily="18" charset="0"/>
              </a:rPr>
              <a:t>Excretory Passageways</a:t>
            </a:r>
            <a:r>
              <a:rPr lang="en-US" sz="1800" b="1" dirty="0" smtClean="0">
                <a:solidFill>
                  <a:srgbClr val="002060"/>
                </a:solidFill>
                <a:latin typeface="Garamond" pitchFamily="18" charset="0"/>
              </a:rPr>
              <a:t>: 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The cavities of the flame cells leads to fine </a:t>
            </a:r>
            <a:r>
              <a:rPr lang="en-US" sz="1800" b="1" dirty="0" smtClean="0">
                <a:solidFill>
                  <a:srgbClr val="002060"/>
                </a:solidFill>
                <a:latin typeface="Garamond" pitchFamily="18" charset="0"/>
              </a:rPr>
              <a:t>excretory capillaries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 that open into larger </a:t>
            </a:r>
            <a:r>
              <a:rPr lang="en-US" sz="1800" b="1" dirty="0" smtClean="0">
                <a:solidFill>
                  <a:srgbClr val="002060"/>
                </a:solidFill>
                <a:latin typeface="Garamond" pitchFamily="18" charset="0"/>
              </a:rPr>
              <a:t>excretory tubules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, which in turn opens into still larger </a:t>
            </a:r>
            <a:r>
              <a:rPr lang="en-US" sz="1800" b="1" dirty="0" smtClean="0">
                <a:solidFill>
                  <a:srgbClr val="002060"/>
                </a:solidFill>
                <a:latin typeface="Garamond" pitchFamily="18" charset="0"/>
              </a:rPr>
              <a:t>excretory tubes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. 4 excretory tubes (2 dorsal and 2 ventral) are formed in this manner in anterior part of body which leads into a large median duct, the </a:t>
            </a:r>
            <a:r>
              <a:rPr lang="en-US" sz="1800" b="1" dirty="0" smtClean="0">
                <a:solidFill>
                  <a:srgbClr val="002060"/>
                </a:solidFill>
                <a:latin typeface="Garamond" pitchFamily="18" charset="0"/>
              </a:rPr>
              <a:t>longitudinal excretory canal 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or </a:t>
            </a:r>
            <a:r>
              <a:rPr lang="en-US" sz="1800" b="1" dirty="0" smtClean="0">
                <a:solidFill>
                  <a:srgbClr val="002060"/>
                </a:solidFill>
                <a:latin typeface="Garamond" pitchFamily="18" charset="0"/>
              </a:rPr>
              <a:t>bladder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 which opens out by excretory pore. All have simple </a:t>
            </a:r>
            <a:r>
              <a:rPr lang="en-US" sz="1800" dirty="0" err="1" smtClean="0">
                <a:solidFill>
                  <a:srgbClr val="002060"/>
                </a:solidFill>
                <a:latin typeface="Garamond" pitchFamily="18" charset="0"/>
              </a:rPr>
              <a:t>cuboidal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 ciliated epithelium except the bladder (</a:t>
            </a:r>
            <a:r>
              <a:rPr lang="en-US" sz="1800" dirty="0" err="1" smtClean="0">
                <a:solidFill>
                  <a:srgbClr val="002060"/>
                </a:solidFill>
                <a:latin typeface="Garamond" pitchFamily="18" charset="0"/>
              </a:rPr>
              <a:t>nonciliated</a:t>
            </a:r>
            <a:r>
              <a:rPr lang="en-US" sz="1800" dirty="0" smtClean="0">
                <a:solidFill>
                  <a:srgbClr val="002060"/>
                </a:solidFill>
                <a:latin typeface="Garamond" pitchFamily="18" charset="0"/>
              </a:rPr>
              <a:t> wall).</a:t>
            </a:r>
          </a:p>
          <a:p>
            <a:pPr marL="457200" indent="-457200" algn="just">
              <a:buClr>
                <a:srgbClr val="002060"/>
              </a:buClr>
              <a:buSzPct val="90000"/>
              <a:buNone/>
            </a:pPr>
            <a:r>
              <a:rPr lang="en-US" sz="2000" b="1" u="sng" dirty="0" smtClean="0">
                <a:solidFill>
                  <a:srgbClr val="002060"/>
                </a:solidFill>
                <a:latin typeface="Garamond" pitchFamily="18" charset="0"/>
              </a:rPr>
              <a:t>Functions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: </a:t>
            </a:r>
            <a:r>
              <a:rPr lang="en-US" sz="2000" b="1" dirty="0" err="1" smtClean="0">
                <a:solidFill>
                  <a:srgbClr val="002060"/>
                </a:solidFill>
                <a:latin typeface="Garamond" pitchFamily="18" charset="0"/>
              </a:rPr>
              <a:t>Ultrafilteration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Garamond" pitchFamily="18" charset="0"/>
              </a:rPr>
              <a:t>and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Garamond" pitchFamily="18" charset="0"/>
              </a:rPr>
              <a:t>Reabsorption</a:t>
            </a:r>
            <a:r>
              <a:rPr lang="en-US" sz="2000" b="1" dirty="0" smtClean="0">
                <a:solidFill>
                  <a:srgbClr val="002060"/>
                </a:solidFill>
                <a:latin typeface="Garamond" pitchFamily="18" charset="0"/>
              </a:rPr>
              <a:t>.</a:t>
            </a:r>
          </a:p>
        </p:txBody>
      </p:sp>
      <p:pic>
        <p:nvPicPr>
          <p:cNvPr id="5" name="Content Placeholder 4" descr="img06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lum contrast="10000"/>
          </a:blip>
          <a:srcRect b="12720"/>
          <a:stretch>
            <a:fillRect/>
          </a:stretch>
        </p:blipFill>
        <p:spPr>
          <a:xfrm>
            <a:off x="5868144" y="764703"/>
            <a:ext cx="2880320" cy="3816425"/>
          </a:xfrm>
        </p:spPr>
      </p:pic>
      <p:sp>
        <p:nvSpPr>
          <p:cNvPr id="6" name="TextBox 5"/>
          <p:cNvSpPr txBox="1"/>
          <p:nvPr/>
        </p:nvSpPr>
        <p:spPr>
          <a:xfrm>
            <a:off x="5724128" y="4843026"/>
            <a:ext cx="15841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Excretory System of Liver Fluke and a Flame Cell (magnified)</a:t>
            </a:r>
            <a:endParaRPr lang="en-IN" b="1" u="sng" dirty="0"/>
          </a:p>
        </p:txBody>
      </p:sp>
      <p:pic>
        <p:nvPicPr>
          <p:cNvPr id="7" name="Picture 6" descr="img065a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rcRect b="10299"/>
          <a:stretch>
            <a:fillRect/>
          </a:stretch>
        </p:blipFill>
        <p:spPr>
          <a:xfrm>
            <a:off x="7308304" y="4571818"/>
            <a:ext cx="1656184" cy="1881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538</TotalTime>
  <Words>1759</Words>
  <Application>Microsoft Office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Fasciola hepatica - The Liver Fluke</vt:lpstr>
      <vt:lpstr>Systematic Position</vt:lpstr>
      <vt:lpstr>Natural History</vt:lpstr>
      <vt:lpstr>External Characters</vt:lpstr>
      <vt:lpstr>External Characters (Contd.)</vt:lpstr>
      <vt:lpstr>Slide 6</vt:lpstr>
      <vt:lpstr>Digestive System</vt:lpstr>
      <vt:lpstr>Nervous System</vt:lpstr>
      <vt:lpstr>Excretory System</vt:lpstr>
      <vt:lpstr>Reproductive System</vt:lpstr>
      <vt:lpstr>Slide 11</vt:lpstr>
      <vt:lpstr>Life History</vt:lpstr>
      <vt:lpstr>Slide 13</vt:lpstr>
      <vt:lpstr>Risk Of Death</vt:lpstr>
      <vt:lpstr>Nature Of Life History</vt:lpstr>
      <vt:lpstr>Contorl Measures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Phylum : Platyhelminthes</dc:title>
  <dc:creator>SANJU-ANU</dc:creator>
  <cp:lastModifiedBy>RAJIT</cp:lastModifiedBy>
  <cp:revision>55</cp:revision>
  <dcterms:created xsi:type="dcterms:W3CDTF">2011-06-29T06:35:06Z</dcterms:created>
  <dcterms:modified xsi:type="dcterms:W3CDTF">2013-06-25T12:49:34Z</dcterms:modified>
</cp:coreProperties>
</file>