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69" r:id="rId6"/>
    <p:sldId id="273" r:id="rId7"/>
    <p:sldId id="259" r:id="rId8"/>
    <p:sldId id="270" r:id="rId9"/>
    <p:sldId id="272" r:id="rId10"/>
    <p:sldId id="260" r:id="rId11"/>
    <p:sldId id="262" r:id="rId12"/>
    <p:sldId id="263" r:id="rId13"/>
    <p:sldId id="264" r:id="rId14"/>
    <p:sldId id="265" r:id="rId15"/>
    <p:sldId id="271" r:id="rId16"/>
    <p:sldId id="266"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2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BDCEAD4-F939-458F-8E2D-7C126802F271}" type="datetimeFigureOut">
              <a:rPr lang="en-IN" smtClean="0"/>
              <a:pPr/>
              <a:t>01-07-2013</a:t>
            </a:fld>
            <a:endParaRPr lang="en-IN"/>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IN"/>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B3310AB-1BEA-41AB-B729-C0133835C695}"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DCEAD4-F939-458F-8E2D-7C126802F271}" type="datetimeFigureOut">
              <a:rPr lang="en-IN" smtClean="0"/>
              <a:pPr/>
              <a:t>01-07-2013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3310AB-1BEA-41AB-B729-C0133835C695}"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DCEAD4-F939-458F-8E2D-7C126802F271}" type="datetimeFigureOut">
              <a:rPr lang="en-IN" smtClean="0"/>
              <a:pPr/>
              <a:t>01-07-2013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3310AB-1BEA-41AB-B729-C0133835C695}"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BDCEAD4-F939-458F-8E2D-7C126802F271}" type="datetimeFigureOut">
              <a:rPr lang="en-IN" smtClean="0"/>
              <a:pPr/>
              <a:t>01-07-2013</a:t>
            </a:fld>
            <a:endParaRPr lang="en-IN"/>
          </a:p>
        </p:txBody>
      </p:sp>
      <p:sp>
        <p:nvSpPr>
          <p:cNvPr id="9" name="Slide Number Placeholder 8"/>
          <p:cNvSpPr>
            <a:spLocks noGrp="1"/>
          </p:cNvSpPr>
          <p:nvPr>
            <p:ph type="sldNum" sz="quarter" idx="15"/>
          </p:nvPr>
        </p:nvSpPr>
        <p:spPr/>
        <p:txBody>
          <a:bodyPr rtlCol="0"/>
          <a:lstStyle/>
          <a:p>
            <a:fld id="{AB3310AB-1BEA-41AB-B729-C0133835C695}" type="slidenum">
              <a:rPr lang="en-IN" smtClean="0"/>
              <a:pPr/>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BDCEAD4-F939-458F-8E2D-7C126802F271}" type="datetimeFigureOut">
              <a:rPr lang="en-IN" smtClean="0"/>
              <a:pPr/>
              <a:t>01-07-2013</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B3310AB-1BEA-41AB-B729-C0133835C695}"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BDCEAD4-F939-458F-8E2D-7C126802F271}" type="datetimeFigureOut">
              <a:rPr lang="en-IN" smtClean="0"/>
              <a:pPr/>
              <a:t>01-07-2013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3310AB-1BEA-41AB-B729-C0133835C695}" type="slidenum">
              <a:rPr lang="en-IN" smtClean="0"/>
              <a:pPr/>
              <a:t>‹#›</a:t>
            </a:fld>
            <a:endParaRPr lang="en-IN"/>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BDCEAD4-F939-458F-8E2D-7C126802F271}" type="datetimeFigureOut">
              <a:rPr lang="en-IN" smtClean="0"/>
              <a:pPr/>
              <a:t>01-07-2013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B3310AB-1BEA-41AB-B729-C0133835C695}" type="slidenum">
              <a:rPr lang="en-IN" smtClean="0"/>
              <a:pPr/>
              <a:t>‹#›</a:t>
            </a:fld>
            <a:endParaRPr lang="en-IN"/>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BDCEAD4-F939-458F-8E2D-7C126802F271}" type="datetimeFigureOut">
              <a:rPr lang="en-IN" smtClean="0"/>
              <a:pPr/>
              <a:t>01-07-2013</a:t>
            </a:fld>
            <a:endParaRPr lang="en-IN"/>
          </a:p>
        </p:txBody>
      </p:sp>
      <p:sp>
        <p:nvSpPr>
          <p:cNvPr id="7" name="Slide Number Placeholder 6"/>
          <p:cNvSpPr>
            <a:spLocks noGrp="1"/>
          </p:cNvSpPr>
          <p:nvPr>
            <p:ph type="sldNum" sz="quarter" idx="11"/>
          </p:nvPr>
        </p:nvSpPr>
        <p:spPr/>
        <p:txBody>
          <a:bodyPr rtlCol="0"/>
          <a:lstStyle/>
          <a:p>
            <a:fld id="{AB3310AB-1BEA-41AB-B729-C0133835C695}" type="slidenum">
              <a:rPr lang="en-IN" smtClean="0"/>
              <a:pPr/>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DCEAD4-F939-458F-8E2D-7C126802F271}" type="datetimeFigureOut">
              <a:rPr lang="en-IN" smtClean="0"/>
              <a:pPr/>
              <a:t>01-07-2013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B3310AB-1BEA-41AB-B729-C0133835C695}"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BDCEAD4-F939-458F-8E2D-7C126802F271}" type="datetimeFigureOut">
              <a:rPr lang="en-IN" smtClean="0"/>
              <a:pPr/>
              <a:t>01-07-2013</a:t>
            </a:fld>
            <a:endParaRPr lang="en-IN"/>
          </a:p>
        </p:txBody>
      </p:sp>
      <p:sp>
        <p:nvSpPr>
          <p:cNvPr id="22" name="Slide Number Placeholder 21"/>
          <p:cNvSpPr>
            <a:spLocks noGrp="1"/>
          </p:cNvSpPr>
          <p:nvPr>
            <p:ph type="sldNum" sz="quarter" idx="15"/>
          </p:nvPr>
        </p:nvSpPr>
        <p:spPr/>
        <p:txBody>
          <a:bodyPr rtlCol="0"/>
          <a:lstStyle/>
          <a:p>
            <a:fld id="{AB3310AB-1BEA-41AB-B729-C0133835C695}" type="slidenum">
              <a:rPr lang="en-IN" smtClean="0"/>
              <a:pPr/>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BDCEAD4-F939-458F-8E2D-7C126802F271}" type="datetimeFigureOut">
              <a:rPr lang="en-IN" smtClean="0"/>
              <a:pPr/>
              <a:t>01-07-2013</a:t>
            </a:fld>
            <a:endParaRPr lang="en-IN"/>
          </a:p>
        </p:txBody>
      </p:sp>
      <p:sp>
        <p:nvSpPr>
          <p:cNvPr id="18" name="Slide Number Placeholder 17"/>
          <p:cNvSpPr>
            <a:spLocks noGrp="1"/>
          </p:cNvSpPr>
          <p:nvPr>
            <p:ph type="sldNum" sz="quarter" idx="11"/>
          </p:nvPr>
        </p:nvSpPr>
        <p:spPr/>
        <p:txBody>
          <a:bodyPr rtlCol="0"/>
          <a:lstStyle/>
          <a:p>
            <a:fld id="{AB3310AB-1BEA-41AB-B729-C0133835C695}" type="slidenum">
              <a:rPr lang="en-IN" smtClean="0"/>
              <a:pPr/>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BDCEAD4-F939-458F-8E2D-7C126802F271}" type="datetimeFigureOut">
              <a:rPr lang="en-IN" smtClean="0"/>
              <a:pPr/>
              <a:t>01-07-2013</a:t>
            </a:fld>
            <a:endParaRPr lang="en-IN"/>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B3310AB-1BEA-41AB-B729-C0133835C695}"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8192" y="1268760"/>
            <a:ext cx="7380312" cy="1584176"/>
          </a:xfrm>
        </p:spPr>
        <p:txBody>
          <a:bodyPr>
            <a:noAutofit/>
          </a:bodyPr>
          <a:lstStyle/>
          <a:p>
            <a:pPr algn="ctr"/>
            <a:r>
              <a:rPr lang="en-US" sz="4800" i="1" dirty="0" err="1" smtClean="0">
                <a:solidFill>
                  <a:srgbClr val="0070C0"/>
                </a:solidFill>
              </a:rPr>
              <a:t>Taenia</a:t>
            </a:r>
            <a:r>
              <a:rPr lang="en-US" sz="4800" i="1" dirty="0" smtClean="0">
                <a:solidFill>
                  <a:srgbClr val="0070C0"/>
                </a:solidFill>
              </a:rPr>
              <a:t> </a:t>
            </a:r>
            <a:r>
              <a:rPr lang="en-US" sz="4800" i="1" dirty="0" err="1" smtClean="0">
                <a:solidFill>
                  <a:srgbClr val="0070C0"/>
                </a:solidFill>
              </a:rPr>
              <a:t>solium</a:t>
            </a:r>
            <a:r>
              <a:rPr lang="en-US" sz="4800" dirty="0" smtClean="0">
                <a:solidFill>
                  <a:srgbClr val="0070C0"/>
                </a:solidFill>
              </a:rPr>
              <a:t> - The Tapeworm</a:t>
            </a:r>
            <a:endParaRPr lang="en-IN" sz="4800" dirty="0">
              <a:solidFill>
                <a:srgbClr val="0070C0"/>
              </a:solidFill>
            </a:endParaRPr>
          </a:p>
        </p:txBody>
      </p:sp>
      <p:sp>
        <p:nvSpPr>
          <p:cNvPr id="3" name="Subtitle 2"/>
          <p:cNvSpPr>
            <a:spLocks noGrp="1"/>
          </p:cNvSpPr>
          <p:nvPr>
            <p:ph type="subTitle" idx="1"/>
          </p:nvPr>
        </p:nvSpPr>
        <p:spPr>
          <a:xfrm>
            <a:off x="2286000" y="3857600"/>
            <a:ext cx="6172200" cy="1371600"/>
          </a:xfrm>
        </p:spPr>
        <p:txBody>
          <a:bodyPr>
            <a:normAutofit/>
          </a:bodyPr>
          <a:lstStyle/>
          <a:p>
            <a:pPr algn="ctr"/>
            <a:r>
              <a:rPr lang="en-US" sz="2800" dirty="0" smtClean="0">
                <a:solidFill>
                  <a:srgbClr val="7030A0"/>
                </a:solidFill>
              </a:rPr>
              <a:t>Department of Zoology</a:t>
            </a:r>
          </a:p>
          <a:p>
            <a:pPr algn="ctr"/>
            <a:r>
              <a:rPr lang="en-US" sz="2800" dirty="0" smtClean="0">
                <a:solidFill>
                  <a:srgbClr val="7030A0"/>
                </a:solidFill>
              </a:rPr>
              <a:t>P.G.G.C.G. - 42, Chandigarh</a:t>
            </a:r>
            <a:endParaRPr lang="en-IN" sz="2800"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8892480" cy="652934"/>
          </a:xfrm>
        </p:spPr>
        <p:txBody>
          <a:bodyPr>
            <a:normAutofit/>
          </a:bodyPr>
          <a:lstStyle/>
          <a:p>
            <a:pPr algn="ctr"/>
            <a:r>
              <a:rPr lang="en-US" sz="3600" b="1" dirty="0" smtClean="0">
                <a:solidFill>
                  <a:srgbClr val="C00000"/>
                </a:solidFill>
              </a:rPr>
              <a:t>Physiology</a:t>
            </a:r>
            <a:endParaRPr lang="en-IN" sz="3600" b="1" dirty="0">
              <a:solidFill>
                <a:srgbClr val="C00000"/>
              </a:solidFill>
            </a:endParaRPr>
          </a:p>
        </p:txBody>
      </p:sp>
      <p:sp>
        <p:nvSpPr>
          <p:cNvPr id="5" name="Content Placeholder 4"/>
          <p:cNvSpPr>
            <a:spLocks noGrp="1"/>
          </p:cNvSpPr>
          <p:nvPr>
            <p:ph sz="quarter" idx="1"/>
          </p:nvPr>
        </p:nvSpPr>
        <p:spPr>
          <a:xfrm>
            <a:off x="0" y="620688"/>
            <a:ext cx="8892480" cy="6237312"/>
          </a:xfrm>
        </p:spPr>
        <p:txBody>
          <a:bodyPr>
            <a:normAutofit fontScale="92500" lnSpcReduction="10000"/>
          </a:bodyPr>
          <a:lstStyle/>
          <a:p>
            <a:pPr algn="just"/>
            <a:r>
              <a:rPr lang="en-US" b="1" dirty="0" smtClean="0">
                <a:solidFill>
                  <a:srgbClr val="92D050"/>
                </a:solidFill>
                <a:latin typeface="Garamond" pitchFamily="18" charset="0"/>
              </a:rPr>
              <a:t>MOVEMENTS</a:t>
            </a:r>
            <a:r>
              <a:rPr lang="en-US" b="1" dirty="0" smtClean="0">
                <a:solidFill>
                  <a:srgbClr val="92D050"/>
                </a:solidFill>
              </a:rPr>
              <a:t>:</a:t>
            </a:r>
            <a:r>
              <a:rPr lang="en-US" dirty="0" smtClean="0">
                <a:latin typeface="Garamond" pitchFamily="18" charset="0"/>
              </a:rPr>
              <a:t> The well developed sub-</a:t>
            </a:r>
            <a:r>
              <a:rPr lang="en-US" dirty="0" err="1" smtClean="0">
                <a:latin typeface="Garamond" pitchFamily="18" charset="0"/>
              </a:rPr>
              <a:t>tegumental</a:t>
            </a:r>
            <a:r>
              <a:rPr lang="en-US" dirty="0" smtClean="0">
                <a:latin typeface="Garamond" pitchFamily="18" charset="0"/>
              </a:rPr>
              <a:t> and </a:t>
            </a:r>
            <a:r>
              <a:rPr lang="en-US" dirty="0" err="1" smtClean="0">
                <a:latin typeface="Garamond" pitchFamily="18" charset="0"/>
              </a:rPr>
              <a:t>parenchymal</a:t>
            </a:r>
            <a:r>
              <a:rPr lang="en-US" dirty="0" smtClean="0">
                <a:latin typeface="Garamond" pitchFamily="18" charset="0"/>
              </a:rPr>
              <a:t> muscles enable the tapeworm to shorten, extend, bend and wave its </a:t>
            </a:r>
            <a:r>
              <a:rPr lang="en-US" dirty="0" err="1" smtClean="0">
                <a:latin typeface="Garamond" pitchFamily="18" charset="0"/>
              </a:rPr>
              <a:t>strobila</a:t>
            </a:r>
            <a:r>
              <a:rPr lang="en-US" dirty="0" smtClean="0">
                <a:latin typeface="Garamond" pitchFamily="18" charset="0"/>
              </a:rPr>
              <a:t> in the intestine. Extension of the body permits absorption of food form a greater area; folding and bending allows copulation between two distant </a:t>
            </a:r>
            <a:r>
              <a:rPr lang="en-US" dirty="0" err="1" smtClean="0">
                <a:latin typeface="Garamond" pitchFamily="18" charset="0"/>
              </a:rPr>
              <a:t>proglottids</a:t>
            </a:r>
            <a:r>
              <a:rPr lang="en-US" dirty="0" smtClean="0">
                <a:latin typeface="Garamond" pitchFamily="18" charset="0"/>
              </a:rPr>
              <a:t>. A tapeworm can contract to a third of its length quite quickly in response to touch.</a:t>
            </a:r>
          </a:p>
          <a:p>
            <a:pPr algn="just"/>
            <a:r>
              <a:rPr lang="en-US" b="1" dirty="0" smtClean="0">
                <a:solidFill>
                  <a:srgbClr val="00B0F0"/>
                </a:solidFill>
                <a:latin typeface="Garamond" pitchFamily="18" charset="0"/>
              </a:rPr>
              <a:t>NUTRITION:</a:t>
            </a:r>
            <a:r>
              <a:rPr lang="en-US" b="1" dirty="0" smtClean="0">
                <a:latin typeface="Garamond" pitchFamily="18" charset="0"/>
              </a:rPr>
              <a:t> </a:t>
            </a:r>
            <a:r>
              <a:rPr lang="en-US" dirty="0" smtClean="0">
                <a:latin typeface="Garamond" pitchFamily="18" charset="0"/>
              </a:rPr>
              <a:t>Tapeworm lacks mouth and alimentary canal. It absorbs host’s digested food through the body surface and hence said to have </a:t>
            </a:r>
            <a:r>
              <a:rPr lang="en-US" b="1" dirty="0" err="1" smtClean="0">
                <a:latin typeface="Garamond" pitchFamily="18" charset="0"/>
              </a:rPr>
              <a:t>Saprozoic</a:t>
            </a:r>
            <a:r>
              <a:rPr lang="en-US" b="1" dirty="0" smtClean="0">
                <a:latin typeface="Garamond" pitchFamily="18" charset="0"/>
              </a:rPr>
              <a:t> nutrition</a:t>
            </a:r>
            <a:r>
              <a:rPr lang="en-US" dirty="0" smtClean="0">
                <a:latin typeface="Garamond" pitchFamily="18" charset="0"/>
              </a:rPr>
              <a:t>. The plasma membrane covering its tegument plays an active and selective part in absorption. </a:t>
            </a:r>
            <a:r>
              <a:rPr lang="en-US" b="1" dirty="0" err="1" smtClean="0">
                <a:latin typeface="Garamond" pitchFamily="18" charset="0"/>
              </a:rPr>
              <a:t>Strobila</a:t>
            </a:r>
            <a:r>
              <a:rPr lang="en-US" b="1" dirty="0" smtClean="0">
                <a:latin typeface="Garamond" pitchFamily="18" charset="0"/>
              </a:rPr>
              <a:t> </a:t>
            </a:r>
            <a:r>
              <a:rPr lang="en-US" dirty="0" smtClean="0">
                <a:latin typeface="Garamond" pitchFamily="18" charset="0"/>
              </a:rPr>
              <a:t>absorbs </a:t>
            </a:r>
            <a:r>
              <a:rPr lang="en-US" b="1" dirty="0" smtClean="0">
                <a:latin typeface="Garamond" pitchFamily="18" charset="0"/>
              </a:rPr>
              <a:t>glucose </a:t>
            </a:r>
            <a:r>
              <a:rPr lang="en-US" dirty="0" smtClean="0">
                <a:latin typeface="Garamond" pitchFamily="18" charset="0"/>
              </a:rPr>
              <a:t>and </a:t>
            </a:r>
            <a:r>
              <a:rPr lang="en-US" b="1" dirty="0" smtClean="0">
                <a:latin typeface="Garamond" pitchFamily="18" charset="0"/>
              </a:rPr>
              <a:t>amino acids </a:t>
            </a:r>
            <a:r>
              <a:rPr lang="en-US" dirty="0" smtClean="0">
                <a:latin typeface="Garamond" pitchFamily="18" charset="0"/>
              </a:rPr>
              <a:t>from intestine by</a:t>
            </a:r>
            <a:r>
              <a:rPr lang="en-US" b="1" dirty="0" smtClean="0">
                <a:latin typeface="Garamond" pitchFamily="18" charset="0"/>
              </a:rPr>
              <a:t> active transport</a:t>
            </a:r>
            <a:r>
              <a:rPr lang="en-US" dirty="0" smtClean="0">
                <a:latin typeface="Garamond" pitchFamily="18" charset="0"/>
              </a:rPr>
              <a:t>. </a:t>
            </a:r>
            <a:r>
              <a:rPr lang="en-US" dirty="0" err="1" smtClean="0">
                <a:latin typeface="Garamond" pitchFamily="18" charset="0"/>
              </a:rPr>
              <a:t>Scolex</a:t>
            </a:r>
            <a:r>
              <a:rPr lang="en-US" dirty="0" smtClean="0">
                <a:latin typeface="Garamond" pitchFamily="18" charset="0"/>
              </a:rPr>
              <a:t>, being sunk into the intestinal mucosa of host, absorbs tissue fluid which provides </a:t>
            </a:r>
            <a:r>
              <a:rPr lang="en-US" b="1" dirty="0" smtClean="0">
                <a:latin typeface="Garamond" pitchFamily="18" charset="0"/>
              </a:rPr>
              <a:t>proteins</a:t>
            </a:r>
            <a:r>
              <a:rPr lang="en-US" dirty="0" smtClean="0">
                <a:latin typeface="Garamond" pitchFamily="18" charset="0"/>
              </a:rPr>
              <a:t> and </a:t>
            </a:r>
            <a:r>
              <a:rPr lang="en-US" b="1" dirty="0" smtClean="0">
                <a:latin typeface="Garamond" pitchFamily="18" charset="0"/>
              </a:rPr>
              <a:t>vitamins</a:t>
            </a:r>
            <a:r>
              <a:rPr lang="en-US" dirty="0" smtClean="0">
                <a:latin typeface="Garamond" pitchFamily="18" charset="0"/>
              </a:rPr>
              <a:t>. </a:t>
            </a:r>
            <a:r>
              <a:rPr lang="en-US" b="1" dirty="0" smtClean="0">
                <a:latin typeface="Garamond" pitchFamily="18" charset="0"/>
              </a:rPr>
              <a:t>Glycogen</a:t>
            </a:r>
            <a:r>
              <a:rPr lang="en-US" dirty="0" smtClean="0">
                <a:latin typeface="Garamond" pitchFamily="18" charset="0"/>
              </a:rPr>
              <a:t> is stored in parenchyma as food reserve.</a:t>
            </a:r>
          </a:p>
          <a:p>
            <a:pPr algn="just"/>
            <a:r>
              <a:rPr lang="en-US" b="1" dirty="0" smtClean="0">
                <a:solidFill>
                  <a:srgbClr val="FF0000"/>
                </a:solidFill>
                <a:latin typeface="Garamond" pitchFamily="18" charset="0"/>
              </a:rPr>
              <a:t>RESPIRATION:</a:t>
            </a:r>
            <a:r>
              <a:rPr lang="en-US" dirty="0" smtClean="0">
                <a:latin typeface="Garamond" pitchFamily="18" charset="0"/>
              </a:rPr>
              <a:t> is aerobic as well as anaerobic. Intestine contains very low oxygen content. Being an inactive animal, the oxygen requirement of tapeworm is very low and can take oxygen available through diffusion. If required, it can resort to anaerobic mode also which produces CO</a:t>
            </a:r>
            <a:r>
              <a:rPr lang="en-US" baseline="-25000" dirty="0" smtClean="0">
                <a:latin typeface="Garamond" pitchFamily="18" charset="0"/>
              </a:rPr>
              <a:t>2</a:t>
            </a:r>
            <a:r>
              <a:rPr lang="en-US" dirty="0" smtClean="0">
                <a:latin typeface="Garamond" pitchFamily="18" charset="0"/>
              </a:rPr>
              <a:t> and fatty acids. CO</a:t>
            </a:r>
            <a:r>
              <a:rPr lang="en-US" baseline="-25000" dirty="0" smtClean="0">
                <a:latin typeface="Garamond" pitchFamily="18" charset="0"/>
              </a:rPr>
              <a:t>2</a:t>
            </a:r>
            <a:r>
              <a:rPr lang="en-US" dirty="0" smtClean="0">
                <a:latin typeface="Garamond" pitchFamily="18" charset="0"/>
              </a:rPr>
              <a:t> gets eliminated by diffusion through body surface while fatty acids are removed by excretory system.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92480" cy="692696"/>
          </a:xfrm>
        </p:spPr>
        <p:txBody>
          <a:bodyPr>
            <a:normAutofit/>
          </a:bodyPr>
          <a:lstStyle/>
          <a:p>
            <a:pPr algn="ctr"/>
            <a:r>
              <a:rPr lang="en-US" sz="3600" b="1" dirty="0" smtClean="0">
                <a:solidFill>
                  <a:srgbClr val="00B0F0"/>
                </a:solidFill>
              </a:rPr>
              <a:t>Nervous System</a:t>
            </a:r>
            <a:endParaRPr lang="en-IN" sz="3600" b="1" dirty="0">
              <a:solidFill>
                <a:srgbClr val="00B0F0"/>
              </a:solidFill>
            </a:endParaRPr>
          </a:p>
        </p:txBody>
      </p:sp>
      <p:sp>
        <p:nvSpPr>
          <p:cNvPr id="3" name="Content Placeholder 2"/>
          <p:cNvSpPr>
            <a:spLocks noGrp="1"/>
          </p:cNvSpPr>
          <p:nvPr>
            <p:ph sz="quarter" idx="1"/>
          </p:nvPr>
        </p:nvSpPr>
        <p:spPr>
          <a:xfrm>
            <a:off x="0" y="620688"/>
            <a:ext cx="5724128" cy="6237312"/>
          </a:xfrm>
        </p:spPr>
        <p:txBody>
          <a:bodyPr>
            <a:noAutofit/>
          </a:bodyPr>
          <a:lstStyle/>
          <a:p>
            <a:pPr algn="just">
              <a:buNone/>
            </a:pPr>
            <a:r>
              <a:rPr lang="en-US" sz="1950" dirty="0" smtClean="0">
                <a:solidFill>
                  <a:srgbClr val="002060"/>
                </a:solidFill>
                <a:latin typeface="Garamond" pitchFamily="18" charset="0"/>
              </a:rPr>
              <a:t>The nervous system of </a:t>
            </a:r>
            <a:r>
              <a:rPr lang="en-US" sz="1950" i="1" dirty="0" err="1" smtClean="0">
                <a:solidFill>
                  <a:srgbClr val="002060"/>
                </a:solidFill>
                <a:latin typeface="Garamond" pitchFamily="18" charset="0"/>
              </a:rPr>
              <a:t>Taenia</a:t>
            </a:r>
            <a:r>
              <a:rPr lang="en-US" sz="1950" i="1" dirty="0" smtClean="0">
                <a:solidFill>
                  <a:srgbClr val="002060"/>
                </a:solidFill>
                <a:latin typeface="Garamond" pitchFamily="18" charset="0"/>
              </a:rPr>
              <a:t> </a:t>
            </a:r>
            <a:r>
              <a:rPr lang="en-US" sz="1950" i="1" dirty="0" err="1" smtClean="0">
                <a:solidFill>
                  <a:srgbClr val="002060"/>
                </a:solidFill>
                <a:latin typeface="Garamond" pitchFamily="18" charset="0"/>
              </a:rPr>
              <a:t>solium</a:t>
            </a:r>
            <a:r>
              <a:rPr lang="en-US" sz="1950" dirty="0" smtClean="0">
                <a:solidFill>
                  <a:srgbClr val="002060"/>
                </a:solidFill>
                <a:latin typeface="Garamond" pitchFamily="18" charset="0"/>
              </a:rPr>
              <a:t> consists of two parts, </a:t>
            </a:r>
            <a:r>
              <a:rPr lang="en-US" sz="1950" i="1" dirty="0" smtClean="0">
                <a:solidFill>
                  <a:srgbClr val="002060"/>
                </a:solidFill>
                <a:latin typeface="Garamond" pitchFamily="18" charset="0"/>
              </a:rPr>
              <a:t>viz.</a:t>
            </a:r>
            <a:r>
              <a:rPr lang="en-US" sz="1950" dirty="0" smtClean="0">
                <a:solidFill>
                  <a:srgbClr val="002060"/>
                </a:solidFill>
                <a:latin typeface="Garamond" pitchFamily="18" charset="0"/>
              </a:rPr>
              <a:t>, Central and Peripheral Nervous System.</a:t>
            </a:r>
          </a:p>
          <a:p>
            <a:pPr marL="457200" indent="-457200" algn="just">
              <a:buClr>
                <a:srgbClr val="002060"/>
              </a:buClr>
              <a:buSzPct val="90000"/>
              <a:buAutoNum type="arabicParenBoth"/>
            </a:pPr>
            <a:r>
              <a:rPr lang="en-US" sz="1950" b="1" u="sng" dirty="0" smtClean="0">
                <a:solidFill>
                  <a:srgbClr val="C00000"/>
                </a:solidFill>
                <a:latin typeface="Garamond" pitchFamily="18" charset="0"/>
              </a:rPr>
              <a:t>Central Nervous System</a:t>
            </a:r>
            <a:r>
              <a:rPr lang="en-US" sz="1950" b="1" dirty="0" smtClean="0">
                <a:solidFill>
                  <a:srgbClr val="C00000"/>
                </a:solidFill>
                <a:latin typeface="Garamond" pitchFamily="18" charset="0"/>
              </a:rPr>
              <a:t>:</a:t>
            </a:r>
            <a:r>
              <a:rPr lang="en-US" sz="1950" b="1" dirty="0" smtClean="0">
                <a:solidFill>
                  <a:srgbClr val="002060"/>
                </a:solidFill>
                <a:latin typeface="Garamond" pitchFamily="18" charset="0"/>
              </a:rPr>
              <a:t> </a:t>
            </a:r>
            <a:r>
              <a:rPr lang="en-US" sz="1950" dirty="0" smtClean="0">
                <a:solidFill>
                  <a:srgbClr val="002060"/>
                </a:solidFill>
                <a:latin typeface="Garamond" pitchFamily="18" charset="0"/>
              </a:rPr>
              <a:t>comprises of a </a:t>
            </a:r>
            <a:r>
              <a:rPr lang="en-US" sz="1950" u="sng" dirty="0" smtClean="0">
                <a:solidFill>
                  <a:srgbClr val="002060"/>
                </a:solidFill>
                <a:latin typeface="Garamond" pitchFamily="18" charset="0"/>
              </a:rPr>
              <a:t>brain complex</a:t>
            </a:r>
            <a:r>
              <a:rPr lang="en-US" sz="1950" dirty="0" smtClean="0">
                <a:solidFill>
                  <a:srgbClr val="002060"/>
                </a:solidFill>
                <a:latin typeface="Garamond" pitchFamily="18" charset="0"/>
              </a:rPr>
              <a:t> and </a:t>
            </a:r>
            <a:r>
              <a:rPr lang="en-US" sz="1950" u="sng" dirty="0" smtClean="0">
                <a:solidFill>
                  <a:srgbClr val="002060"/>
                </a:solidFill>
                <a:latin typeface="Garamond" pitchFamily="18" charset="0"/>
              </a:rPr>
              <a:t>nerve cords</a:t>
            </a:r>
            <a:r>
              <a:rPr lang="en-US" sz="1950" dirty="0" smtClean="0">
                <a:solidFill>
                  <a:srgbClr val="002060"/>
                </a:solidFill>
                <a:latin typeface="Garamond" pitchFamily="18" charset="0"/>
              </a:rPr>
              <a:t>. </a:t>
            </a:r>
          </a:p>
          <a:p>
            <a:pPr marL="457200" indent="-457200" algn="just">
              <a:buClr>
                <a:srgbClr val="002060"/>
              </a:buClr>
              <a:buSzPct val="90000"/>
              <a:buNone/>
            </a:pPr>
            <a:r>
              <a:rPr lang="en-US" sz="1950" b="1" dirty="0" smtClean="0">
                <a:solidFill>
                  <a:srgbClr val="002060"/>
                </a:solidFill>
                <a:latin typeface="Garamond" pitchFamily="18" charset="0"/>
              </a:rPr>
              <a:t>	(a) Brain Complex</a:t>
            </a:r>
            <a:r>
              <a:rPr lang="en-US" sz="1950" dirty="0" smtClean="0">
                <a:solidFill>
                  <a:srgbClr val="002060"/>
                </a:solidFill>
                <a:latin typeface="Garamond" pitchFamily="18" charset="0"/>
              </a:rPr>
              <a:t> lies in the </a:t>
            </a:r>
            <a:r>
              <a:rPr lang="en-US" sz="1950" dirty="0" err="1" smtClean="0">
                <a:solidFill>
                  <a:srgbClr val="002060"/>
                </a:solidFill>
                <a:latin typeface="Garamond" pitchFamily="18" charset="0"/>
              </a:rPr>
              <a:t>scolex</a:t>
            </a:r>
            <a:r>
              <a:rPr lang="en-US" sz="1950" dirty="0" smtClean="0">
                <a:solidFill>
                  <a:srgbClr val="002060"/>
                </a:solidFill>
                <a:latin typeface="Garamond" pitchFamily="18" charset="0"/>
              </a:rPr>
              <a:t> and consists of a pair of large </a:t>
            </a:r>
            <a:r>
              <a:rPr lang="en-US" sz="1950" b="1" dirty="0" smtClean="0">
                <a:solidFill>
                  <a:srgbClr val="002060"/>
                </a:solidFill>
                <a:latin typeface="Garamond" pitchFamily="18" charset="0"/>
              </a:rPr>
              <a:t>ganglia</a:t>
            </a:r>
            <a:r>
              <a:rPr lang="en-US" sz="1950" dirty="0" smtClean="0">
                <a:solidFill>
                  <a:srgbClr val="002060"/>
                </a:solidFill>
                <a:latin typeface="Garamond" pitchFamily="18" charset="0"/>
              </a:rPr>
              <a:t> connected by a broad </a:t>
            </a:r>
            <a:r>
              <a:rPr lang="en-US" sz="1950" b="1" dirty="0" smtClean="0">
                <a:solidFill>
                  <a:srgbClr val="002060"/>
                </a:solidFill>
                <a:latin typeface="Garamond" pitchFamily="18" charset="0"/>
              </a:rPr>
              <a:t>transverse </a:t>
            </a:r>
            <a:r>
              <a:rPr lang="en-US" sz="1950" b="1" dirty="0" err="1" smtClean="0">
                <a:solidFill>
                  <a:srgbClr val="002060"/>
                </a:solidFill>
                <a:latin typeface="Garamond" pitchFamily="18" charset="0"/>
              </a:rPr>
              <a:t>commissure</a:t>
            </a:r>
            <a:r>
              <a:rPr lang="en-US" sz="1950" dirty="0" smtClean="0">
                <a:solidFill>
                  <a:srgbClr val="002060"/>
                </a:solidFill>
                <a:latin typeface="Garamond" pitchFamily="18" charset="0"/>
              </a:rPr>
              <a:t> and also by a </a:t>
            </a:r>
            <a:r>
              <a:rPr lang="en-US" sz="1950" dirty="0" err="1" smtClean="0">
                <a:solidFill>
                  <a:srgbClr val="002060"/>
                </a:solidFill>
                <a:latin typeface="Garamond" pitchFamily="18" charset="0"/>
              </a:rPr>
              <a:t>ganglionated</a:t>
            </a:r>
            <a:r>
              <a:rPr lang="en-US" sz="1950" dirty="0" smtClean="0">
                <a:solidFill>
                  <a:srgbClr val="002060"/>
                </a:solidFill>
                <a:latin typeface="Garamond" pitchFamily="18" charset="0"/>
              </a:rPr>
              <a:t> </a:t>
            </a:r>
            <a:r>
              <a:rPr lang="en-US" sz="1950" b="1" dirty="0" smtClean="0">
                <a:solidFill>
                  <a:srgbClr val="002060"/>
                </a:solidFill>
                <a:latin typeface="Garamond" pitchFamily="18" charset="0"/>
              </a:rPr>
              <a:t>ring </a:t>
            </a:r>
            <a:r>
              <a:rPr lang="en-US" sz="1950" b="1" dirty="0" err="1" smtClean="0">
                <a:solidFill>
                  <a:srgbClr val="002060"/>
                </a:solidFill>
                <a:latin typeface="Garamond" pitchFamily="18" charset="0"/>
              </a:rPr>
              <a:t>commissure</a:t>
            </a:r>
            <a:r>
              <a:rPr lang="en-US" sz="1950" dirty="0" smtClean="0">
                <a:solidFill>
                  <a:srgbClr val="002060"/>
                </a:solidFill>
                <a:latin typeface="Garamond" pitchFamily="18" charset="0"/>
              </a:rPr>
              <a:t>.</a:t>
            </a:r>
          </a:p>
          <a:p>
            <a:pPr marL="457200" indent="-457200" algn="just">
              <a:buClr>
                <a:srgbClr val="002060"/>
              </a:buClr>
              <a:buSzPct val="90000"/>
              <a:buNone/>
            </a:pPr>
            <a:r>
              <a:rPr lang="en-US" sz="1950" b="1" dirty="0" smtClean="0">
                <a:solidFill>
                  <a:srgbClr val="002060"/>
                </a:solidFill>
                <a:latin typeface="Garamond" pitchFamily="18" charset="0"/>
              </a:rPr>
              <a:t>	(b) Nerve Cords</a:t>
            </a:r>
            <a:r>
              <a:rPr lang="en-US" sz="1950" dirty="0" smtClean="0">
                <a:solidFill>
                  <a:srgbClr val="002060"/>
                </a:solidFill>
                <a:latin typeface="Garamond" pitchFamily="18" charset="0"/>
              </a:rPr>
              <a:t> consists of 5 pairs of longitudinal nerve cords. They arise from the ganglia of the brain complex and run backward. They are </a:t>
            </a:r>
            <a:r>
              <a:rPr lang="en-US" sz="1950" b="1" dirty="0" smtClean="0">
                <a:solidFill>
                  <a:srgbClr val="002060"/>
                </a:solidFill>
                <a:latin typeface="Garamond" pitchFamily="18" charset="0"/>
              </a:rPr>
              <a:t>main lateral</a:t>
            </a:r>
            <a:r>
              <a:rPr lang="en-US" sz="1950" dirty="0" smtClean="0">
                <a:solidFill>
                  <a:srgbClr val="002060"/>
                </a:solidFill>
                <a:latin typeface="Garamond" pitchFamily="18" charset="0"/>
              </a:rPr>
              <a:t>, two </a:t>
            </a:r>
            <a:r>
              <a:rPr lang="en-US" sz="1950" b="1" dirty="0" smtClean="0">
                <a:solidFill>
                  <a:srgbClr val="002060"/>
                </a:solidFill>
                <a:latin typeface="Garamond" pitchFamily="18" charset="0"/>
              </a:rPr>
              <a:t>accessory lateral</a:t>
            </a:r>
            <a:r>
              <a:rPr lang="en-US" sz="1950" dirty="0" smtClean="0">
                <a:solidFill>
                  <a:srgbClr val="002060"/>
                </a:solidFill>
                <a:latin typeface="Garamond" pitchFamily="18" charset="0"/>
              </a:rPr>
              <a:t>, one </a:t>
            </a:r>
            <a:r>
              <a:rPr lang="en-US" sz="1950" b="1" dirty="0" smtClean="0">
                <a:solidFill>
                  <a:srgbClr val="002060"/>
                </a:solidFill>
                <a:latin typeface="Garamond" pitchFamily="18" charset="0"/>
              </a:rPr>
              <a:t>dorsal</a:t>
            </a:r>
            <a:r>
              <a:rPr lang="en-US" sz="1950" dirty="0" smtClean="0">
                <a:solidFill>
                  <a:srgbClr val="002060"/>
                </a:solidFill>
                <a:latin typeface="Garamond" pitchFamily="18" charset="0"/>
              </a:rPr>
              <a:t> and one </a:t>
            </a:r>
            <a:r>
              <a:rPr lang="en-US" sz="1950" b="1" dirty="0" smtClean="0">
                <a:solidFill>
                  <a:srgbClr val="002060"/>
                </a:solidFill>
                <a:latin typeface="Garamond" pitchFamily="18" charset="0"/>
              </a:rPr>
              <a:t>ventral nerve cords</a:t>
            </a:r>
            <a:r>
              <a:rPr lang="en-US" sz="1950" dirty="0" smtClean="0">
                <a:solidFill>
                  <a:srgbClr val="002060"/>
                </a:solidFill>
                <a:latin typeface="Garamond" pitchFamily="18" charset="0"/>
              </a:rPr>
              <a:t> all interconnected by a </a:t>
            </a:r>
            <a:r>
              <a:rPr lang="en-US" sz="1950" b="1" dirty="0" smtClean="0">
                <a:solidFill>
                  <a:srgbClr val="002060"/>
                </a:solidFill>
                <a:latin typeface="Garamond" pitchFamily="18" charset="0"/>
              </a:rPr>
              <a:t>ring </a:t>
            </a:r>
            <a:r>
              <a:rPr lang="en-US" sz="1950" b="1" dirty="0" err="1" smtClean="0">
                <a:solidFill>
                  <a:srgbClr val="002060"/>
                </a:solidFill>
                <a:latin typeface="Garamond" pitchFamily="18" charset="0"/>
              </a:rPr>
              <a:t>commissure</a:t>
            </a:r>
            <a:r>
              <a:rPr lang="en-US" sz="1950" dirty="0" smtClean="0">
                <a:solidFill>
                  <a:srgbClr val="002060"/>
                </a:solidFill>
                <a:latin typeface="Garamond" pitchFamily="18" charset="0"/>
              </a:rPr>
              <a:t> near the hind end of each </a:t>
            </a:r>
            <a:r>
              <a:rPr lang="en-US" sz="1950" dirty="0" err="1" smtClean="0">
                <a:solidFill>
                  <a:srgbClr val="002060"/>
                </a:solidFill>
                <a:latin typeface="Garamond" pitchFamily="18" charset="0"/>
              </a:rPr>
              <a:t>proglottid</a:t>
            </a:r>
            <a:r>
              <a:rPr lang="en-US" sz="1950" dirty="0" smtClean="0">
                <a:solidFill>
                  <a:srgbClr val="002060"/>
                </a:solidFill>
                <a:latin typeface="Garamond" pitchFamily="18" charset="0"/>
              </a:rPr>
              <a:t>. The main lateral nerve is alone well developed and extends throughout the entire length of </a:t>
            </a:r>
            <a:r>
              <a:rPr lang="en-US" sz="1950" dirty="0" err="1" smtClean="0">
                <a:solidFill>
                  <a:srgbClr val="002060"/>
                </a:solidFill>
                <a:latin typeface="Garamond" pitchFamily="18" charset="0"/>
              </a:rPr>
              <a:t>strobila</a:t>
            </a:r>
            <a:r>
              <a:rPr lang="en-US" sz="1950" dirty="0" smtClean="0">
                <a:solidFill>
                  <a:srgbClr val="002060"/>
                </a:solidFill>
                <a:latin typeface="Garamond" pitchFamily="18" charset="0"/>
              </a:rPr>
              <a:t>.</a:t>
            </a:r>
          </a:p>
          <a:p>
            <a:pPr marL="457200" indent="-457200" algn="just">
              <a:buClr>
                <a:srgbClr val="002060"/>
              </a:buClr>
              <a:buSzPct val="90000"/>
              <a:buNone/>
            </a:pPr>
            <a:r>
              <a:rPr lang="en-US" sz="1950" b="1" dirty="0" smtClean="0">
                <a:solidFill>
                  <a:srgbClr val="002060"/>
                </a:solidFill>
                <a:latin typeface="Garamond" pitchFamily="18" charset="0"/>
              </a:rPr>
              <a:t>(2)	</a:t>
            </a:r>
            <a:r>
              <a:rPr lang="en-US" sz="1950" b="1" u="sng" dirty="0" smtClean="0">
                <a:solidFill>
                  <a:srgbClr val="7030A0"/>
                </a:solidFill>
                <a:latin typeface="Garamond" pitchFamily="18" charset="0"/>
              </a:rPr>
              <a:t>Peripheral Nervous System</a:t>
            </a:r>
            <a:r>
              <a:rPr lang="en-US" sz="1950" b="1" dirty="0" smtClean="0">
                <a:solidFill>
                  <a:srgbClr val="7030A0"/>
                </a:solidFill>
                <a:latin typeface="Garamond" pitchFamily="18" charset="0"/>
              </a:rPr>
              <a:t>: </a:t>
            </a:r>
            <a:r>
              <a:rPr lang="en-US" sz="1950" dirty="0" smtClean="0">
                <a:solidFill>
                  <a:srgbClr val="002060"/>
                </a:solidFill>
                <a:latin typeface="Garamond" pitchFamily="18" charset="0"/>
              </a:rPr>
              <a:t>It consists of nerves from the brain complex, nerve cords and transverse </a:t>
            </a:r>
            <a:r>
              <a:rPr lang="en-US" sz="1950" dirty="0" err="1" smtClean="0">
                <a:solidFill>
                  <a:srgbClr val="002060"/>
                </a:solidFill>
                <a:latin typeface="Garamond" pitchFamily="18" charset="0"/>
              </a:rPr>
              <a:t>commissures</a:t>
            </a:r>
            <a:r>
              <a:rPr lang="en-US" sz="1950" dirty="0" smtClean="0">
                <a:solidFill>
                  <a:srgbClr val="002060"/>
                </a:solidFill>
                <a:latin typeface="Garamond" pitchFamily="18" charset="0"/>
              </a:rPr>
              <a:t>.</a:t>
            </a:r>
          </a:p>
        </p:txBody>
      </p:sp>
      <p:pic>
        <p:nvPicPr>
          <p:cNvPr id="5" name="Picture 4" descr="img075.jpg"/>
          <p:cNvPicPr>
            <a:picLocks noChangeAspect="1"/>
          </p:cNvPicPr>
          <p:nvPr/>
        </p:nvPicPr>
        <p:blipFill>
          <a:blip r:embed="rId2" cstate="print">
            <a:lum contrast="10000"/>
          </a:blip>
          <a:srcRect b="11864"/>
          <a:stretch>
            <a:fillRect/>
          </a:stretch>
        </p:blipFill>
        <p:spPr>
          <a:xfrm>
            <a:off x="5724127" y="1556792"/>
            <a:ext cx="3228501" cy="3024336"/>
          </a:xfrm>
          <a:prstGeom prst="rect">
            <a:avLst/>
          </a:prstGeom>
        </p:spPr>
      </p:pic>
      <p:sp>
        <p:nvSpPr>
          <p:cNvPr id="6" name="TextBox 5"/>
          <p:cNvSpPr txBox="1"/>
          <p:nvPr/>
        </p:nvSpPr>
        <p:spPr>
          <a:xfrm>
            <a:off x="5652120" y="4725144"/>
            <a:ext cx="3096344" cy="646331"/>
          </a:xfrm>
          <a:prstGeom prst="rect">
            <a:avLst/>
          </a:prstGeom>
          <a:noFill/>
        </p:spPr>
        <p:txBody>
          <a:bodyPr wrap="square" rtlCol="0">
            <a:spAutoFit/>
          </a:bodyPr>
          <a:lstStyle/>
          <a:p>
            <a:pPr algn="ctr"/>
            <a:r>
              <a:rPr lang="en-US" b="1" u="sng" dirty="0" smtClean="0"/>
              <a:t>Central Nervous System of </a:t>
            </a:r>
            <a:r>
              <a:rPr lang="en-US" b="1" i="1" u="sng" dirty="0" err="1" smtClean="0"/>
              <a:t>Taenia</a:t>
            </a:r>
            <a:r>
              <a:rPr lang="en-US" b="1" i="1" u="sng" dirty="0" smtClean="0"/>
              <a:t> </a:t>
            </a:r>
            <a:r>
              <a:rPr lang="en-US" b="1" i="1" u="sng" dirty="0" err="1" smtClean="0"/>
              <a:t>solium</a:t>
            </a:r>
            <a:endParaRPr lang="en-IN" b="1"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92480" cy="692696"/>
          </a:xfrm>
        </p:spPr>
        <p:txBody>
          <a:bodyPr>
            <a:normAutofit/>
          </a:bodyPr>
          <a:lstStyle/>
          <a:p>
            <a:pPr algn="ctr"/>
            <a:r>
              <a:rPr lang="en-US" sz="3600" b="1" dirty="0" smtClean="0">
                <a:solidFill>
                  <a:srgbClr val="C00000"/>
                </a:solidFill>
              </a:rPr>
              <a:t>Excretory System</a:t>
            </a:r>
            <a:endParaRPr lang="en-IN" sz="3600" b="1" dirty="0">
              <a:solidFill>
                <a:srgbClr val="C00000"/>
              </a:solidFill>
            </a:endParaRPr>
          </a:p>
        </p:txBody>
      </p:sp>
      <p:sp>
        <p:nvSpPr>
          <p:cNvPr id="3" name="Content Placeholder 2"/>
          <p:cNvSpPr>
            <a:spLocks noGrp="1"/>
          </p:cNvSpPr>
          <p:nvPr>
            <p:ph sz="quarter" idx="1"/>
          </p:nvPr>
        </p:nvSpPr>
        <p:spPr>
          <a:xfrm>
            <a:off x="0" y="620688"/>
            <a:ext cx="5724128" cy="6237312"/>
          </a:xfrm>
        </p:spPr>
        <p:txBody>
          <a:bodyPr>
            <a:noAutofit/>
          </a:bodyPr>
          <a:lstStyle/>
          <a:p>
            <a:pPr algn="just">
              <a:buNone/>
            </a:pPr>
            <a:r>
              <a:rPr lang="en-US" sz="2000" dirty="0" smtClean="0">
                <a:solidFill>
                  <a:srgbClr val="002060"/>
                </a:solidFill>
                <a:latin typeface="Garamond" pitchFamily="18" charset="0"/>
              </a:rPr>
              <a:t>The excretory system of Tapeworm includes </a:t>
            </a:r>
            <a:r>
              <a:rPr lang="en-US" sz="2000" u="sng" dirty="0" smtClean="0">
                <a:solidFill>
                  <a:srgbClr val="002060"/>
                </a:solidFill>
                <a:latin typeface="Garamond" pitchFamily="18" charset="0"/>
              </a:rPr>
              <a:t>flame cells</a:t>
            </a:r>
            <a:r>
              <a:rPr lang="en-US" sz="2000" dirty="0" smtClean="0">
                <a:solidFill>
                  <a:srgbClr val="002060"/>
                </a:solidFill>
                <a:latin typeface="Garamond" pitchFamily="18" charset="0"/>
              </a:rPr>
              <a:t> (</a:t>
            </a:r>
            <a:r>
              <a:rPr lang="en-US" sz="2000" dirty="0" err="1" smtClean="0">
                <a:solidFill>
                  <a:srgbClr val="002060"/>
                </a:solidFill>
                <a:latin typeface="Garamond" pitchFamily="18" charset="0"/>
              </a:rPr>
              <a:t>protonephridia</a:t>
            </a:r>
            <a:r>
              <a:rPr lang="en-US" sz="2000" dirty="0" smtClean="0">
                <a:solidFill>
                  <a:srgbClr val="002060"/>
                </a:solidFill>
                <a:latin typeface="Garamond" pitchFamily="18" charset="0"/>
              </a:rPr>
              <a:t>) and </a:t>
            </a:r>
            <a:r>
              <a:rPr lang="en-US" sz="2000" u="sng" dirty="0" smtClean="0">
                <a:solidFill>
                  <a:srgbClr val="002060"/>
                </a:solidFill>
                <a:latin typeface="Garamond" pitchFamily="18" charset="0"/>
              </a:rPr>
              <a:t>excretory passageways</a:t>
            </a:r>
            <a:r>
              <a:rPr lang="en-US" sz="2000" dirty="0" smtClean="0">
                <a:solidFill>
                  <a:srgbClr val="002060"/>
                </a:solidFill>
                <a:latin typeface="Garamond" pitchFamily="18" charset="0"/>
              </a:rPr>
              <a:t>.</a:t>
            </a:r>
          </a:p>
          <a:p>
            <a:pPr marL="450850" indent="-450850" algn="just">
              <a:buClr>
                <a:srgbClr val="002060"/>
              </a:buClr>
              <a:buSzPct val="90000"/>
              <a:buFont typeface="+mj-lt"/>
              <a:buAutoNum type="romanLcPeriod"/>
            </a:pPr>
            <a:r>
              <a:rPr lang="en-US" sz="2000" b="1" u="sng" dirty="0" smtClean="0">
                <a:solidFill>
                  <a:srgbClr val="00B050"/>
                </a:solidFill>
                <a:latin typeface="Garamond" pitchFamily="18" charset="0"/>
              </a:rPr>
              <a:t>Flame Cells</a:t>
            </a:r>
            <a:r>
              <a:rPr lang="en-US" sz="2000" b="1" dirty="0" smtClean="0">
                <a:solidFill>
                  <a:srgbClr val="00B050"/>
                </a:solidFill>
                <a:latin typeface="Garamond" pitchFamily="18" charset="0"/>
              </a:rPr>
              <a:t>: </a:t>
            </a:r>
            <a:r>
              <a:rPr lang="en-US" sz="2000" dirty="0" smtClean="0">
                <a:solidFill>
                  <a:srgbClr val="002060"/>
                </a:solidFill>
                <a:latin typeface="Garamond" pitchFamily="18" charset="0"/>
              </a:rPr>
              <a:t>they are innumerable flame cells that are scattered throughout the parenchyma similar to </a:t>
            </a:r>
            <a:r>
              <a:rPr lang="en-US" sz="2000" i="1" dirty="0" err="1" smtClean="0">
                <a:solidFill>
                  <a:srgbClr val="002060"/>
                </a:solidFill>
                <a:latin typeface="Garamond" pitchFamily="18" charset="0"/>
              </a:rPr>
              <a:t>Fasciola</a:t>
            </a:r>
            <a:r>
              <a:rPr lang="en-US" sz="2000" dirty="0" smtClean="0">
                <a:solidFill>
                  <a:srgbClr val="002060"/>
                </a:solidFill>
                <a:latin typeface="Garamond" pitchFamily="18" charset="0"/>
              </a:rPr>
              <a:t>.</a:t>
            </a:r>
          </a:p>
          <a:p>
            <a:pPr marL="457200" indent="-457200" algn="just">
              <a:buClr>
                <a:srgbClr val="002060"/>
              </a:buClr>
              <a:buSzPct val="90000"/>
              <a:buAutoNum type="romanLcPeriod"/>
            </a:pPr>
            <a:r>
              <a:rPr lang="en-US" sz="2000" b="1" u="sng" dirty="0" smtClean="0">
                <a:solidFill>
                  <a:srgbClr val="0070C0"/>
                </a:solidFill>
                <a:latin typeface="Garamond" pitchFamily="18" charset="0"/>
              </a:rPr>
              <a:t>Excretory Passageways</a:t>
            </a:r>
            <a:r>
              <a:rPr lang="en-US" sz="2000" b="1" dirty="0" smtClean="0">
                <a:solidFill>
                  <a:srgbClr val="0070C0"/>
                </a:solidFill>
                <a:latin typeface="Garamond" pitchFamily="18" charset="0"/>
              </a:rPr>
              <a:t>:</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Fine </a:t>
            </a:r>
            <a:r>
              <a:rPr lang="en-US" sz="2000" b="1" dirty="0" smtClean="0">
                <a:solidFill>
                  <a:srgbClr val="002060"/>
                </a:solidFill>
                <a:latin typeface="Garamond" pitchFamily="18" charset="0"/>
              </a:rPr>
              <a:t>excretory capillaries </a:t>
            </a:r>
            <a:r>
              <a:rPr lang="en-US" sz="2000" dirty="0" smtClean="0">
                <a:solidFill>
                  <a:srgbClr val="002060"/>
                </a:solidFill>
                <a:latin typeface="Garamond" pitchFamily="18" charset="0"/>
              </a:rPr>
              <a:t>starts from the flame cells and open into larger </a:t>
            </a:r>
            <a:r>
              <a:rPr lang="en-US" sz="2000" b="1" dirty="0" smtClean="0">
                <a:solidFill>
                  <a:srgbClr val="002060"/>
                </a:solidFill>
                <a:latin typeface="Garamond" pitchFamily="18" charset="0"/>
              </a:rPr>
              <a:t>excretory tubules</a:t>
            </a:r>
            <a:r>
              <a:rPr lang="en-US" sz="2000" dirty="0" smtClean="0">
                <a:solidFill>
                  <a:srgbClr val="002060"/>
                </a:solidFill>
                <a:latin typeface="Garamond" pitchFamily="18" charset="0"/>
              </a:rPr>
              <a:t> which in turn open into four still larger </a:t>
            </a:r>
            <a:r>
              <a:rPr lang="en-US" sz="2000" b="1" dirty="0" smtClean="0">
                <a:solidFill>
                  <a:srgbClr val="002060"/>
                </a:solidFill>
                <a:latin typeface="Garamond" pitchFamily="18" charset="0"/>
              </a:rPr>
              <a:t>longitudinal excretory tubes </a:t>
            </a:r>
            <a:r>
              <a:rPr lang="en-US" sz="2000" dirty="0" smtClean="0">
                <a:solidFill>
                  <a:srgbClr val="002060"/>
                </a:solidFill>
                <a:latin typeface="Garamond" pitchFamily="18" charset="0"/>
              </a:rPr>
              <a:t>or </a:t>
            </a:r>
            <a:r>
              <a:rPr lang="en-US" sz="2000" b="1" dirty="0" smtClean="0">
                <a:solidFill>
                  <a:srgbClr val="002060"/>
                </a:solidFill>
                <a:latin typeface="Garamond" pitchFamily="18" charset="0"/>
              </a:rPr>
              <a:t>canals- </a:t>
            </a:r>
            <a:r>
              <a:rPr lang="en-US" sz="2000" dirty="0" smtClean="0">
                <a:solidFill>
                  <a:srgbClr val="002060"/>
                </a:solidFill>
                <a:latin typeface="Garamond" pitchFamily="18" charset="0"/>
              </a:rPr>
              <a:t>2 on each side (a dorsal and a ventral), internal to the main lateral nerve cords and form </a:t>
            </a:r>
            <a:r>
              <a:rPr lang="en-US" sz="2000" b="1" dirty="0" smtClean="0">
                <a:solidFill>
                  <a:srgbClr val="002060"/>
                </a:solidFill>
                <a:latin typeface="Garamond" pitchFamily="18" charset="0"/>
              </a:rPr>
              <a:t>plexus</a:t>
            </a:r>
            <a:r>
              <a:rPr lang="en-US" sz="2000" dirty="0" smtClean="0">
                <a:solidFill>
                  <a:srgbClr val="002060"/>
                </a:solidFill>
                <a:latin typeface="Garamond" pitchFamily="18" charset="0"/>
              </a:rPr>
              <a:t> (network) in the </a:t>
            </a:r>
            <a:r>
              <a:rPr lang="en-US" sz="2000" dirty="0" err="1" smtClean="0">
                <a:solidFill>
                  <a:srgbClr val="002060"/>
                </a:solidFill>
                <a:latin typeface="Garamond" pitchFamily="18" charset="0"/>
              </a:rPr>
              <a:t>scolex</a:t>
            </a:r>
            <a:r>
              <a:rPr lang="en-US" sz="2000" dirty="0" smtClean="0">
                <a:solidFill>
                  <a:srgbClr val="002060"/>
                </a:solidFill>
                <a:latin typeface="Garamond" pitchFamily="18" charset="0"/>
              </a:rPr>
              <a:t>. </a:t>
            </a:r>
            <a:r>
              <a:rPr lang="en-US" sz="2000" b="1" dirty="0" smtClean="0">
                <a:solidFill>
                  <a:srgbClr val="002060"/>
                </a:solidFill>
                <a:latin typeface="Garamond" pitchFamily="18" charset="0"/>
              </a:rPr>
              <a:t>Dorsal L.E.C.</a:t>
            </a:r>
            <a:r>
              <a:rPr lang="en-US" sz="2000" dirty="0" smtClean="0">
                <a:solidFill>
                  <a:srgbClr val="002060"/>
                </a:solidFill>
                <a:latin typeface="Garamond" pitchFamily="18" charset="0"/>
              </a:rPr>
              <a:t> is narrower and extend only in a part of the body (fluid flows forward in them), while </a:t>
            </a:r>
            <a:r>
              <a:rPr lang="en-US" sz="2000" b="1" dirty="0" smtClean="0">
                <a:solidFill>
                  <a:srgbClr val="002060"/>
                </a:solidFill>
                <a:latin typeface="Garamond" pitchFamily="18" charset="0"/>
              </a:rPr>
              <a:t>Ventral L.E.C.</a:t>
            </a:r>
            <a:r>
              <a:rPr lang="en-US" sz="2000" dirty="0" smtClean="0">
                <a:solidFill>
                  <a:srgbClr val="002060"/>
                </a:solidFill>
                <a:latin typeface="Garamond" pitchFamily="18" charset="0"/>
              </a:rPr>
              <a:t>  is relatively wider and extends throughout the </a:t>
            </a:r>
            <a:r>
              <a:rPr lang="en-US" sz="2000" dirty="0" err="1" smtClean="0">
                <a:solidFill>
                  <a:srgbClr val="002060"/>
                </a:solidFill>
                <a:latin typeface="Garamond" pitchFamily="18" charset="0"/>
              </a:rPr>
              <a:t>strobila</a:t>
            </a:r>
            <a:r>
              <a:rPr lang="en-US" sz="2000" dirty="0" smtClean="0">
                <a:solidFill>
                  <a:srgbClr val="002060"/>
                </a:solidFill>
                <a:latin typeface="Garamond" pitchFamily="18" charset="0"/>
              </a:rPr>
              <a:t> (fluid flows backward in them). Near posterior margin of each </a:t>
            </a:r>
            <a:r>
              <a:rPr lang="en-US" sz="2000" dirty="0" err="1" smtClean="0">
                <a:solidFill>
                  <a:srgbClr val="002060"/>
                </a:solidFill>
                <a:latin typeface="Garamond" pitchFamily="18" charset="0"/>
              </a:rPr>
              <a:t>proglottid</a:t>
            </a:r>
            <a:r>
              <a:rPr lang="en-US" sz="2000" dirty="0" smtClean="0">
                <a:solidFill>
                  <a:srgbClr val="002060"/>
                </a:solidFill>
                <a:latin typeface="Garamond" pitchFamily="18" charset="0"/>
              </a:rPr>
              <a:t> they are connected by a </a:t>
            </a:r>
            <a:r>
              <a:rPr lang="en-US" sz="2000" b="1" dirty="0" smtClean="0">
                <a:solidFill>
                  <a:srgbClr val="002060"/>
                </a:solidFill>
                <a:latin typeface="Garamond" pitchFamily="18" charset="0"/>
              </a:rPr>
              <a:t>transverse excretory canal</a:t>
            </a:r>
            <a:r>
              <a:rPr lang="en-US" sz="2000" dirty="0" smtClean="0">
                <a:solidFill>
                  <a:srgbClr val="002060"/>
                </a:solidFill>
                <a:latin typeface="Garamond" pitchFamily="18" charset="0"/>
              </a:rPr>
              <a:t>.</a:t>
            </a:r>
            <a:endParaRPr lang="en-US" sz="2000" b="1" dirty="0" smtClean="0">
              <a:solidFill>
                <a:srgbClr val="002060"/>
              </a:solidFill>
              <a:latin typeface="Garamond" pitchFamily="18" charset="0"/>
            </a:endParaRPr>
          </a:p>
          <a:p>
            <a:pPr marL="457200" indent="-457200" algn="just">
              <a:buClr>
                <a:srgbClr val="002060"/>
              </a:buClr>
              <a:buSzPct val="90000"/>
              <a:buNone/>
            </a:pPr>
            <a:r>
              <a:rPr lang="en-US" sz="2000" b="1" u="sng" dirty="0" smtClean="0">
                <a:solidFill>
                  <a:srgbClr val="002060"/>
                </a:solidFill>
                <a:latin typeface="Garamond" pitchFamily="18" charset="0"/>
              </a:rPr>
              <a:t>Functions</a:t>
            </a:r>
            <a:r>
              <a:rPr lang="en-US" sz="2000" b="1" dirty="0" smtClean="0">
                <a:solidFill>
                  <a:srgbClr val="002060"/>
                </a:solidFill>
                <a:latin typeface="Garamond" pitchFamily="18" charset="0"/>
              </a:rPr>
              <a:t>: </a:t>
            </a:r>
            <a:r>
              <a:rPr lang="en-US" sz="2000" b="1" dirty="0" err="1" smtClean="0">
                <a:solidFill>
                  <a:srgbClr val="002060"/>
                </a:solidFill>
                <a:latin typeface="Garamond" pitchFamily="18" charset="0"/>
              </a:rPr>
              <a:t>Ultrafilteration</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and</a:t>
            </a:r>
            <a:r>
              <a:rPr lang="en-US" sz="2000" b="1" dirty="0" smtClean="0">
                <a:solidFill>
                  <a:srgbClr val="002060"/>
                </a:solidFill>
                <a:latin typeface="Garamond" pitchFamily="18" charset="0"/>
              </a:rPr>
              <a:t> </a:t>
            </a:r>
            <a:r>
              <a:rPr lang="en-US" sz="2000" b="1" dirty="0" err="1" smtClean="0">
                <a:solidFill>
                  <a:srgbClr val="002060"/>
                </a:solidFill>
                <a:latin typeface="Garamond" pitchFamily="18" charset="0"/>
              </a:rPr>
              <a:t>Reabsorption</a:t>
            </a:r>
            <a:r>
              <a:rPr lang="en-US" sz="2000" b="1" dirty="0" smtClean="0">
                <a:solidFill>
                  <a:srgbClr val="002060"/>
                </a:solidFill>
                <a:latin typeface="Garamond" pitchFamily="18" charset="0"/>
              </a:rPr>
              <a:t>.</a:t>
            </a:r>
          </a:p>
        </p:txBody>
      </p:sp>
      <p:pic>
        <p:nvPicPr>
          <p:cNvPr id="5" name="Picture 4" descr="img075a.jpg"/>
          <p:cNvPicPr>
            <a:picLocks noChangeAspect="1"/>
          </p:cNvPicPr>
          <p:nvPr/>
        </p:nvPicPr>
        <p:blipFill>
          <a:blip r:embed="rId2" cstate="print">
            <a:lum contrast="10000"/>
          </a:blip>
          <a:srcRect b="12500"/>
          <a:stretch>
            <a:fillRect/>
          </a:stretch>
        </p:blipFill>
        <p:spPr>
          <a:xfrm>
            <a:off x="5724128" y="1412776"/>
            <a:ext cx="3118984" cy="3024336"/>
          </a:xfrm>
          <a:prstGeom prst="rect">
            <a:avLst/>
          </a:prstGeom>
        </p:spPr>
      </p:pic>
      <p:sp>
        <p:nvSpPr>
          <p:cNvPr id="6" name="TextBox 5"/>
          <p:cNvSpPr txBox="1"/>
          <p:nvPr/>
        </p:nvSpPr>
        <p:spPr>
          <a:xfrm>
            <a:off x="5724128" y="4593902"/>
            <a:ext cx="3024336" cy="923330"/>
          </a:xfrm>
          <a:prstGeom prst="rect">
            <a:avLst/>
          </a:prstGeom>
          <a:noFill/>
        </p:spPr>
        <p:txBody>
          <a:bodyPr wrap="square" rtlCol="0">
            <a:spAutoFit/>
          </a:bodyPr>
          <a:lstStyle/>
          <a:p>
            <a:pPr algn="ctr"/>
            <a:r>
              <a:rPr lang="en-US" b="1" u="sng" dirty="0" smtClean="0"/>
              <a:t>Plexus of Excretory Canal  in </a:t>
            </a:r>
            <a:r>
              <a:rPr lang="en-US" b="1" u="sng" dirty="0" err="1" smtClean="0"/>
              <a:t>Scloex</a:t>
            </a:r>
            <a:r>
              <a:rPr lang="en-US" b="1" u="sng" dirty="0" smtClean="0"/>
              <a:t> of Tapeworm</a:t>
            </a:r>
            <a:endParaRPr lang="en-IN" b="1" u="sng"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8892480" cy="548680"/>
          </a:xfrm>
        </p:spPr>
        <p:txBody>
          <a:bodyPr>
            <a:normAutofit fontScale="90000"/>
          </a:bodyPr>
          <a:lstStyle/>
          <a:p>
            <a:pPr algn="ctr"/>
            <a:r>
              <a:rPr lang="en-US" sz="3600" b="1" dirty="0" smtClean="0">
                <a:solidFill>
                  <a:srgbClr val="92D050"/>
                </a:solidFill>
              </a:rPr>
              <a:t>Reproductive System</a:t>
            </a:r>
            <a:endParaRPr lang="en-IN" sz="3600" b="1" dirty="0">
              <a:solidFill>
                <a:srgbClr val="92D050"/>
              </a:solidFill>
            </a:endParaRPr>
          </a:p>
        </p:txBody>
      </p:sp>
      <p:sp>
        <p:nvSpPr>
          <p:cNvPr id="3" name="Content Placeholder 2"/>
          <p:cNvSpPr>
            <a:spLocks noGrp="1"/>
          </p:cNvSpPr>
          <p:nvPr>
            <p:ph sz="quarter" idx="1"/>
          </p:nvPr>
        </p:nvSpPr>
        <p:spPr>
          <a:xfrm>
            <a:off x="0" y="476672"/>
            <a:ext cx="5724128" cy="6381328"/>
          </a:xfrm>
        </p:spPr>
        <p:txBody>
          <a:bodyPr>
            <a:noAutofit/>
          </a:bodyPr>
          <a:lstStyle/>
          <a:p>
            <a:pPr algn="just">
              <a:spcBef>
                <a:spcPts val="0"/>
              </a:spcBef>
              <a:buNone/>
            </a:pPr>
            <a:r>
              <a:rPr lang="en-US" sz="1900" b="1" i="1" dirty="0" err="1" smtClean="0">
                <a:solidFill>
                  <a:srgbClr val="002060"/>
                </a:solidFill>
                <a:latin typeface="Garamond" pitchFamily="18" charset="0"/>
              </a:rPr>
              <a:t>Taenia</a:t>
            </a:r>
            <a:r>
              <a:rPr lang="en-US" sz="1900" b="1" i="1" dirty="0" smtClean="0">
                <a:solidFill>
                  <a:srgbClr val="002060"/>
                </a:solidFill>
                <a:latin typeface="Garamond" pitchFamily="18" charset="0"/>
              </a:rPr>
              <a:t> </a:t>
            </a:r>
            <a:r>
              <a:rPr lang="en-US" sz="1900" b="1" i="1" dirty="0" err="1" smtClean="0">
                <a:solidFill>
                  <a:srgbClr val="002060"/>
                </a:solidFill>
                <a:latin typeface="Garamond" pitchFamily="18" charset="0"/>
              </a:rPr>
              <a:t>solium</a:t>
            </a:r>
            <a:r>
              <a:rPr lang="en-US" sz="1900" dirty="0" smtClean="0">
                <a:solidFill>
                  <a:srgbClr val="002060"/>
                </a:solidFill>
                <a:latin typeface="Garamond" pitchFamily="18" charset="0"/>
              </a:rPr>
              <a:t> is hermaphrodite. Each </a:t>
            </a:r>
            <a:r>
              <a:rPr lang="en-US" sz="1900" dirty="0" err="1" smtClean="0">
                <a:solidFill>
                  <a:srgbClr val="002060"/>
                </a:solidFill>
                <a:latin typeface="Garamond" pitchFamily="18" charset="0"/>
              </a:rPr>
              <a:t>proglottis</a:t>
            </a:r>
            <a:r>
              <a:rPr lang="en-US" sz="1900" dirty="0" smtClean="0">
                <a:solidFill>
                  <a:srgbClr val="002060"/>
                </a:solidFill>
                <a:latin typeface="Garamond" pitchFamily="18" charset="0"/>
              </a:rPr>
              <a:t> develops a complete set of male and female sex organs which gives worm enormous power of multiplication, essential for an </a:t>
            </a:r>
            <a:r>
              <a:rPr lang="en-US" sz="1900" dirty="0" err="1" smtClean="0">
                <a:solidFill>
                  <a:srgbClr val="002060"/>
                </a:solidFill>
                <a:latin typeface="Garamond" pitchFamily="18" charset="0"/>
              </a:rPr>
              <a:t>endoparasite</a:t>
            </a:r>
            <a:r>
              <a:rPr lang="en-US" sz="1900" dirty="0" smtClean="0">
                <a:solidFill>
                  <a:srgbClr val="002060"/>
                </a:solidFill>
                <a:latin typeface="Garamond" pitchFamily="18" charset="0"/>
              </a:rPr>
              <a:t>.</a:t>
            </a:r>
          </a:p>
          <a:p>
            <a:pPr marL="457200" indent="-457200" algn="just">
              <a:spcBef>
                <a:spcPts val="0"/>
              </a:spcBef>
              <a:buClr>
                <a:srgbClr val="00B050"/>
              </a:buClr>
              <a:buSzPct val="90000"/>
              <a:buFont typeface="+mj-lt"/>
              <a:buAutoNum type="alphaUcPeriod"/>
            </a:pPr>
            <a:r>
              <a:rPr lang="en-US" sz="1900" b="1" u="sng" dirty="0" smtClean="0">
                <a:solidFill>
                  <a:srgbClr val="00B050"/>
                </a:solidFill>
                <a:latin typeface="Garamond" pitchFamily="18" charset="0"/>
              </a:rPr>
              <a:t>Male Reproductive System</a:t>
            </a:r>
            <a:r>
              <a:rPr lang="en-US" sz="1900" b="1" dirty="0" smtClean="0">
                <a:solidFill>
                  <a:srgbClr val="00B050"/>
                </a:solidFill>
                <a:latin typeface="Garamond" pitchFamily="18" charset="0"/>
              </a:rPr>
              <a:t>:</a:t>
            </a:r>
            <a:r>
              <a:rPr lang="en-US" sz="1900" dirty="0" smtClean="0">
                <a:solidFill>
                  <a:srgbClr val="002060"/>
                </a:solidFill>
                <a:latin typeface="Garamond" pitchFamily="18" charset="0"/>
              </a:rPr>
              <a:t> includes </a:t>
            </a:r>
            <a:r>
              <a:rPr lang="en-US" sz="1900" b="1" dirty="0" smtClean="0">
                <a:solidFill>
                  <a:srgbClr val="002060"/>
                </a:solidFill>
                <a:latin typeface="Garamond" pitchFamily="18" charset="0"/>
              </a:rPr>
              <a:t>Testes </a:t>
            </a:r>
            <a:r>
              <a:rPr lang="en-US" sz="1900" dirty="0" smtClean="0">
                <a:solidFill>
                  <a:srgbClr val="002060"/>
                </a:solidFill>
                <a:latin typeface="Garamond" pitchFamily="18" charset="0"/>
              </a:rPr>
              <a:t>(numerous, small, rounded and scattered throughout the </a:t>
            </a:r>
            <a:r>
              <a:rPr lang="en-US" sz="1900" dirty="0" err="1" smtClean="0">
                <a:solidFill>
                  <a:srgbClr val="002060"/>
                </a:solidFill>
                <a:latin typeface="Garamond" pitchFamily="18" charset="0"/>
              </a:rPr>
              <a:t>proglottis</a:t>
            </a:r>
            <a:r>
              <a:rPr lang="en-US" sz="1900" dirty="0" smtClean="0">
                <a:solidFill>
                  <a:srgbClr val="002060"/>
                </a:solidFill>
                <a:latin typeface="Garamond" pitchFamily="18" charset="0"/>
              </a:rPr>
              <a:t>); </a:t>
            </a:r>
            <a:r>
              <a:rPr lang="en-US" sz="1900" b="1" dirty="0" err="1" smtClean="0">
                <a:solidFill>
                  <a:srgbClr val="002060"/>
                </a:solidFill>
                <a:latin typeface="Garamond" pitchFamily="18" charset="0"/>
              </a:rPr>
              <a:t>Vasa</a:t>
            </a:r>
            <a:r>
              <a:rPr lang="en-US" sz="1900" b="1" dirty="0" smtClean="0">
                <a:solidFill>
                  <a:srgbClr val="002060"/>
                </a:solidFill>
                <a:latin typeface="Garamond" pitchFamily="18" charset="0"/>
              </a:rPr>
              <a:t> </a:t>
            </a:r>
            <a:r>
              <a:rPr lang="en-US" sz="1900" b="1" dirty="0" err="1" smtClean="0">
                <a:solidFill>
                  <a:srgbClr val="002060"/>
                </a:solidFill>
                <a:latin typeface="Garamond" pitchFamily="18" charset="0"/>
              </a:rPr>
              <a:t>efferentia</a:t>
            </a:r>
            <a:r>
              <a:rPr lang="en-US" sz="1900" dirty="0" smtClean="0">
                <a:solidFill>
                  <a:srgbClr val="002060"/>
                </a:solidFill>
                <a:latin typeface="Garamond" pitchFamily="18" charset="0"/>
              </a:rPr>
              <a:t>; </a:t>
            </a:r>
            <a:r>
              <a:rPr lang="en-US" sz="1900" b="1" dirty="0" smtClean="0">
                <a:solidFill>
                  <a:srgbClr val="002060"/>
                </a:solidFill>
                <a:latin typeface="Garamond" pitchFamily="18" charset="0"/>
              </a:rPr>
              <a:t>Vas deferens</a:t>
            </a:r>
            <a:r>
              <a:rPr lang="en-US" sz="1900" dirty="0" smtClean="0">
                <a:solidFill>
                  <a:srgbClr val="002060"/>
                </a:solidFill>
                <a:latin typeface="Garamond" pitchFamily="18" charset="0"/>
              </a:rPr>
              <a:t>;</a:t>
            </a:r>
            <a:r>
              <a:rPr lang="en-US" sz="1900" b="1" dirty="0" smtClean="0">
                <a:solidFill>
                  <a:srgbClr val="002060"/>
                </a:solidFill>
                <a:latin typeface="Garamond" pitchFamily="18" charset="0"/>
              </a:rPr>
              <a:t> Cirrus</a:t>
            </a:r>
            <a:r>
              <a:rPr lang="en-US" sz="1900" dirty="0" smtClean="0">
                <a:solidFill>
                  <a:srgbClr val="002060"/>
                </a:solidFill>
                <a:latin typeface="Garamond" pitchFamily="18" charset="0"/>
              </a:rPr>
              <a:t> or </a:t>
            </a:r>
            <a:r>
              <a:rPr lang="en-US" sz="1900" b="1" dirty="0" smtClean="0">
                <a:solidFill>
                  <a:srgbClr val="002060"/>
                </a:solidFill>
                <a:latin typeface="Garamond" pitchFamily="18" charset="0"/>
              </a:rPr>
              <a:t>Penis</a:t>
            </a:r>
            <a:r>
              <a:rPr lang="en-US" sz="1900" dirty="0" smtClean="0">
                <a:solidFill>
                  <a:srgbClr val="002060"/>
                </a:solidFill>
                <a:latin typeface="Garamond" pitchFamily="18" charset="0"/>
              </a:rPr>
              <a:t>; </a:t>
            </a:r>
            <a:r>
              <a:rPr lang="en-US" sz="1900" b="1" dirty="0" smtClean="0">
                <a:solidFill>
                  <a:srgbClr val="002060"/>
                </a:solidFill>
                <a:latin typeface="Garamond" pitchFamily="18" charset="0"/>
              </a:rPr>
              <a:t>Cirrus sac</a:t>
            </a:r>
            <a:r>
              <a:rPr lang="en-US" sz="1900" dirty="0" smtClean="0">
                <a:solidFill>
                  <a:srgbClr val="002060"/>
                </a:solidFill>
                <a:latin typeface="Garamond" pitchFamily="18" charset="0"/>
              </a:rPr>
              <a:t>; </a:t>
            </a:r>
            <a:r>
              <a:rPr lang="en-US" sz="1900" b="1" dirty="0" smtClean="0">
                <a:solidFill>
                  <a:srgbClr val="002060"/>
                </a:solidFill>
                <a:latin typeface="Garamond" pitchFamily="18" charset="0"/>
              </a:rPr>
              <a:t>male genital pore</a:t>
            </a:r>
            <a:r>
              <a:rPr lang="en-US" sz="1900" dirty="0" smtClean="0">
                <a:solidFill>
                  <a:srgbClr val="002060"/>
                </a:solidFill>
                <a:latin typeface="Garamond" pitchFamily="18" charset="0"/>
              </a:rPr>
              <a:t>;</a:t>
            </a:r>
            <a:r>
              <a:rPr lang="en-US" sz="1900" b="1" dirty="0" smtClean="0">
                <a:solidFill>
                  <a:srgbClr val="002060"/>
                </a:solidFill>
                <a:latin typeface="Garamond" pitchFamily="18" charset="0"/>
              </a:rPr>
              <a:t> </a:t>
            </a:r>
            <a:r>
              <a:rPr lang="en-US" sz="1900" dirty="0" smtClean="0">
                <a:solidFill>
                  <a:srgbClr val="002060"/>
                </a:solidFill>
                <a:latin typeface="Garamond" pitchFamily="18" charset="0"/>
              </a:rPr>
              <a:t>and </a:t>
            </a:r>
            <a:r>
              <a:rPr lang="en-US" sz="1900" b="1" dirty="0" smtClean="0">
                <a:solidFill>
                  <a:srgbClr val="002060"/>
                </a:solidFill>
                <a:latin typeface="Garamond" pitchFamily="18" charset="0"/>
              </a:rPr>
              <a:t>Genital atrium</a:t>
            </a:r>
            <a:r>
              <a:rPr lang="en-US" sz="1900" dirty="0" smtClean="0">
                <a:solidFill>
                  <a:srgbClr val="002060"/>
                </a:solidFill>
                <a:latin typeface="Garamond" pitchFamily="18" charset="0"/>
              </a:rPr>
              <a:t>.</a:t>
            </a:r>
          </a:p>
          <a:p>
            <a:pPr marL="457200" indent="-457200" algn="just">
              <a:spcBef>
                <a:spcPts val="0"/>
              </a:spcBef>
              <a:buClr>
                <a:srgbClr val="FF0000"/>
              </a:buClr>
              <a:buSzPct val="90000"/>
              <a:buAutoNum type="alphaUcPeriod"/>
            </a:pPr>
            <a:r>
              <a:rPr lang="en-US" sz="1900" b="1" u="sng" dirty="0" smtClean="0">
                <a:solidFill>
                  <a:srgbClr val="FF0000"/>
                </a:solidFill>
                <a:latin typeface="Garamond" pitchFamily="18" charset="0"/>
              </a:rPr>
              <a:t>Female Reproductive System</a:t>
            </a:r>
            <a:r>
              <a:rPr lang="en-US" sz="1900" b="1" dirty="0" smtClean="0">
                <a:solidFill>
                  <a:srgbClr val="FF0000"/>
                </a:solidFill>
                <a:latin typeface="Garamond" pitchFamily="18" charset="0"/>
              </a:rPr>
              <a:t>:</a:t>
            </a:r>
            <a:r>
              <a:rPr lang="en-US" sz="1900" b="1" dirty="0" smtClean="0">
                <a:solidFill>
                  <a:srgbClr val="002060"/>
                </a:solidFill>
                <a:latin typeface="Garamond" pitchFamily="18" charset="0"/>
              </a:rPr>
              <a:t> </a:t>
            </a:r>
            <a:r>
              <a:rPr lang="en-US" sz="1900" dirty="0" smtClean="0">
                <a:solidFill>
                  <a:srgbClr val="002060"/>
                </a:solidFill>
                <a:latin typeface="Garamond" pitchFamily="18" charset="0"/>
              </a:rPr>
              <a:t>lies mainly in the posterior half of the </a:t>
            </a:r>
            <a:r>
              <a:rPr lang="en-US" sz="1900" dirty="0" err="1" smtClean="0">
                <a:solidFill>
                  <a:srgbClr val="002060"/>
                </a:solidFill>
                <a:latin typeface="Garamond" pitchFamily="18" charset="0"/>
              </a:rPr>
              <a:t>proglottis</a:t>
            </a:r>
            <a:r>
              <a:rPr lang="en-US" sz="1900" dirty="0" smtClean="0">
                <a:solidFill>
                  <a:srgbClr val="002060"/>
                </a:solidFill>
                <a:latin typeface="Garamond" pitchFamily="18" charset="0"/>
              </a:rPr>
              <a:t> and comprises of </a:t>
            </a:r>
            <a:r>
              <a:rPr lang="en-US" sz="1900" b="1" dirty="0" smtClean="0">
                <a:solidFill>
                  <a:srgbClr val="002060"/>
                </a:solidFill>
                <a:latin typeface="Garamond" pitchFamily="18" charset="0"/>
              </a:rPr>
              <a:t>an</a:t>
            </a:r>
            <a:r>
              <a:rPr lang="en-US" sz="1900" dirty="0" smtClean="0">
                <a:solidFill>
                  <a:srgbClr val="002060"/>
                </a:solidFill>
                <a:latin typeface="Garamond" pitchFamily="18" charset="0"/>
              </a:rPr>
              <a:t> </a:t>
            </a:r>
            <a:r>
              <a:rPr lang="en-US" sz="1900" b="1" dirty="0" smtClean="0">
                <a:solidFill>
                  <a:srgbClr val="002060"/>
                </a:solidFill>
                <a:latin typeface="Garamond" pitchFamily="18" charset="0"/>
              </a:rPr>
              <a:t>Ovary </a:t>
            </a:r>
            <a:r>
              <a:rPr lang="en-US" sz="1900" dirty="0" smtClean="0">
                <a:solidFill>
                  <a:srgbClr val="002060"/>
                </a:solidFill>
                <a:latin typeface="Garamond" pitchFamily="18" charset="0"/>
              </a:rPr>
              <a:t>(two rounded or oval follicular lobes joined by narrow bridge or isthmus);.</a:t>
            </a:r>
            <a:r>
              <a:rPr lang="en-US" sz="1900" b="1" dirty="0" smtClean="0">
                <a:solidFill>
                  <a:srgbClr val="002060"/>
                </a:solidFill>
                <a:latin typeface="Garamond" pitchFamily="18" charset="0"/>
              </a:rPr>
              <a:t>Oviduct</a:t>
            </a:r>
            <a:r>
              <a:rPr lang="en-US" sz="1900" dirty="0" smtClean="0">
                <a:solidFill>
                  <a:srgbClr val="002060"/>
                </a:solidFill>
                <a:latin typeface="Garamond" pitchFamily="18" charset="0"/>
              </a:rPr>
              <a:t>; </a:t>
            </a:r>
            <a:r>
              <a:rPr lang="en-US" sz="1900" b="1" dirty="0" err="1" smtClean="0">
                <a:solidFill>
                  <a:srgbClr val="002060"/>
                </a:solidFill>
                <a:latin typeface="Garamond" pitchFamily="18" charset="0"/>
              </a:rPr>
              <a:t>Vitelline</a:t>
            </a:r>
            <a:r>
              <a:rPr lang="en-US" sz="1900" b="1" dirty="0" smtClean="0">
                <a:solidFill>
                  <a:srgbClr val="002060"/>
                </a:solidFill>
                <a:latin typeface="Garamond" pitchFamily="18" charset="0"/>
              </a:rPr>
              <a:t> glands</a:t>
            </a:r>
            <a:r>
              <a:rPr lang="en-US" sz="1900" dirty="0" smtClean="0">
                <a:solidFill>
                  <a:srgbClr val="002060"/>
                </a:solidFill>
                <a:latin typeface="Garamond" pitchFamily="18" charset="0"/>
              </a:rPr>
              <a:t> and their ducts;</a:t>
            </a:r>
            <a:r>
              <a:rPr lang="en-US" sz="1900" b="1" dirty="0" smtClean="0">
                <a:solidFill>
                  <a:srgbClr val="002060"/>
                </a:solidFill>
                <a:latin typeface="Garamond" pitchFamily="18" charset="0"/>
              </a:rPr>
              <a:t> </a:t>
            </a:r>
            <a:r>
              <a:rPr lang="en-US" sz="1900" b="1" dirty="0" err="1" smtClean="0">
                <a:solidFill>
                  <a:srgbClr val="002060"/>
                </a:solidFill>
                <a:latin typeface="Garamond" pitchFamily="18" charset="0"/>
              </a:rPr>
              <a:t>Ootype</a:t>
            </a:r>
            <a:r>
              <a:rPr lang="en-US" sz="1900" dirty="0" smtClean="0">
                <a:solidFill>
                  <a:srgbClr val="002060"/>
                </a:solidFill>
                <a:latin typeface="Garamond" pitchFamily="18" charset="0"/>
              </a:rPr>
              <a:t>;</a:t>
            </a:r>
            <a:r>
              <a:rPr lang="en-US" sz="1900" b="1" dirty="0" smtClean="0">
                <a:solidFill>
                  <a:srgbClr val="002060"/>
                </a:solidFill>
                <a:latin typeface="Garamond" pitchFamily="18" charset="0"/>
              </a:rPr>
              <a:t> Uterus</a:t>
            </a:r>
            <a:r>
              <a:rPr lang="en-US" sz="1900" dirty="0" smtClean="0">
                <a:solidFill>
                  <a:srgbClr val="002060"/>
                </a:solidFill>
                <a:latin typeface="Garamond" pitchFamily="18" charset="0"/>
              </a:rPr>
              <a:t>;</a:t>
            </a:r>
            <a:r>
              <a:rPr lang="en-US" sz="1900" b="1" dirty="0" smtClean="0">
                <a:solidFill>
                  <a:srgbClr val="002060"/>
                </a:solidFill>
                <a:latin typeface="Garamond" pitchFamily="18" charset="0"/>
              </a:rPr>
              <a:t> Genital atrium </a:t>
            </a:r>
            <a:r>
              <a:rPr lang="en-US" sz="1900" dirty="0" smtClean="0">
                <a:solidFill>
                  <a:srgbClr val="002060"/>
                </a:solidFill>
                <a:latin typeface="Garamond" pitchFamily="18" charset="0"/>
              </a:rPr>
              <a:t>and </a:t>
            </a:r>
            <a:r>
              <a:rPr lang="en-US" sz="1900" b="1" dirty="0" err="1" smtClean="0">
                <a:solidFill>
                  <a:srgbClr val="002060"/>
                </a:solidFill>
                <a:latin typeface="Garamond" pitchFamily="18" charset="0"/>
              </a:rPr>
              <a:t>Mehlis’s</a:t>
            </a:r>
            <a:r>
              <a:rPr lang="en-US" sz="1900" b="1" dirty="0" smtClean="0">
                <a:solidFill>
                  <a:srgbClr val="002060"/>
                </a:solidFill>
                <a:latin typeface="Garamond" pitchFamily="18" charset="0"/>
              </a:rPr>
              <a:t> gland</a:t>
            </a:r>
            <a:r>
              <a:rPr lang="en-US" sz="1900" dirty="0" smtClean="0">
                <a:solidFill>
                  <a:srgbClr val="002060"/>
                </a:solidFill>
                <a:latin typeface="Garamond" pitchFamily="18" charset="0"/>
              </a:rPr>
              <a:t>.</a:t>
            </a:r>
          </a:p>
          <a:p>
            <a:pPr marL="457200" indent="-457200" algn="just">
              <a:spcBef>
                <a:spcPts val="0"/>
              </a:spcBef>
              <a:buClr>
                <a:srgbClr val="FF0000"/>
              </a:buClr>
              <a:buSzPct val="90000"/>
              <a:buNone/>
            </a:pPr>
            <a:r>
              <a:rPr lang="en-US" sz="1900" b="1" dirty="0" smtClean="0">
                <a:solidFill>
                  <a:srgbClr val="7030A0"/>
                </a:solidFill>
                <a:latin typeface="Garamond" pitchFamily="18" charset="0"/>
              </a:rPr>
              <a:t>FERTILIZATION:- </a:t>
            </a:r>
            <a:r>
              <a:rPr lang="en-US" sz="1900" dirty="0" smtClean="0">
                <a:solidFill>
                  <a:srgbClr val="002060"/>
                </a:solidFill>
                <a:latin typeface="Garamond" pitchFamily="18" charset="0"/>
              </a:rPr>
              <a:t>Only </a:t>
            </a:r>
            <a:r>
              <a:rPr lang="en-US" sz="1900" b="1" dirty="0" smtClean="0">
                <a:latin typeface="Garamond" pitchFamily="18" charset="0"/>
              </a:rPr>
              <a:t>self-fertilization</a:t>
            </a:r>
            <a:r>
              <a:rPr lang="en-US" sz="1900" dirty="0" smtClean="0">
                <a:latin typeface="Garamond" pitchFamily="18" charset="0"/>
              </a:rPr>
              <a:t> takes place in </a:t>
            </a:r>
            <a:r>
              <a:rPr lang="en-US" sz="1900" i="1" dirty="0" err="1" smtClean="0">
                <a:latin typeface="Garamond" pitchFamily="18" charset="0"/>
              </a:rPr>
              <a:t>Taenia</a:t>
            </a:r>
            <a:r>
              <a:rPr lang="en-US" sz="1900" i="1" dirty="0" smtClean="0">
                <a:latin typeface="Garamond" pitchFamily="18" charset="0"/>
              </a:rPr>
              <a:t> </a:t>
            </a:r>
            <a:r>
              <a:rPr lang="en-US" sz="1900" i="1" dirty="0" err="1" smtClean="0">
                <a:latin typeface="Garamond" pitchFamily="18" charset="0"/>
              </a:rPr>
              <a:t>solium</a:t>
            </a:r>
            <a:r>
              <a:rPr lang="en-US" sz="1900" dirty="0" smtClean="0">
                <a:latin typeface="Garamond" pitchFamily="18" charset="0"/>
              </a:rPr>
              <a:t>, but the eggs and sperms comes from different </a:t>
            </a:r>
            <a:r>
              <a:rPr lang="en-US" sz="1900" dirty="0" err="1" smtClean="0">
                <a:latin typeface="Garamond" pitchFamily="18" charset="0"/>
              </a:rPr>
              <a:t>proglottids</a:t>
            </a:r>
            <a:r>
              <a:rPr lang="en-US" sz="1900" dirty="0" smtClean="0">
                <a:latin typeface="Garamond" pitchFamily="18" charset="0"/>
              </a:rPr>
              <a:t> due to </a:t>
            </a:r>
            <a:r>
              <a:rPr lang="en-US" sz="1900" b="1" dirty="0" err="1" smtClean="0">
                <a:latin typeface="Garamond" pitchFamily="18" charset="0"/>
              </a:rPr>
              <a:t>protandry</a:t>
            </a:r>
            <a:r>
              <a:rPr lang="en-US" sz="1900" b="1" dirty="0" smtClean="0">
                <a:latin typeface="Garamond" pitchFamily="18" charset="0"/>
              </a:rPr>
              <a:t> condition</a:t>
            </a:r>
            <a:r>
              <a:rPr lang="en-US" sz="1900" dirty="0" smtClean="0">
                <a:latin typeface="Garamond" pitchFamily="18" charset="0"/>
              </a:rPr>
              <a:t>. Egg is </a:t>
            </a:r>
            <a:r>
              <a:rPr lang="en-US" sz="1900" dirty="0" err="1" smtClean="0">
                <a:latin typeface="Garamond" pitchFamily="18" charset="0"/>
              </a:rPr>
              <a:t>ectolecithal</a:t>
            </a:r>
            <a:r>
              <a:rPr lang="en-US" sz="1900" dirty="0" smtClean="0">
                <a:latin typeface="Garamond" pitchFamily="18" charset="0"/>
              </a:rPr>
              <a:t> and zygote receives a large yolk cell from the </a:t>
            </a:r>
            <a:r>
              <a:rPr lang="en-US" sz="1900" dirty="0" err="1" smtClean="0">
                <a:latin typeface="Garamond" pitchFamily="18" charset="0"/>
              </a:rPr>
              <a:t>vitelline</a:t>
            </a:r>
            <a:r>
              <a:rPr lang="en-US" sz="1900" dirty="0" smtClean="0">
                <a:latin typeface="Garamond" pitchFamily="18" charset="0"/>
              </a:rPr>
              <a:t> gland which later on encircles in a shell forming </a:t>
            </a:r>
            <a:r>
              <a:rPr lang="en-US" sz="1900" b="1" dirty="0" smtClean="0">
                <a:latin typeface="Garamond" pitchFamily="18" charset="0"/>
              </a:rPr>
              <a:t>capsule</a:t>
            </a:r>
            <a:r>
              <a:rPr lang="en-US" sz="1900" dirty="0" smtClean="0">
                <a:latin typeface="Garamond" pitchFamily="18" charset="0"/>
              </a:rPr>
              <a:t>. A single ripe </a:t>
            </a:r>
            <a:r>
              <a:rPr lang="en-US" sz="1900" dirty="0" err="1" smtClean="0">
                <a:latin typeface="Garamond" pitchFamily="18" charset="0"/>
              </a:rPr>
              <a:t>proglottis</a:t>
            </a:r>
            <a:r>
              <a:rPr lang="en-US" sz="1900" dirty="0" smtClean="0">
                <a:latin typeface="Garamond" pitchFamily="18" charset="0"/>
              </a:rPr>
              <a:t> contains 30,000 to 40,000 capsules (act as seed pod).</a:t>
            </a:r>
            <a:endParaRPr lang="en-US" sz="1900" dirty="0" smtClean="0">
              <a:solidFill>
                <a:srgbClr val="7030A0"/>
              </a:solidFill>
              <a:latin typeface="Garamond" pitchFamily="18" charset="0"/>
            </a:endParaRPr>
          </a:p>
        </p:txBody>
      </p:sp>
      <p:pic>
        <p:nvPicPr>
          <p:cNvPr id="5" name="Picture 4" descr="img074.jpg"/>
          <p:cNvPicPr>
            <a:picLocks noChangeAspect="1"/>
          </p:cNvPicPr>
          <p:nvPr/>
        </p:nvPicPr>
        <p:blipFill>
          <a:blip r:embed="rId2" cstate="print">
            <a:lum contrast="10000"/>
          </a:blip>
          <a:srcRect b="9375"/>
          <a:stretch>
            <a:fillRect/>
          </a:stretch>
        </p:blipFill>
        <p:spPr>
          <a:xfrm>
            <a:off x="5753629" y="836712"/>
            <a:ext cx="3390370" cy="2088232"/>
          </a:xfrm>
          <a:prstGeom prst="rect">
            <a:avLst/>
          </a:prstGeom>
        </p:spPr>
      </p:pic>
      <p:sp>
        <p:nvSpPr>
          <p:cNvPr id="6" name="TextBox 5"/>
          <p:cNvSpPr txBox="1"/>
          <p:nvPr/>
        </p:nvSpPr>
        <p:spPr>
          <a:xfrm>
            <a:off x="5724128" y="2996952"/>
            <a:ext cx="3096344" cy="1200329"/>
          </a:xfrm>
          <a:prstGeom prst="rect">
            <a:avLst/>
          </a:prstGeom>
          <a:noFill/>
        </p:spPr>
        <p:txBody>
          <a:bodyPr wrap="square" rtlCol="0">
            <a:spAutoFit/>
          </a:bodyPr>
          <a:lstStyle/>
          <a:p>
            <a:pPr algn="ctr"/>
            <a:r>
              <a:rPr lang="en-US" b="1" u="sng" dirty="0" smtClean="0"/>
              <a:t>Mature </a:t>
            </a:r>
            <a:r>
              <a:rPr lang="en-US" b="1" u="sng" dirty="0" err="1" smtClean="0"/>
              <a:t>proglottid</a:t>
            </a:r>
            <a:r>
              <a:rPr lang="en-US" b="1" u="sng" dirty="0" smtClean="0"/>
              <a:t> showing both Male and Female Reproductive Systems</a:t>
            </a:r>
            <a:endParaRPr lang="en-IN" b="1" u="sng" dirty="0"/>
          </a:p>
        </p:txBody>
      </p:sp>
      <p:pic>
        <p:nvPicPr>
          <p:cNvPr id="7" name="Picture 6" descr="img074a.jpg"/>
          <p:cNvPicPr>
            <a:picLocks noChangeAspect="1"/>
          </p:cNvPicPr>
          <p:nvPr/>
        </p:nvPicPr>
        <p:blipFill>
          <a:blip r:embed="rId3" cstate="print">
            <a:lum contrast="10000"/>
          </a:blip>
          <a:srcRect b="16338"/>
          <a:stretch>
            <a:fillRect/>
          </a:stretch>
        </p:blipFill>
        <p:spPr>
          <a:xfrm>
            <a:off x="5701224" y="4437112"/>
            <a:ext cx="3191256" cy="1728192"/>
          </a:xfrm>
          <a:prstGeom prst="rect">
            <a:avLst/>
          </a:prstGeom>
        </p:spPr>
      </p:pic>
      <p:sp>
        <p:nvSpPr>
          <p:cNvPr id="8" name="TextBox 7"/>
          <p:cNvSpPr txBox="1"/>
          <p:nvPr/>
        </p:nvSpPr>
        <p:spPr>
          <a:xfrm>
            <a:off x="5796136" y="6167045"/>
            <a:ext cx="3024336" cy="646331"/>
          </a:xfrm>
          <a:prstGeom prst="rect">
            <a:avLst/>
          </a:prstGeom>
          <a:noFill/>
        </p:spPr>
        <p:txBody>
          <a:bodyPr wrap="square" rtlCol="0">
            <a:spAutoFit/>
          </a:bodyPr>
          <a:lstStyle/>
          <a:p>
            <a:pPr algn="ctr"/>
            <a:r>
              <a:rPr lang="en-US" b="1" dirty="0" smtClean="0"/>
              <a:t>Female Reproductive System</a:t>
            </a:r>
            <a:endParaRPr lang="en-IN"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92480" cy="548680"/>
          </a:xfrm>
        </p:spPr>
        <p:txBody>
          <a:bodyPr>
            <a:normAutofit fontScale="90000"/>
          </a:bodyPr>
          <a:lstStyle/>
          <a:p>
            <a:pPr algn="ctr"/>
            <a:r>
              <a:rPr lang="en-US" sz="3600" b="1" dirty="0" smtClean="0">
                <a:solidFill>
                  <a:srgbClr val="0070C0"/>
                </a:solidFill>
              </a:rPr>
              <a:t>Life History</a:t>
            </a:r>
            <a:endParaRPr lang="en-IN" sz="3600" b="1" dirty="0">
              <a:solidFill>
                <a:srgbClr val="0070C0"/>
              </a:solidFill>
            </a:endParaRPr>
          </a:p>
        </p:txBody>
      </p:sp>
      <p:sp>
        <p:nvSpPr>
          <p:cNvPr id="3" name="Content Placeholder 2"/>
          <p:cNvSpPr>
            <a:spLocks noGrp="1"/>
          </p:cNvSpPr>
          <p:nvPr>
            <p:ph sz="quarter" idx="1"/>
          </p:nvPr>
        </p:nvSpPr>
        <p:spPr>
          <a:xfrm>
            <a:off x="0" y="476672"/>
            <a:ext cx="8892480" cy="6381328"/>
          </a:xfrm>
        </p:spPr>
        <p:txBody>
          <a:bodyPr>
            <a:noAutofit/>
          </a:bodyPr>
          <a:lstStyle/>
          <a:p>
            <a:pPr algn="just">
              <a:buNone/>
            </a:pPr>
            <a:r>
              <a:rPr lang="en-US" sz="2000" b="1" dirty="0" smtClean="0">
                <a:solidFill>
                  <a:srgbClr val="002060"/>
                </a:solidFill>
                <a:latin typeface="Garamond" pitchFamily="18" charset="0"/>
              </a:rPr>
              <a:t>Early Development: </a:t>
            </a:r>
            <a:r>
              <a:rPr lang="en-US" sz="2000" dirty="0" smtClean="0">
                <a:solidFill>
                  <a:srgbClr val="002060"/>
                </a:solidFill>
                <a:latin typeface="Garamond" pitchFamily="18" charset="0"/>
              </a:rPr>
              <a:t>The gravid </a:t>
            </a:r>
            <a:r>
              <a:rPr lang="en-US" sz="2000" dirty="0" err="1" smtClean="0">
                <a:solidFill>
                  <a:srgbClr val="002060"/>
                </a:solidFill>
                <a:latin typeface="Garamond" pitchFamily="18" charset="0"/>
              </a:rPr>
              <a:t>proglottids</a:t>
            </a:r>
            <a:r>
              <a:rPr lang="en-US" sz="2000" dirty="0" smtClean="0">
                <a:solidFill>
                  <a:srgbClr val="002060"/>
                </a:solidFill>
                <a:latin typeface="Garamond" pitchFamily="18" charset="0"/>
              </a:rPr>
              <a:t> break loose from </a:t>
            </a:r>
            <a:r>
              <a:rPr lang="en-US" sz="2000" dirty="0" err="1" smtClean="0">
                <a:solidFill>
                  <a:srgbClr val="002060"/>
                </a:solidFill>
                <a:latin typeface="Garamond" pitchFamily="18" charset="0"/>
              </a:rPr>
              <a:t>strobila</a:t>
            </a:r>
            <a:r>
              <a:rPr lang="en-US" sz="2000" dirty="0" smtClean="0">
                <a:solidFill>
                  <a:srgbClr val="002060"/>
                </a:solidFill>
                <a:latin typeface="Garamond" pitchFamily="18" charset="0"/>
              </a:rPr>
              <a:t> singly or in chains of 4 to 5 and pass out with the </a:t>
            </a:r>
            <a:r>
              <a:rPr lang="en-US" sz="2000" dirty="0" err="1" smtClean="0">
                <a:solidFill>
                  <a:srgbClr val="002060"/>
                </a:solidFill>
                <a:latin typeface="Garamond" pitchFamily="18" charset="0"/>
              </a:rPr>
              <a:t>faeces</a:t>
            </a:r>
            <a:r>
              <a:rPr lang="en-US" sz="2000" dirty="0" smtClean="0">
                <a:solidFill>
                  <a:srgbClr val="002060"/>
                </a:solidFill>
                <a:latin typeface="Garamond" pitchFamily="18" charset="0"/>
              </a:rPr>
              <a:t> of the host. Development of zygote begins within the worm and by the time the </a:t>
            </a:r>
            <a:r>
              <a:rPr lang="en-US" sz="2000" dirty="0" err="1" smtClean="0">
                <a:solidFill>
                  <a:srgbClr val="002060"/>
                </a:solidFill>
                <a:latin typeface="Garamond" pitchFamily="18" charset="0"/>
              </a:rPr>
              <a:t>proglottis</a:t>
            </a:r>
            <a:r>
              <a:rPr lang="en-US" sz="2000" dirty="0" smtClean="0">
                <a:solidFill>
                  <a:srgbClr val="002060"/>
                </a:solidFill>
                <a:latin typeface="Garamond" pitchFamily="18" charset="0"/>
              </a:rPr>
              <a:t> shed, it has already changed into an embryo. Cleavage is complete but unequal forming </a:t>
            </a:r>
            <a:r>
              <a:rPr lang="en-US" sz="2000" dirty="0" err="1" smtClean="0">
                <a:solidFill>
                  <a:srgbClr val="002060"/>
                </a:solidFill>
                <a:latin typeface="Garamond" pitchFamily="18" charset="0"/>
              </a:rPr>
              <a:t>blastomeres</a:t>
            </a:r>
            <a:r>
              <a:rPr lang="en-US" sz="2000" dirty="0" smtClean="0">
                <a:solidFill>
                  <a:srgbClr val="002060"/>
                </a:solidFill>
                <a:latin typeface="Garamond" pitchFamily="18" charset="0"/>
              </a:rPr>
              <a:t> of 3 types of cells: 2-3 </a:t>
            </a:r>
            <a:r>
              <a:rPr lang="en-US" sz="2000" b="1" dirty="0" err="1" smtClean="0">
                <a:solidFill>
                  <a:srgbClr val="002060"/>
                </a:solidFill>
                <a:latin typeface="Garamond" pitchFamily="18" charset="0"/>
              </a:rPr>
              <a:t>macromeres</a:t>
            </a:r>
            <a:r>
              <a:rPr lang="en-US" sz="2000" dirty="0" smtClean="0">
                <a:solidFill>
                  <a:srgbClr val="002060"/>
                </a:solidFill>
                <a:latin typeface="Garamond" pitchFamily="18" charset="0"/>
              </a:rPr>
              <a:t>, 3-5 </a:t>
            </a:r>
            <a:r>
              <a:rPr lang="en-US" sz="2000" b="1" dirty="0" err="1" smtClean="0">
                <a:solidFill>
                  <a:srgbClr val="002060"/>
                </a:solidFill>
                <a:latin typeface="Garamond" pitchFamily="18" charset="0"/>
              </a:rPr>
              <a:t>mesomeres</a:t>
            </a:r>
            <a:r>
              <a:rPr lang="en-US" sz="2000" dirty="0" smtClean="0">
                <a:solidFill>
                  <a:srgbClr val="002060"/>
                </a:solidFill>
                <a:latin typeface="Garamond" pitchFamily="18" charset="0"/>
              </a:rPr>
              <a:t> and numerous </a:t>
            </a:r>
            <a:r>
              <a:rPr lang="en-US" sz="2000" b="1" dirty="0" smtClean="0">
                <a:solidFill>
                  <a:srgbClr val="002060"/>
                </a:solidFill>
                <a:latin typeface="Garamond" pitchFamily="18" charset="0"/>
              </a:rPr>
              <a:t>micromeres</a:t>
            </a:r>
            <a:r>
              <a:rPr lang="en-US" sz="2000" dirty="0" smtClean="0">
                <a:solidFill>
                  <a:srgbClr val="002060"/>
                </a:solidFill>
                <a:latin typeface="Garamond" pitchFamily="18" charset="0"/>
              </a:rPr>
              <a:t>. The </a:t>
            </a:r>
            <a:r>
              <a:rPr lang="en-US" sz="2000" b="1" dirty="0" smtClean="0">
                <a:solidFill>
                  <a:srgbClr val="002060"/>
                </a:solidFill>
                <a:latin typeface="Garamond" pitchFamily="18" charset="0"/>
              </a:rPr>
              <a:t>micromeres form the embryo</a:t>
            </a:r>
            <a:r>
              <a:rPr lang="en-US" sz="2000" dirty="0" smtClean="0">
                <a:solidFill>
                  <a:srgbClr val="002060"/>
                </a:solidFill>
                <a:latin typeface="Garamond" pitchFamily="18" charset="0"/>
              </a:rPr>
              <a:t> with 3 pairs of claw-like </a:t>
            </a:r>
            <a:r>
              <a:rPr lang="en-US" sz="2000" b="1" dirty="0" smtClean="0">
                <a:solidFill>
                  <a:srgbClr val="002060"/>
                </a:solidFill>
                <a:latin typeface="Garamond" pitchFamily="18" charset="0"/>
              </a:rPr>
              <a:t>hooks</a:t>
            </a:r>
            <a:r>
              <a:rPr lang="en-US" sz="2000" dirty="0" smtClean="0">
                <a:solidFill>
                  <a:srgbClr val="002060"/>
                </a:solidFill>
                <a:latin typeface="Garamond" pitchFamily="18" charset="0"/>
              </a:rPr>
              <a:t> at the posterior end. This 6-hooked embryo is called as </a:t>
            </a:r>
            <a:r>
              <a:rPr lang="en-US" sz="2000" b="1" u="sng" dirty="0" err="1" smtClean="0">
                <a:solidFill>
                  <a:srgbClr val="002060"/>
                </a:solidFill>
                <a:latin typeface="Garamond" pitchFamily="18" charset="0"/>
              </a:rPr>
              <a:t>Hexacanth</a:t>
            </a:r>
            <a:r>
              <a:rPr lang="en-US" sz="2000" dirty="0" smtClean="0">
                <a:solidFill>
                  <a:srgbClr val="002060"/>
                </a:solidFill>
                <a:latin typeface="Garamond" pitchFamily="18" charset="0"/>
              </a:rPr>
              <a:t>. The </a:t>
            </a:r>
            <a:r>
              <a:rPr lang="en-US" sz="2000" dirty="0" err="1" smtClean="0">
                <a:solidFill>
                  <a:srgbClr val="002060"/>
                </a:solidFill>
                <a:latin typeface="Garamond" pitchFamily="18" charset="0"/>
              </a:rPr>
              <a:t>mesomeres</a:t>
            </a:r>
            <a:r>
              <a:rPr lang="en-US" sz="2000" dirty="0" smtClean="0">
                <a:solidFill>
                  <a:srgbClr val="002060"/>
                </a:solidFill>
                <a:latin typeface="Garamond" pitchFamily="18" charset="0"/>
              </a:rPr>
              <a:t> and </a:t>
            </a:r>
            <a:r>
              <a:rPr lang="en-US" sz="2000" dirty="0" err="1" smtClean="0">
                <a:solidFill>
                  <a:srgbClr val="002060"/>
                </a:solidFill>
                <a:latin typeface="Garamond" pitchFamily="18" charset="0"/>
              </a:rPr>
              <a:t>macromeres</a:t>
            </a:r>
            <a:r>
              <a:rPr lang="en-US" sz="2000" dirty="0" smtClean="0">
                <a:solidFill>
                  <a:srgbClr val="002060"/>
                </a:solidFill>
                <a:latin typeface="Garamond" pitchFamily="18" charset="0"/>
              </a:rPr>
              <a:t> form the </a:t>
            </a:r>
            <a:r>
              <a:rPr lang="en-US" sz="2000" b="1" dirty="0" smtClean="0">
                <a:solidFill>
                  <a:srgbClr val="002060"/>
                </a:solidFill>
                <a:latin typeface="Garamond" pitchFamily="18" charset="0"/>
              </a:rPr>
              <a:t>inner</a:t>
            </a:r>
            <a:r>
              <a:rPr lang="en-US" sz="2000" dirty="0" smtClean="0">
                <a:solidFill>
                  <a:srgbClr val="002060"/>
                </a:solidFill>
                <a:latin typeface="Garamond" pitchFamily="18" charset="0"/>
              </a:rPr>
              <a:t> and </a:t>
            </a:r>
            <a:r>
              <a:rPr lang="en-US" sz="2000" b="1" dirty="0" smtClean="0">
                <a:solidFill>
                  <a:srgbClr val="002060"/>
                </a:solidFill>
                <a:latin typeface="Garamond" pitchFamily="18" charset="0"/>
              </a:rPr>
              <a:t>outer embryonic membranes</a:t>
            </a:r>
            <a:r>
              <a:rPr lang="en-US" sz="2000" dirty="0" smtClean="0">
                <a:solidFill>
                  <a:srgbClr val="002060"/>
                </a:solidFill>
                <a:latin typeface="Garamond" pitchFamily="18" charset="0"/>
              </a:rPr>
              <a:t> around the </a:t>
            </a:r>
            <a:r>
              <a:rPr lang="en-US" sz="2000" dirty="0" err="1" smtClean="0">
                <a:solidFill>
                  <a:srgbClr val="002060"/>
                </a:solidFill>
                <a:latin typeface="Garamond" pitchFamily="18" charset="0"/>
              </a:rPr>
              <a:t>hexacanth</a:t>
            </a:r>
            <a:r>
              <a:rPr lang="en-US" sz="2000" dirty="0" smtClean="0">
                <a:solidFill>
                  <a:srgbClr val="002060"/>
                </a:solidFill>
                <a:latin typeface="Garamond" pitchFamily="18" charset="0"/>
              </a:rPr>
              <a:t>. The inner membrane later forms a thick, </a:t>
            </a:r>
            <a:r>
              <a:rPr lang="en-US" sz="2000" dirty="0" err="1" smtClean="0">
                <a:solidFill>
                  <a:srgbClr val="002060"/>
                </a:solidFill>
                <a:latin typeface="Garamond" pitchFamily="18" charset="0"/>
              </a:rPr>
              <a:t>chitinous</a:t>
            </a:r>
            <a:r>
              <a:rPr lang="en-US" sz="2000" dirty="0" smtClean="0">
                <a:solidFill>
                  <a:srgbClr val="002060"/>
                </a:solidFill>
                <a:latin typeface="Garamond" pitchFamily="18" charset="0"/>
              </a:rPr>
              <a:t>, </a:t>
            </a:r>
            <a:r>
              <a:rPr lang="en-US" sz="2000" dirty="0" err="1" smtClean="0">
                <a:solidFill>
                  <a:srgbClr val="002060"/>
                </a:solidFill>
                <a:latin typeface="Garamond" pitchFamily="18" charset="0"/>
              </a:rPr>
              <a:t>radially</a:t>
            </a:r>
            <a:r>
              <a:rPr lang="en-US" sz="2000" dirty="0" smtClean="0">
                <a:solidFill>
                  <a:srgbClr val="002060"/>
                </a:solidFill>
                <a:latin typeface="Garamond" pitchFamily="18" charset="0"/>
              </a:rPr>
              <a:t> striated </a:t>
            </a:r>
            <a:r>
              <a:rPr lang="en-US" sz="2000" b="1" dirty="0" smtClean="0">
                <a:solidFill>
                  <a:srgbClr val="002060"/>
                </a:solidFill>
                <a:latin typeface="Garamond" pitchFamily="18" charset="0"/>
              </a:rPr>
              <a:t>secondary shell</a:t>
            </a:r>
            <a:r>
              <a:rPr lang="en-US" sz="2000" dirty="0" smtClean="0">
                <a:solidFill>
                  <a:srgbClr val="002060"/>
                </a:solidFill>
                <a:latin typeface="Garamond" pitchFamily="18" charset="0"/>
              </a:rPr>
              <a:t> or </a:t>
            </a:r>
            <a:r>
              <a:rPr lang="en-US" sz="2000" b="1" dirty="0" err="1" smtClean="0">
                <a:solidFill>
                  <a:srgbClr val="002060"/>
                </a:solidFill>
                <a:latin typeface="Garamond" pitchFamily="18" charset="0"/>
              </a:rPr>
              <a:t>embryosphore</a:t>
            </a:r>
            <a:r>
              <a:rPr lang="en-US" sz="2000" dirty="0" smtClean="0">
                <a:solidFill>
                  <a:srgbClr val="002060"/>
                </a:solidFill>
                <a:latin typeface="Garamond" pitchFamily="18" charset="0"/>
              </a:rPr>
              <a:t>. The </a:t>
            </a:r>
            <a:r>
              <a:rPr lang="en-US" sz="2000" dirty="0" err="1" smtClean="0">
                <a:solidFill>
                  <a:srgbClr val="002060"/>
                </a:solidFill>
                <a:latin typeface="Garamond" pitchFamily="18" charset="0"/>
              </a:rPr>
              <a:t>hexacanth</a:t>
            </a:r>
            <a:r>
              <a:rPr lang="en-US" sz="2000" dirty="0" smtClean="0">
                <a:solidFill>
                  <a:srgbClr val="002060"/>
                </a:solidFill>
                <a:latin typeface="Garamond" pitchFamily="18" charset="0"/>
              </a:rPr>
              <a:t> with </a:t>
            </a:r>
            <a:r>
              <a:rPr lang="en-US" sz="2000" dirty="0" err="1" smtClean="0">
                <a:solidFill>
                  <a:srgbClr val="002060"/>
                </a:solidFill>
                <a:latin typeface="Garamond" pitchFamily="18" charset="0"/>
              </a:rPr>
              <a:t>embryosphore</a:t>
            </a:r>
            <a:r>
              <a:rPr lang="en-US" sz="2000" dirty="0" smtClean="0">
                <a:solidFill>
                  <a:srgbClr val="002060"/>
                </a:solidFill>
                <a:latin typeface="Garamond" pitchFamily="18" charset="0"/>
              </a:rPr>
              <a:t>, outer embryonic membrane and shell or capsule wall is known as the </a:t>
            </a:r>
            <a:r>
              <a:rPr lang="en-US" sz="2000" b="1" u="sng" dirty="0" err="1" smtClean="0">
                <a:solidFill>
                  <a:srgbClr val="002060"/>
                </a:solidFill>
                <a:latin typeface="Garamond" pitchFamily="18" charset="0"/>
              </a:rPr>
              <a:t>Onchosphere</a:t>
            </a:r>
            <a:r>
              <a:rPr lang="en-US" sz="2000" dirty="0" smtClean="0">
                <a:solidFill>
                  <a:srgbClr val="002060"/>
                </a:solidFill>
                <a:latin typeface="Garamond" pitchFamily="18" charset="0"/>
              </a:rPr>
              <a:t> of about 40 µm in diameter. </a:t>
            </a:r>
            <a:r>
              <a:rPr lang="en-US" sz="2000" dirty="0" err="1" smtClean="0">
                <a:solidFill>
                  <a:srgbClr val="002060"/>
                </a:solidFill>
                <a:latin typeface="Garamond" pitchFamily="18" charset="0"/>
              </a:rPr>
              <a:t>Onchosphere</a:t>
            </a:r>
            <a:r>
              <a:rPr lang="en-US" sz="2000" dirty="0" smtClean="0">
                <a:solidFill>
                  <a:srgbClr val="002060"/>
                </a:solidFill>
                <a:latin typeface="Garamond" pitchFamily="18" charset="0"/>
              </a:rPr>
              <a:t> comes out when the </a:t>
            </a:r>
            <a:r>
              <a:rPr lang="en-US" sz="2000" dirty="0" err="1" smtClean="0">
                <a:solidFill>
                  <a:srgbClr val="002060"/>
                </a:solidFill>
                <a:latin typeface="Garamond" pitchFamily="18" charset="0"/>
              </a:rPr>
              <a:t>proglottis</a:t>
            </a:r>
            <a:r>
              <a:rPr lang="en-US" sz="2000" dirty="0" smtClean="0">
                <a:solidFill>
                  <a:srgbClr val="002060"/>
                </a:solidFill>
                <a:latin typeface="Garamond" pitchFamily="18" charset="0"/>
              </a:rPr>
              <a:t> disintegrates in human </a:t>
            </a:r>
            <a:r>
              <a:rPr lang="en-US" sz="2000" dirty="0" err="1" smtClean="0">
                <a:solidFill>
                  <a:srgbClr val="002060"/>
                </a:solidFill>
                <a:latin typeface="Garamond" pitchFamily="18" charset="0"/>
              </a:rPr>
              <a:t>faeces</a:t>
            </a:r>
            <a:r>
              <a:rPr lang="en-US" sz="2000" dirty="0" smtClean="0">
                <a:solidFill>
                  <a:srgbClr val="002060"/>
                </a:solidFill>
                <a:latin typeface="Garamond" pitchFamily="18" charset="0"/>
              </a:rPr>
              <a:t> and remain viable for several months in the soil. They do not develop further until taken up by a pig along with human </a:t>
            </a:r>
            <a:r>
              <a:rPr lang="en-US" sz="2000" dirty="0" err="1" smtClean="0">
                <a:solidFill>
                  <a:srgbClr val="002060"/>
                </a:solidFill>
                <a:latin typeface="Garamond" pitchFamily="18" charset="0"/>
              </a:rPr>
              <a:t>faeces</a:t>
            </a:r>
            <a:r>
              <a:rPr lang="en-US" sz="2000" dirty="0" smtClean="0">
                <a:solidFill>
                  <a:srgbClr val="002060"/>
                </a:solidFill>
                <a:latin typeface="Garamond" pitchFamily="18" charset="0"/>
              </a:rPr>
              <a:t>.</a:t>
            </a:r>
          </a:p>
          <a:p>
            <a:pPr algn="just">
              <a:buNone/>
            </a:pPr>
            <a:r>
              <a:rPr lang="en-US" sz="2000" b="1" dirty="0" smtClean="0">
                <a:solidFill>
                  <a:srgbClr val="002060"/>
                </a:solidFill>
                <a:latin typeface="Garamond" pitchFamily="18" charset="0"/>
              </a:rPr>
              <a:t>Infection of the Pig: </a:t>
            </a:r>
            <a:r>
              <a:rPr lang="en-US" sz="2000" dirty="0" smtClean="0">
                <a:solidFill>
                  <a:srgbClr val="002060"/>
                </a:solidFill>
                <a:latin typeface="Garamond" pitchFamily="18" charset="0"/>
              </a:rPr>
              <a:t>Inside pig shell wall and </a:t>
            </a:r>
            <a:r>
              <a:rPr lang="en-US" sz="2000" dirty="0" err="1" smtClean="0">
                <a:solidFill>
                  <a:srgbClr val="002060"/>
                </a:solidFill>
                <a:latin typeface="Garamond" pitchFamily="18" charset="0"/>
              </a:rPr>
              <a:t>embrosphore</a:t>
            </a:r>
            <a:r>
              <a:rPr lang="en-US" sz="2000" dirty="0" smtClean="0">
                <a:solidFill>
                  <a:srgbClr val="002060"/>
                </a:solidFill>
                <a:latin typeface="Garamond" pitchFamily="18" charset="0"/>
              </a:rPr>
              <a:t> dissolves due to acidic juices of stomach and a new larval form </a:t>
            </a:r>
            <a:r>
              <a:rPr lang="en-US" sz="2000" b="1" u="sng" dirty="0" err="1" smtClean="0">
                <a:solidFill>
                  <a:srgbClr val="002060"/>
                </a:solidFill>
                <a:latin typeface="Garamond" pitchFamily="18" charset="0"/>
              </a:rPr>
              <a:t>Hexacanth</a:t>
            </a:r>
            <a:r>
              <a:rPr lang="en-US" sz="2000" b="1" u="sng" dirty="0" smtClean="0">
                <a:solidFill>
                  <a:srgbClr val="002060"/>
                </a:solidFill>
                <a:latin typeface="Garamond" pitchFamily="18" charset="0"/>
              </a:rPr>
              <a:t> </a:t>
            </a:r>
            <a:r>
              <a:rPr lang="en-US" sz="2000" dirty="0" smtClean="0">
                <a:solidFill>
                  <a:srgbClr val="002060"/>
                </a:solidFill>
                <a:latin typeface="Garamond" pitchFamily="18" charset="0"/>
              </a:rPr>
              <a:t>appears which bore through the intestinal mucosa of pig and via blood reaches to different part of striated muscles (tongue, neck, heart and limbs). Here they develops into another larval form called </a:t>
            </a:r>
            <a:r>
              <a:rPr lang="en-US" sz="2000" b="1" dirty="0" err="1" smtClean="0">
                <a:solidFill>
                  <a:srgbClr val="002060"/>
                </a:solidFill>
                <a:latin typeface="Garamond" pitchFamily="18" charset="0"/>
              </a:rPr>
              <a:t>Bladdorworm</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or </a:t>
            </a:r>
            <a:r>
              <a:rPr lang="en-US" sz="2000" b="1" dirty="0" err="1" smtClean="0">
                <a:solidFill>
                  <a:srgbClr val="002060"/>
                </a:solidFill>
                <a:latin typeface="Garamond" pitchFamily="18" charset="0"/>
              </a:rPr>
              <a:t>Cysticercus</a:t>
            </a:r>
            <a:r>
              <a:rPr lang="en-US" sz="2000" dirty="0" smtClean="0">
                <a:solidFill>
                  <a:srgbClr val="002060"/>
                </a:solidFill>
                <a:latin typeface="Garamond" pitchFamily="18" charset="0"/>
              </a:rPr>
              <a:t> which waits for its infection to man via undercooked pork meat.</a:t>
            </a:r>
            <a:endParaRPr lang="en-US" sz="2000" u="sng" dirty="0" smtClean="0">
              <a:solidFill>
                <a:srgbClr val="002060"/>
              </a:solidFill>
              <a:latin typeface="Garamond"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077.jpg"/>
          <p:cNvPicPr>
            <a:picLocks noChangeAspect="1"/>
          </p:cNvPicPr>
          <p:nvPr/>
        </p:nvPicPr>
        <p:blipFill>
          <a:blip r:embed="rId2" cstate="print">
            <a:lum contrast="10000"/>
          </a:blip>
          <a:srcRect b="6730"/>
          <a:stretch>
            <a:fillRect/>
          </a:stretch>
        </p:blipFill>
        <p:spPr>
          <a:xfrm>
            <a:off x="1759051" y="72008"/>
            <a:ext cx="5549253" cy="6309320"/>
          </a:xfrm>
          <a:prstGeom prst="rect">
            <a:avLst/>
          </a:prstGeom>
        </p:spPr>
      </p:pic>
      <p:sp>
        <p:nvSpPr>
          <p:cNvPr id="7" name="TextBox 6"/>
          <p:cNvSpPr txBox="1"/>
          <p:nvPr/>
        </p:nvSpPr>
        <p:spPr>
          <a:xfrm>
            <a:off x="1043608" y="6381328"/>
            <a:ext cx="6912768" cy="400110"/>
          </a:xfrm>
          <a:prstGeom prst="rect">
            <a:avLst/>
          </a:prstGeom>
          <a:noFill/>
        </p:spPr>
        <p:txBody>
          <a:bodyPr wrap="square" rtlCol="0">
            <a:spAutoFit/>
          </a:bodyPr>
          <a:lstStyle/>
          <a:p>
            <a:pPr algn="ctr"/>
            <a:r>
              <a:rPr lang="en-US" sz="2000" b="1" u="sng" dirty="0" smtClean="0"/>
              <a:t>Life history of </a:t>
            </a:r>
            <a:r>
              <a:rPr lang="en-US" sz="2000" b="1" i="1" u="sng" dirty="0" err="1" smtClean="0"/>
              <a:t>Taenia</a:t>
            </a:r>
            <a:r>
              <a:rPr lang="en-US" sz="2000" b="1" i="1" u="sng" dirty="0" smtClean="0"/>
              <a:t> </a:t>
            </a:r>
            <a:r>
              <a:rPr lang="en-US" sz="2000" b="1" i="1" u="sng" dirty="0" err="1" smtClean="0"/>
              <a:t>solium</a:t>
            </a:r>
            <a:endParaRPr lang="en-IN" b="1" u="sn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016"/>
            <a:ext cx="8892480" cy="1124744"/>
          </a:xfrm>
        </p:spPr>
        <p:txBody>
          <a:bodyPr>
            <a:normAutofit fontScale="90000"/>
          </a:bodyPr>
          <a:lstStyle/>
          <a:p>
            <a:pPr algn="ctr"/>
            <a:r>
              <a:rPr lang="en-US" sz="4400" b="1" u="sng" dirty="0" smtClean="0">
                <a:solidFill>
                  <a:srgbClr val="FF0000"/>
                </a:solidFill>
              </a:rPr>
              <a:t>Effect on the Host</a:t>
            </a:r>
            <a:r>
              <a:rPr lang="en-US" sz="4400" b="1" dirty="0" smtClean="0">
                <a:solidFill>
                  <a:srgbClr val="FF0000"/>
                </a:solidFill>
              </a:rPr>
              <a:t> </a:t>
            </a:r>
            <a:r>
              <a:rPr lang="en-US" sz="4000" b="1" dirty="0" smtClean="0">
                <a:solidFill>
                  <a:srgbClr val="FF0000"/>
                </a:solidFill>
              </a:rPr>
              <a:t>(</a:t>
            </a:r>
            <a:r>
              <a:rPr lang="en-US" sz="4000" b="1" dirty="0" err="1" smtClean="0">
                <a:solidFill>
                  <a:srgbClr val="FF0000"/>
                </a:solidFill>
              </a:rPr>
              <a:t>Pathogenicity</a:t>
            </a:r>
            <a:r>
              <a:rPr lang="en-US" sz="4000" b="1" dirty="0" smtClean="0">
                <a:solidFill>
                  <a:srgbClr val="FF0000"/>
                </a:solidFill>
              </a:rPr>
              <a:t>)</a:t>
            </a:r>
            <a:endParaRPr lang="en-IN" sz="3600" b="1" dirty="0">
              <a:solidFill>
                <a:srgbClr val="FF0000"/>
              </a:solidFill>
            </a:endParaRPr>
          </a:p>
        </p:txBody>
      </p:sp>
      <p:sp>
        <p:nvSpPr>
          <p:cNvPr id="3" name="Content Placeholder 2"/>
          <p:cNvSpPr>
            <a:spLocks noGrp="1"/>
          </p:cNvSpPr>
          <p:nvPr>
            <p:ph sz="quarter" idx="1"/>
          </p:nvPr>
        </p:nvSpPr>
        <p:spPr>
          <a:xfrm>
            <a:off x="0" y="1340768"/>
            <a:ext cx="8892480" cy="5328592"/>
          </a:xfrm>
        </p:spPr>
        <p:txBody>
          <a:bodyPr>
            <a:noAutofit/>
          </a:bodyPr>
          <a:lstStyle/>
          <a:p>
            <a:pPr algn="just">
              <a:buNone/>
            </a:pPr>
            <a:r>
              <a:rPr lang="en-US" b="1" dirty="0" smtClean="0">
                <a:solidFill>
                  <a:srgbClr val="002060"/>
                </a:solidFill>
                <a:latin typeface="Garamond" pitchFamily="18" charset="0"/>
              </a:rPr>
              <a:t>Tapeworm infection </a:t>
            </a:r>
            <a:r>
              <a:rPr lang="en-US" dirty="0" smtClean="0">
                <a:solidFill>
                  <a:srgbClr val="002060"/>
                </a:solidFill>
                <a:latin typeface="Garamond" pitchFamily="18" charset="0"/>
              </a:rPr>
              <a:t>produces little or no effect on a person with a sound health.</a:t>
            </a:r>
          </a:p>
          <a:p>
            <a:pPr marL="457200" indent="-457200" algn="just">
              <a:buClr>
                <a:srgbClr val="002060"/>
              </a:buClr>
              <a:buSzPct val="90000"/>
              <a:buFont typeface="+mj-lt"/>
              <a:buAutoNum type="arabicParenR"/>
            </a:pPr>
            <a:r>
              <a:rPr lang="en-US" dirty="0" smtClean="0">
                <a:solidFill>
                  <a:srgbClr val="0070C0"/>
                </a:solidFill>
                <a:latin typeface="Garamond" pitchFamily="18" charset="0"/>
              </a:rPr>
              <a:t>It damages to intestinal lining by hooks and absorbs the tissue fluid by its </a:t>
            </a:r>
            <a:r>
              <a:rPr lang="en-US" dirty="0" err="1" smtClean="0">
                <a:solidFill>
                  <a:srgbClr val="0070C0"/>
                </a:solidFill>
                <a:latin typeface="Garamond" pitchFamily="18" charset="0"/>
              </a:rPr>
              <a:t>scolex</a:t>
            </a:r>
            <a:r>
              <a:rPr lang="en-US" dirty="0" smtClean="0">
                <a:solidFill>
                  <a:srgbClr val="0070C0"/>
                </a:solidFill>
                <a:latin typeface="Garamond" pitchFamily="18" charset="0"/>
              </a:rPr>
              <a:t>.</a:t>
            </a:r>
          </a:p>
          <a:p>
            <a:pPr marL="457200" indent="-457200" algn="just">
              <a:buClr>
                <a:srgbClr val="002060"/>
              </a:buClr>
              <a:buSzPct val="90000"/>
              <a:buFont typeface="+mj-lt"/>
              <a:buAutoNum type="arabicParenR"/>
            </a:pPr>
            <a:r>
              <a:rPr lang="en-US" dirty="0" smtClean="0">
                <a:solidFill>
                  <a:srgbClr val="0070C0"/>
                </a:solidFill>
                <a:latin typeface="Garamond" pitchFamily="18" charset="0"/>
              </a:rPr>
              <a:t>Weak person and children may develop a disease named </a:t>
            </a:r>
            <a:r>
              <a:rPr lang="en-US" b="1" dirty="0" err="1" smtClean="0">
                <a:solidFill>
                  <a:srgbClr val="0070C0"/>
                </a:solidFill>
                <a:latin typeface="Garamond" pitchFamily="18" charset="0"/>
              </a:rPr>
              <a:t>Taeniasis</a:t>
            </a:r>
            <a:r>
              <a:rPr lang="en-US" dirty="0" smtClean="0">
                <a:solidFill>
                  <a:srgbClr val="0070C0"/>
                </a:solidFill>
                <a:latin typeface="Garamond" pitchFamily="18" charset="0"/>
              </a:rPr>
              <a:t> </a:t>
            </a:r>
            <a:r>
              <a:rPr lang="en-US" dirty="0" err="1" smtClean="0">
                <a:solidFill>
                  <a:srgbClr val="0070C0"/>
                </a:solidFill>
                <a:latin typeface="Garamond" pitchFamily="18" charset="0"/>
              </a:rPr>
              <a:t>characterised</a:t>
            </a:r>
            <a:r>
              <a:rPr lang="en-US" dirty="0" smtClean="0">
                <a:solidFill>
                  <a:srgbClr val="0070C0"/>
                </a:solidFill>
                <a:latin typeface="Garamond" pitchFamily="18" charset="0"/>
              </a:rPr>
              <a:t> by abdominal pain, indigestion, vomiting, constipation, loss of appetite and weight, insomnia, lowered resistance to other diseases and nervous disorder.</a:t>
            </a:r>
          </a:p>
          <a:p>
            <a:pPr marL="457200" indent="-457200" algn="just">
              <a:buClr>
                <a:srgbClr val="002060"/>
              </a:buClr>
              <a:buSzPct val="90000"/>
              <a:buFont typeface="+mj-lt"/>
              <a:buAutoNum type="arabicParenR"/>
            </a:pPr>
            <a:r>
              <a:rPr lang="en-US" dirty="0" smtClean="0">
                <a:solidFill>
                  <a:srgbClr val="0070C0"/>
                </a:solidFill>
                <a:latin typeface="Garamond" pitchFamily="18" charset="0"/>
              </a:rPr>
              <a:t>More than one worm may block the intestine and may prove fatal.</a:t>
            </a:r>
          </a:p>
          <a:p>
            <a:pPr marL="457200" indent="-457200" algn="just">
              <a:buClr>
                <a:srgbClr val="002060"/>
              </a:buClr>
              <a:buSzPct val="90000"/>
              <a:buFont typeface="+mj-lt"/>
              <a:buAutoNum type="arabicParenR"/>
            </a:pPr>
            <a:r>
              <a:rPr lang="en-US" dirty="0" smtClean="0">
                <a:solidFill>
                  <a:srgbClr val="0070C0"/>
                </a:solidFill>
                <a:latin typeface="Garamond" pitchFamily="18" charset="0"/>
              </a:rPr>
              <a:t>When </a:t>
            </a:r>
            <a:r>
              <a:rPr lang="en-US" dirty="0" err="1" smtClean="0">
                <a:solidFill>
                  <a:srgbClr val="0070C0"/>
                </a:solidFill>
                <a:latin typeface="Garamond" pitchFamily="18" charset="0"/>
              </a:rPr>
              <a:t>onchospheres</a:t>
            </a:r>
            <a:r>
              <a:rPr lang="en-US" dirty="0" smtClean="0">
                <a:solidFill>
                  <a:srgbClr val="0070C0"/>
                </a:solidFill>
                <a:latin typeface="Garamond" pitchFamily="18" charset="0"/>
              </a:rPr>
              <a:t> accidently reaches human stomach along with contaminated food or water they reaches the brain or eyes and </a:t>
            </a:r>
            <a:r>
              <a:rPr lang="en-US" dirty="0" err="1" smtClean="0">
                <a:solidFill>
                  <a:srgbClr val="0070C0"/>
                </a:solidFill>
                <a:latin typeface="Garamond" pitchFamily="18" charset="0"/>
              </a:rPr>
              <a:t>encysts</a:t>
            </a:r>
            <a:r>
              <a:rPr lang="en-US" dirty="0" smtClean="0">
                <a:solidFill>
                  <a:srgbClr val="0070C0"/>
                </a:solidFill>
                <a:latin typeface="Garamond" pitchFamily="18" charset="0"/>
              </a:rPr>
              <a:t> their causing a more fatal disease called </a:t>
            </a:r>
            <a:r>
              <a:rPr lang="en-US" b="1" dirty="0" err="1" smtClean="0">
                <a:solidFill>
                  <a:srgbClr val="0070C0"/>
                </a:solidFill>
                <a:latin typeface="Garamond" pitchFamily="18" charset="0"/>
              </a:rPr>
              <a:t>Cysticercosis</a:t>
            </a:r>
            <a:r>
              <a:rPr lang="en-US" dirty="0" smtClean="0">
                <a:solidFill>
                  <a:srgbClr val="0070C0"/>
                </a:solidFill>
                <a:latin typeface="Garamond" pitchFamily="18" charset="0"/>
              </a:rPr>
              <a:t>.</a:t>
            </a:r>
            <a:endParaRPr lang="en-US" sz="2000" dirty="0" smtClean="0">
              <a:solidFill>
                <a:srgbClr val="7030A0"/>
              </a:solidFill>
              <a:latin typeface="Garamond"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6064"/>
            <a:ext cx="8892480" cy="620688"/>
          </a:xfrm>
        </p:spPr>
        <p:txBody>
          <a:bodyPr>
            <a:noAutofit/>
          </a:bodyPr>
          <a:lstStyle/>
          <a:p>
            <a:pPr algn="ctr"/>
            <a:r>
              <a:rPr lang="en-US" sz="4000" b="1" u="sng" dirty="0" err="1" smtClean="0">
                <a:solidFill>
                  <a:srgbClr val="92D050"/>
                </a:solidFill>
              </a:rPr>
              <a:t>Contorl</a:t>
            </a:r>
            <a:r>
              <a:rPr lang="en-US" sz="4000" b="1" u="sng" dirty="0" smtClean="0">
                <a:solidFill>
                  <a:srgbClr val="92D050"/>
                </a:solidFill>
              </a:rPr>
              <a:t> Measures</a:t>
            </a:r>
            <a:endParaRPr lang="en-IN" sz="3600" b="1" u="sng" dirty="0">
              <a:solidFill>
                <a:srgbClr val="92D050"/>
              </a:solidFill>
            </a:endParaRPr>
          </a:p>
        </p:txBody>
      </p:sp>
      <p:sp>
        <p:nvSpPr>
          <p:cNvPr id="3" name="Content Placeholder 2"/>
          <p:cNvSpPr>
            <a:spLocks noGrp="1"/>
          </p:cNvSpPr>
          <p:nvPr>
            <p:ph sz="quarter" idx="1"/>
          </p:nvPr>
        </p:nvSpPr>
        <p:spPr>
          <a:xfrm>
            <a:off x="0" y="1484784"/>
            <a:ext cx="8892480" cy="4392488"/>
          </a:xfrm>
        </p:spPr>
        <p:txBody>
          <a:bodyPr>
            <a:noAutofit/>
          </a:bodyPr>
          <a:lstStyle/>
          <a:p>
            <a:pPr marL="457200" indent="-457200" algn="just">
              <a:buClr>
                <a:srgbClr val="C00000"/>
              </a:buClr>
              <a:buSzPct val="90000"/>
              <a:buFont typeface="Wingdings" pitchFamily="2" charset="2"/>
              <a:buChar char="Ø"/>
            </a:pPr>
            <a:r>
              <a:rPr lang="en-US" dirty="0" smtClean="0">
                <a:solidFill>
                  <a:srgbClr val="0070C0"/>
                </a:solidFill>
                <a:latin typeface="Garamond" pitchFamily="18" charset="0"/>
              </a:rPr>
              <a:t>Proper disposal of human </a:t>
            </a:r>
            <a:r>
              <a:rPr lang="en-US" dirty="0" err="1" smtClean="0">
                <a:solidFill>
                  <a:srgbClr val="0070C0"/>
                </a:solidFill>
                <a:latin typeface="Garamond" pitchFamily="18" charset="0"/>
              </a:rPr>
              <a:t>faeces</a:t>
            </a:r>
            <a:r>
              <a:rPr lang="en-US" dirty="0" smtClean="0">
                <a:solidFill>
                  <a:srgbClr val="0070C0"/>
                </a:solidFill>
                <a:latin typeface="Garamond" pitchFamily="18" charset="0"/>
              </a:rPr>
              <a:t> by underground sewerage system.</a:t>
            </a:r>
          </a:p>
          <a:p>
            <a:pPr marL="457200" indent="-457200" algn="just">
              <a:buClr>
                <a:srgbClr val="C00000"/>
              </a:buClr>
              <a:buSzPct val="90000"/>
              <a:buFont typeface="Wingdings" pitchFamily="2" charset="2"/>
              <a:buChar char="Ø"/>
            </a:pPr>
            <a:r>
              <a:rPr lang="en-US" dirty="0" smtClean="0">
                <a:solidFill>
                  <a:srgbClr val="0070C0"/>
                </a:solidFill>
                <a:latin typeface="Garamond" pitchFamily="18" charset="0"/>
              </a:rPr>
              <a:t>Preventing the pigs from visiting human ground </a:t>
            </a:r>
            <a:r>
              <a:rPr lang="en-US" dirty="0" err="1" smtClean="0">
                <a:solidFill>
                  <a:srgbClr val="0070C0"/>
                </a:solidFill>
                <a:latin typeface="Garamond" pitchFamily="18" charset="0"/>
              </a:rPr>
              <a:t>faeces</a:t>
            </a:r>
            <a:r>
              <a:rPr lang="en-US" dirty="0" smtClean="0">
                <a:solidFill>
                  <a:srgbClr val="0070C0"/>
                </a:solidFill>
                <a:latin typeface="Garamond" pitchFamily="18" charset="0"/>
              </a:rPr>
              <a:t> sites by isolating them or not defecating in open.</a:t>
            </a:r>
          </a:p>
          <a:p>
            <a:pPr marL="457200" indent="-457200" algn="just">
              <a:buClr>
                <a:srgbClr val="C00000"/>
              </a:buClr>
              <a:buSzPct val="90000"/>
              <a:buFont typeface="Wingdings" pitchFamily="2" charset="2"/>
              <a:buChar char="Ø"/>
            </a:pPr>
            <a:r>
              <a:rPr lang="en-US" dirty="0" smtClean="0">
                <a:solidFill>
                  <a:srgbClr val="0070C0"/>
                </a:solidFill>
                <a:latin typeface="Garamond" pitchFamily="18" charset="0"/>
              </a:rPr>
              <a:t>The </a:t>
            </a:r>
            <a:r>
              <a:rPr lang="en-US" dirty="0" err="1" smtClean="0">
                <a:solidFill>
                  <a:srgbClr val="0070C0"/>
                </a:solidFill>
                <a:latin typeface="Garamond" pitchFamily="18" charset="0"/>
              </a:rPr>
              <a:t>cysticerci</a:t>
            </a:r>
            <a:r>
              <a:rPr lang="en-US" dirty="0" smtClean="0">
                <a:solidFill>
                  <a:srgbClr val="0070C0"/>
                </a:solidFill>
                <a:latin typeface="Garamond" pitchFamily="18" charset="0"/>
              </a:rPr>
              <a:t> can be killed by thoroughly cooking pork-meat before eating it.</a:t>
            </a:r>
          </a:p>
          <a:p>
            <a:pPr marL="457200" indent="-457200" algn="just">
              <a:buClr>
                <a:srgbClr val="C00000"/>
              </a:buClr>
              <a:buSzPct val="90000"/>
              <a:buFont typeface="Wingdings" pitchFamily="2" charset="2"/>
              <a:buChar char="Ø"/>
            </a:pPr>
            <a:r>
              <a:rPr lang="en-US" dirty="0" err="1" smtClean="0">
                <a:solidFill>
                  <a:srgbClr val="0070C0"/>
                </a:solidFill>
                <a:latin typeface="Garamond" pitchFamily="18" charset="0"/>
              </a:rPr>
              <a:t>Vermifuges</a:t>
            </a:r>
            <a:r>
              <a:rPr lang="en-US" dirty="0" smtClean="0">
                <a:solidFill>
                  <a:srgbClr val="0070C0"/>
                </a:solidFill>
                <a:latin typeface="Garamond" pitchFamily="18" charset="0"/>
              </a:rPr>
              <a:t> may be used to remove the adult worms from the human body. This can only remove the </a:t>
            </a:r>
            <a:r>
              <a:rPr lang="en-US" dirty="0" err="1" smtClean="0">
                <a:solidFill>
                  <a:srgbClr val="0070C0"/>
                </a:solidFill>
                <a:latin typeface="Garamond" pitchFamily="18" charset="0"/>
              </a:rPr>
              <a:t>strobila</a:t>
            </a:r>
            <a:r>
              <a:rPr lang="en-US" dirty="0" smtClean="0">
                <a:solidFill>
                  <a:srgbClr val="0070C0"/>
                </a:solidFill>
                <a:latin typeface="Garamond" pitchFamily="18" charset="0"/>
              </a:rPr>
              <a:t>, not the </a:t>
            </a:r>
            <a:r>
              <a:rPr lang="en-US" dirty="0" err="1" smtClean="0">
                <a:solidFill>
                  <a:srgbClr val="0070C0"/>
                </a:solidFill>
                <a:latin typeface="Garamond" pitchFamily="18" charset="0"/>
              </a:rPr>
              <a:t>scolex</a:t>
            </a:r>
            <a:r>
              <a:rPr lang="en-US" dirty="0" smtClean="0">
                <a:solidFill>
                  <a:srgbClr val="0070C0"/>
                </a:solidFill>
                <a:latin typeface="Garamond" pitchFamily="18" charset="0"/>
              </a:rPr>
              <a:t>. The </a:t>
            </a:r>
            <a:r>
              <a:rPr lang="en-US" dirty="0" err="1" smtClean="0">
                <a:solidFill>
                  <a:srgbClr val="0070C0"/>
                </a:solidFill>
                <a:latin typeface="Garamond" pitchFamily="18" charset="0"/>
              </a:rPr>
              <a:t>scolex</a:t>
            </a:r>
            <a:r>
              <a:rPr lang="en-US" dirty="0" smtClean="0">
                <a:solidFill>
                  <a:srgbClr val="0070C0"/>
                </a:solidFill>
                <a:latin typeface="Garamond" pitchFamily="18" charset="0"/>
              </a:rPr>
              <a:t> can be removed only by surgical operation.</a:t>
            </a:r>
          </a:p>
          <a:p>
            <a:pPr marL="457200" indent="-457200" algn="just">
              <a:buClr>
                <a:srgbClr val="C00000"/>
              </a:buClr>
              <a:buSzPct val="90000"/>
              <a:buFont typeface="Wingdings" pitchFamily="2" charset="2"/>
              <a:buChar char="Ø"/>
            </a:pPr>
            <a:r>
              <a:rPr lang="en-US" dirty="0" smtClean="0">
                <a:solidFill>
                  <a:srgbClr val="0070C0"/>
                </a:solidFill>
                <a:latin typeface="Garamond" pitchFamily="18" charset="0"/>
              </a:rPr>
              <a:t>Inspection of pork by health officials can help checking the human infection.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6"/>
            <a:ext cx="8892480" cy="648072"/>
          </a:xfrm>
        </p:spPr>
        <p:txBody>
          <a:bodyPr/>
          <a:lstStyle/>
          <a:p>
            <a:pPr algn="ctr"/>
            <a:r>
              <a:rPr lang="en-US" sz="3600" b="1" u="sng" dirty="0" smtClean="0"/>
              <a:t>Systematic</a:t>
            </a:r>
            <a:r>
              <a:rPr lang="en-US" sz="3600" b="1" dirty="0" smtClean="0"/>
              <a:t> </a:t>
            </a:r>
            <a:r>
              <a:rPr lang="en-US" sz="3600" b="1" u="sng" dirty="0" smtClean="0"/>
              <a:t>Position</a:t>
            </a:r>
            <a:endParaRPr lang="en-IN" b="1" u="sng" dirty="0"/>
          </a:p>
        </p:txBody>
      </p:sp>
      <p:sp>
        <p:nvSpPr>
          <p:cNvPr id="3" name="Content Placeholder 2"/>
          <p:cNvSpPr>
            <a:spLocks noGrp="1"/>
          </p:cNvSpPr>
          <p:nvPr>
            <p:ph sz="quarter" idx="1"/>
          </p:nvPr>
        </p:nvSpPr>
        <p:spPr>
          <a:xfrm>
            <a:off x="0" y="1772816"/>
            <a:ext cx="8892480" cy="3384376"/>
          </a:xfrm>
        </p:spPr>
        <p:txBody>
          <a:bodyPr/>
          <a:lstStyle/>
          <a:p>
            <a:pPr algn="just">
              <a:buNone/>
            </a:pPr>
            <a:r>
              <a:rPr lang="en-US" dirty="0" smtClean="0"/>
              <a:t>			</a:t>
            </a:r>
            <a:r>
              <a:rPr lang="en-US" sz="2800" b="1" dirty="0" smtClean="0">
                <a:solidFill>
                  <a:srgbClr val="00B050"/>
                </a:solidFill>
                <a:latin typeface="Palatino Linotype" pitchFamily="18" charset="0"/>
              </a:rPr>
              <a:t>Phylum	-	</a:t>
            </a:r>
            <a:r>
              <a:rPr lang="en-US" sz="2800" b="1" dirty="0" err="1" smtClean="0">
                <a:solidFill>
                  <a:srgbClr val="00B050"/>
                </a:solidFill>
                <a:latin typeface="Palatino Linotype" pitchFamily="18" charset="0"/>
              </a:rPr>
              <a:t>Platyhelminthes</a:t>
            </a:r>
            <a:endParaRPr lang="en-US" sz="2800" b="1" dirty="0" smtClean="0">
              <a:solidFill>
                <a:srgbClr val="00B050"/>
              </a:solidFill>
              <a:latin typeface="Palatino Linotype" pitchFamily="18" charset="0"/>
            </a:endParaRPr>
          </a:p>
          <a:p>
            <a:pPr algn="just">
              <a:buNone/>
            </a:pPr>
            <a:r>
              <a:rPr lang="en-US" sz="2800" b="1" dirty="0" smtClean="0">
                <a:solidFill>
                  <a:srgbClr val="00B050"/>
                </a:solidFill>
                <a:latin typeface="Palatino Linotype" pitchFamily="18" charset="0"/>
              </a:rPr>
              <a:t>			Class		-	</a:t>
            </a:r>
            <a:r>
              <a:rPr lang="en-US" sz="2800" b="1" dirty="0" err="1" smtClean="0">
                <a:solidFill>
                  <a:srgbClr val="00B050"/>
                </a:solidFill>
                <a:latin typeface="Palatino Linotype" pitchFamily="18" charset="0"/>
              </a:rPr>
              <a:t>Cestoda</a:t>
            </a:r>
            <a:endParaRPr lang="en-US" sz="2800" b="1" dirty="0" smtClean="0">
              <a:solidFill>
                <a:srgbClr val="00B050"/>
              </a:solidFill>
              <a:latin typeface="Palatino Linotype" pitchFamily="18" charset="0"/>
            </a:endParaRPr>
          </a:p>
          <a:p>
            <a:pPr algn="just">
              <a:buNone/>
            </a:pPr>
            <a:r>
              <a:rPr lang="en-US" sz="2800" b="1" dirty="0" smtClean="0">
                <a:solidFill>
                  <a:srgbClr val="00B050"/>
                </a:solidFill>
                <a:latin typeface="Palatino Linotype" pitchFamily="18" charset="0"/>
              </a:rPr>
              <a:t>			Order	-	</a:t>
            </a:r>
            <a:r>
              <a:rPr lang="en-US" sz="2800" b="1" dirty="0" err="1" smtClean="0">
                <a:solidFill>
                  <a:srgbClr val="00B050"/>
                </a:solidFill>
                <a:latin typeface="Palatino Linotype" pitchFamily="18" charset="0"/>
              </a:rPr>
              <a:t>Eucestoda</a:t>
            </a:r>
            <a:r>
              <a:rPr lang="en-US" sz="2800" b="1" dirty="0" smtClean="0">
                <a:solidFill>
                  <a:srgbClr val="00B050"/>
                </a:solidFill>
                <a:latin typeface="Palatino Linotype" pitchFamily="18" charset="0"/>
              </a:rPr>
              <a:t> or </a:t>
            </a:r>
            <a:r>
              <a:rPr lang="en-US" sz="2800" b="1" dirty="0" err="1" smtClean="0">
                <a:solidFill>
                  <a:srgbClr val="00B050"/>
                </a:solidFill>
                <a:latin typeface="Palatino Linotype" pitchFamily="18" charset="0"/>
              </a:rPr>
              <a:t>Merozoa</a:t>
            </a:r>
            <a:endParaRPr lang="en-US" sz="2800" b="1" dirty="0" smtClean="0">
              <a:solidFill>
                <a:srgbClr val="00B050"/>
              </a:solidFill>
              <a:latin typeface="Palatino Linotype" pitchFamily="18" charset="0"/>
            </a:endParaRPr>
          </a:p>
          <a:p>
            <a:pPr algn="just">
              <a:buNone/>
            </a:pPr>
            <a:r>
              <a:rPr lang="en-US" sz="2800" b="1" dirty="0" smtClean="0">
                <a:solidFill>
                  <a:srgbClr val="00B050"/>
                </a:solidFill>
                <a:latin typeface="Palatino Linotype" pitchFamily="18" charset="0"/>
              </a:rPr>
              <a:t>			Family	-	</a:t>
            </a:r>
            <a:r>
              <a:rPr lang="en-US" sz="2800" b="1" dirty="0" err="1" smtClean="0">
                <a:solidFill>
                  <a:srgbClr val="00B050"/>
                </a:solidFill>
                <a:latin typeface="Palatino Linotype" pitchFamily="18" charset="0"/>
              </a:rPr>
              <a:t>Taeniidae</a:t>
            </a:r>
            <a:endParaRPr lang="en-US" sz="2800" b="1" dirty="0" smtClean="0">
              <a:solidFill>
                <a:srgbClr val="00B050"/>
              </a:solidFill>
              <a:latin typeface="Palatino Linotype" pitchFamily="18" charset="0"/>
            </a:endParaRPr>
          </a:p>
          <a:p>
            <a:pPr algn="just">
              <a:buNone/>
            </a:pPr>
            <a:r>
              <a:rPr lang="en-US" sz="2800" b="1" dirty="0" smtClean="0">
                <a:solidFill>
                  <a:srgbClr val="00B050"/>
                </a:solidFill>
                <a:latin typeface="Palatino Linotype" pitchFamily="18" charset="0"/>
              </a:rPr>
              <a:t>			Genus	-	</a:t>
            </a:r>
            <a:r>
              <a:rPr lang="en-US" sz="2800" b="1" i="1" dirty="0" err="1" smtClean="0">
                <a:solidFill>
                  <a:srgbClr val="00B050"/>
                </a:solidFill>
                <a:latin typeface="Palatino Linotype" pitchFamily="18" charset="0"/>
              </a:rPr>
              <a:t>Taenia</a:t>
            </a:r>
            <a:endParaRPr lang="en-US" sz="2800" b="1" i="1" dirty="0" smtClean="0">
              <a:solidFill>
                <a:srgbClr val="00B050"/>
              </a:solidFill>
              <a:latin typeface="Palatino Linotype" pitchFamily="18" charset="0"/>
            </a:endParaRPr>
          </a:p>
          <a:p>
            <a:pPr algn="just">
              <a:buNone/>
            </a:pPr>
            <a:r>
              <a:rPr lang="en-US" sz="2800" b="1" i="1" dirty="0" smtClean="0">
                <a:solidFill>
                  <a:srgbClr val="00B050"/>
                </a:solidFill>
                <a:latin typeface="Palatino Linotype" pitchFamily="18" charset="0"/>
              </a:rPr>
              <a:t>			</a:t>
            </a:r>
            <a:r>
              <a:rPr lang="en-US" sz="2800" b="1" dirty="0" smtClean="0">
                <a:solidFill>
                  <a:srgbClr val="00B050"/>
                </a:solidFill>
                <a:latin typeface="Palatino Linotype" pitchFamily="18" charset="0"/>
              </a:rPr>
              <a:t>Species	-	</a:t>
            </a:r>
            <a:r>
              <a:rPr lang="en-US" sz="2800" b="1" i="1" dirty="0" err="1" smtClean="0">
                <a:solidFill>
                  <a:srgbClr val="00B050"/>
                </a:solidFill>
                <a:latin typeface="Palatino Linotype" pitchFamily="18" charset="0"/>
              </a:rPr>
              <a:t>solium</a:t>
            </a:r>
            <a:endParaRPr lang="en-IN" b="1" dirty="0">
              <a:solidFill>
                <a:srgbClr val="00B050"/>
              </a:solidFill>
              <a:latin typeface="Palatino Linotyp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8892480" cy="724942"/>
          </a:xfrm>
        </p:spPr>
        <p:txBody>
          <a:bodyPr>
            <a:normAutofit/>
          </a:bodyPr>
          <a:lstStyle/>
          <a:p>
            <a:pPr algn="ctr"/>
            <a:r>
              <a:rPr lang="en-US" sz="3600" b="1" dirty="0" smtClean="0">
                <a:solidFill>
                  <a:srgbClr val="7030A0"/>
                </a:solidFill>
              </a:rPr>
              <a:t>Natural History</a:t>
            </a:r>
            <a:endParaRPr lang="en-IN" sz="3600" b="1" dirty="0">
              <a:solidFill>
                <a:srgbClr val="7030A0"/>
              </a:solidFill>
            </a:endParaRPr>
          </a:p>
        </p:txBody>
      </p:sp>
      <p:sp>
        <p:nvSpPr>
          <p:cNvPr id="3" name="Content Placeholder 2"/>
          <p:cNvSpPr>
            <a:spLocks noGrp="1"/>
          </p:cNvSpPr>
          <p:nvPr>
            <p:ph sz="quarter" idx="1"/>
          </p:nvPr>
        </p:nvSpPr>
        <p:spPr>
          <a:xfrm>
            <a:off x="0" y="692696"/>
            <a:ext cx="8892480" cy="6165304"/>
          </a:xfrm>
        </p:spPr>
        <p:txBody>
          <a:bodyPr>
            <a:noAutofit/>
          </a:bodyPr>
          <a:lstStyle/>
          <a:p>
            <a:pPr algn="just">
              <a:buClr>
                <a:srgbClr val="002060"/>
              </a:buClr>
              <a:buSzPct val="100000"/>
              <a:buFont typeface="Wingdings" pitchFamily="2" charset="2"/>
              <a:buChar char="v"/>
            </a:pPr>
            <a:r>
              <a:rPr lang="en-US" sz="2200" b="1" i="1" dirty="0" err="1" smtClean="0">
                <a:solidFill>
                  <a:srgbClr val="002060"/>
                </a:solidFill>
                <a:latin typeface="Garamond" pitchFamily="18" charset="0"/>
              </a:rPr>
              <a:t>Taenia</a:t>
            </a:r>
            <a:r>
              <a:rPr lang="en-US" sz="2200" b="1" i="1" dirty="0" smtClean="0">
                <a:solidFill>
                  <a:srgbClr val="002060"/>
                </a:solidFill>
                <a:latin typeface="Garamond" pitchFamily="18" charset="0"/>
              </a:rPr>
              <a:t> </a:t>
            </a:r>
            <a:r>
              <a:rPr lang="en-US" sz="2200" dirty="0" smtClean="0">
                <a:solidFill>
                  <a:srgbClr val="002060"/>
                </a:solidFill>
                <a:latin typeface="Garamond" pitchFamily="18" charset="0"/>
              </a:rPr>
              <a:t>is a pathogenic human parasite commonly called as </a:t>
            </a:r>
            <a:r>
              <a:rPr lang="en-US" sz="2200" b="1" dirty="0" smtClean="0">
                <a:solidFill>
                  <a:srgbClr val="002060"/>
                </a:solidFill>
                <a:latin typeface="Garamond" pitchFamily="18" charset="0"/>
              </a:rPr>
              <a:t>pork tapeworm </a:t>
            </a:r>
            <a:r>
              <a:rPr lang="en-US" sz="2200" dirty="0" smtClean="0">
                <a:solidFill>
                  <a:srgbClr val="002060"/>
                </a:solidFill>
                <a:latin typeface="Garamond" pitchFamily="18" charset="0"/>
              </a:rPr>
              <a:t>or</a:t>
            </a:r>
            <a:r>
              <a:rPr lang="en-US" sz="2200" b="1" dirty="0" smtClean="0">
                <a:solidFill>
                  <a:srgbClr val="002060"/>
                </a:solidFill>
                <a:latin typeface="Garamond" pitchFamily="18" charset="0"/>
              </a:rPr>
              <a:t> armed tapeworm.</a:t>
            </a:r>
            <a:endParaRPr lang="en-US" sz="2200" b="1" dirty="0" smtClean="0">
              <a:latin typeface="Garamond" pitchFamily="18" charset="0"/>
            </a:endParaRPr>
          </a:p>
          <a:p>
            <a:pPr algn="just">
              <a:buClr>
                <a:srgbClr val="002060"/>
              </a:buClr>
              <a:buSzPct val="100000"/>
              <a:buFont typeface="Wingdings" pitchFamily="2" charset="2"/>
              <a:buChar char="v"/>
            </a:pPr>
            <a:r>
              <a:rPr lang="en-US" sz="2200" b="1" dirty="0" smtClean="0">
                <a:solidFill>
                  <a:srgbClr val="002060"/>
                </a:solidFill>
                <a:latin typeface="Garamond" pitchFamily="18" charset="0"/>
              </a:rPr>
              <a:t>HABITAT:</a:t>
            </a:r>
            <a:r>
              <a:rPr lang="en-US" sz="2200" dirty="0" smtClean="0">
                <a:latin typeface="Garamond" pitchFamily="18" charset="0"/>
              </a:rPr>
              <a:t> </a:t>
            </a:r>
            <a:r>
              <a:rPr lang="en-US" sz="2200" i="1" dirty="0" err="1" smtClean="0">
                <a:latin typeface="Garamond" pitchFamily="18" charset="0"/>
              </a:rPr>
              <a:t>Taenia</a:t>
            </a:r>
            <a:r>
              <a:rPr lang="en-US" sz="2200" i="1" dirty="0" smtClean="0">
                <a:latin typeface="Garamond" pitchFamily="18" charset="0"/>
              </a:rPr>
              <a:t> </a:t>
            </a:r>
            <a:r>
              <a:rPr lang="en-US" sz="2200" i="1" dirty="0" err="1" smtClean="0">
                <a:latin typeface="Garamond" pitchFamily="18" charset="0"/>
              </a:rPr>
              <a:t>solium</a:t>
            </a:r>
            <a:r>
              <a:rPr lang="en-US" sz="2200" dirty="0" smtClean="0">
                <a:latin typeface="Garamond" pitchFamily="18" charset="0"/>
              </a:rPr>
              <a:t> is a cosmopolitan parasite but has very limited implications on human society due to advanced countries adopting modern sanitary systems and healthy habits. In spite of that it remains a concern amongst the people having pork-meat eating habits. The uncooked pork muscles have the larvae of this parasite which later on establishes itself inside the host intestine. Thus this animal possesses a digenetic life cycle like the liver fluke, </a:t>
            </a:r>
            <a:r>
              <a:rPr lang="en-US" sz="2200" i="1" dirty="0" smtClean="0">
                <a:latin typeface="Garamond" pitchFamily="18" charset="0"/>
              </a:rPr>
              <a:t>i.e.</a:t>
            </a:r>
            <a:r>
              <a:rPr lang="en-US" sz="2200" dirty="0" smtClean="0">
                <a:latin typeface="Garamond" pitchFamily="18" charset="0"/>
              </a:rPr>
              <a:t>, having two hosts:- </a:t>
            </a:r>
          </a:p>
          <a:p>
            <a:pPr algn="just">
              <a:buClr>
                <a:srgbClr val="002060"/>
              </a:buClr>
              <a:buSzPct val="100000"/>
              <a:buNone/>
            </a:pPr>
            <a:r>
              <a:rPr lang="en-US" sz="2200" dirty="0" smtClean="0">
                <a:latin typeface="Garamond" pitchFamily="18" charset="0"/>
              </a:rPr>
              <a:t>		</a:t>
            </a:r>
            <a:r>
              <a:rPr lang="en-US" sz="2200" b="1" dirty="0" smtClean="0">
                <a:latin typeface="Garamond" pitchFamily="18" charset="0"/>
              </a:rPr>
              <a:t>(a) </a:t>
            </a:r>
            <a:r>
              <a:rPr lang="en-US" sz="2200" b="1" u="sng" dirty="0" smtClean="0">
                <a:latin typeface="Garamond" pitchFamily="18" charset="0"/>
              </a:rPr>
              <a:t>Primary host</a:t>
            </a:r>
            <a:r>
              <a:rPr lang="en-US" sz="2200" dirty="0" smtClean="0">
                <a:latin typeface="Garamond" pitchFamily="18" charset="0"/>
              </a:rPr>
              <a:t> (Human beings) for adult parasite, and 		</a:t>
            </a:r>
          </a:p>
          <a:p>
            <a:pPr algn="just">
              <a:buClr>
                <a:srgbClr val="002060"/>
              </a:buClr>
              <a:buSzPct val="100000"/>
              <a:buNone/>
            </a:pPr>
            <a:r>
              <a:rPr lang="en-US" sz="2200" b="1" dirty="0" smtClean="0">
                <a:latin typeface="Garamond" pitchFamily="18" charset="0"/>
              </a:rPr>
              <a:t>		(b) </a:t>
            </a:r>
            <a:r>
              <a:rPr lang="en-US" sz="2200" b="1" u="sng" dirty="0" smtClean="0">
                <a:latin typeface="Garamond" pitchFamily="18" charset="0"/>
              </a:rPr>
              <a:t>Secondary host</a:t>
            </a:r>
            <a:r>
              <a:rPr lang="en-US" sz="2200" dirty="0" smtClean="0">
                <a:latin typeface="Garamond" pitchFamily="18" charset="0"/>
              </a:rPr>
              <a:t> (Pig) for its larval stage.</a:t>
            </a:r>
          </a:p>
          <a:p>
            <a:pPr algn="just">
              <a:buClr>
                <a:srgbClr val="002060"/>
              </a:buClr>
              <a:buSzPct val="100000"/>
              <a:buNone/>
            </a:pPr>
            <a:r>
              <a:rPr lang="en-US" sz="2200" dirty="0" smtClean="0">
                <a:latin typeface="Garamond" pitchFamily="18" charset="0"/>
              </a:rPr>
              <a:t>	Its allied species </a:t>
            </a:r>
            <a:r>
              <a:rPr lang="en-US" sz="2200" i="1" dirty="0" smtClean="0">
                <a:latin typeface="Garamond" pitchFamily="18" charset="0"/>
              </a:rPr>
              <a:t>T. </a:t>
            </a:r>
            <a:r>
              <a:rPr lang="en-US" sz="2200" i="1" dirty="0" err="1" smtClean="0">
                <a:latin typeface="Garamond" pitchFamily="18" charset="0"/>
              </a:rPr>
              <a:t>saginata</a:t>
            </a:r>
            <a:r>
              <a:rPr lang="en-US" sz="2200" dirty="0" smtClean="0">
                <a:latin typeface="Garamond" pitchFamily="18" charset="0"/>
              </a:rPr>
              <a:t> occurs in beef-taking people.</a:t>
            </a:r>
          </a:p>
          <a:p>
            <a:pPr algn="just">
              <a:buClr>
                <a:srgbClr val="002060"/>
              </a:buClr>
              <a:buSzPct val="100000"/>
              <a:buFont typeface="Wingdings" pitchFamily="2" charset="2"/>
              <a:buChar char="v"/>
            </a:pPr>
            <a:r>
              <a:rPr lang="en-US" sz="2200" b="1" dirty="0" smtClean="0">
                <a:solidFill>
                  <a:srgbClr val="002060"/>
                </a:solidFill>
                <a:latin typeface="Garamond" pitchFamily="18" charset="0"/>
              </a:rPr>
              <a:t>HABITS:</a:t>
            </a:r>
            <a:r>
              <a:rPr lang="en-US" sz="2200" dirty="0" smtClean="0">
                <a:latin typeface="Garamond" pitchFamily="18" charset="0"/>
              </a:rPr>
              <a:t> It keeps itself firmly fixed to the intestinal wall of the host by means of hooks and suckers and absorbs the digested food of the host through its skin (</a:t>
            </a:r>
            <a:r>
              <a:rPr lang="en-US" sz="2200" b="1" dirty="0" err="1" smtClean="0">
                <a:latin typeface="Garamond" pitchFamily="18" charset="0"/>
              </a:rPr>
              <a:t>Saprozoic</a:t>
            </a:r>
            <a:r>
              <a:rPr lang="en-US" sz="2200" b="1" dirty="0" smtClean="0">
                <a:latin typeface="Garamond" pitchFamily="18" charset="0"/>
              </a:rPr>
              <a:t> feeding</a:t>
            </a:r>
            <a:r>
              <a:rPr lang="en-US" sz="2200" dirty="0" smtClean="0">
                <a:latin typeface="Garamond" pitchFamily="18" charset="0"/>
              </a:rPr>
              <a:t>); respires </a:t>
            </a:r>
            <a:r>
              <a:rPr lang="en-US" sz="2200" dirty="0" err="1" smtClean="0">
                <a:latin typeface="Garamond" pitchFamily="18" charset="0"/>
              </a:rPr>
              <a:t>anaerobically</a:t>
            </a:r>
            <a:r>
              <a:rPr lang="en-US" sz="2200" dirty="0" smtClean="0">
                <a:latin typeface="Garamond" pitchFamily="18" charset="0"/>
              </a:rPr>
              <a:t> in </a:t>
            </a:r>
            <a:r>
              <a:rPr lang="en-US" sz="2200" dirty="0" err="1" smtClean="0">
                <a:latin typeface="Garamond" pitchFamily="18" charset="0"/>
              </a:rPr>
              <a:t>intesitine</a:t>
            </a:r>
            <a:r>
              <a:rPr lang="en-US" sz="2200" dirty="0" smtClean="0">
                <a:latin typeface="Garamond" pitchFamily="18" charset="0"/>
              </a:rPr>
              <a:t>; hermaphrodite and undergoes self-</a:t>
            </a:r>
            <a:r>
              <a:rPr lang="en-US" sz="2200" dirty="0" err="1" smtClean="0">
                <a:latin typeface="Garamond" pitchFamily="18" charset="0"/>
              </a:rPr>
              <a:t>feltilization</a:t>
            </a:r>
            <a:r>
              <a:rPr lang="en-US" sz="2200" dirty="0" smtClean="0">
                <a:latin typeface="Garamond" pitchFamily="18" charset="0"/>
              </a:rPr>
              <a:t> (because single worm resides only at a time); and has enormous power of reproduction.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762"/>
            <a:ext cx="8892480" cy="652934"/>
          </a:xfrm>
        </p:spPr>
        <p:txBody>
          <a:bodyPr>
            <a:noAutofit/>
          </a:bodyPr>
          <a:lstStyle/>
          <a:p>
            <a:pPr algn="ctr"/>
            <a:r>
              <a:rPr lang="en-US" sz="3600" b="1" dirty="0" smtClean="0">
                <a:solidFill>
                  <a:srgbClr val="00B050"/>
                </a:solidFill>
              </a:rPr>
              <a:t>External Characters</a:t>
            </a:r>
            <a:endParaRPr lang="en-IN" sz="2000" b="1" dirty="0">
              <a:solidFill>
                <a:srgbClr val="00B050"/>
              </a:solidFill>
            </a:endParaRPr>
          </a:p>
        </p:txBody>
      </p:sp>
      <p:sp>
        <p:nvSpPr>
          <p:cNvPr id="3" name="Content Placeholder 2"/>
          <p:cNvSpPr>
            <a:spLocks noGrp="1"/>
          </p:cNvSpPr>
          <p:nvPr>
            <p:ph sz="quarter" idx="1"/>
          </p:nvPr>
        </p:nvSpPr>
        <p:spPr>
          <a:xfrm>
            <a:off x="0" y="692696"/>
            <a:ext cx="5436096" cy="6165304"/>
          </a:xfrm>
        </p:spPr>
        <p:txBody>
          <a:bodyPr>
            <a:noAutofit/>
          </a:bodyPr>
          <a:lstStyle/>
          <a:p>
            <a:pPr algn="just">
              <a:buSzPct val="100000"/>
              <a:buFont typeface="Wingdings" pitchFamily="2" charset="2"/>
              <a:buChar char="v"/>
            </a:pPr>
            <a:r>
              <a:rPr lang="en-US" sz="2100" b="1" u="sng" dirty="0" smtClean="0">
                <a:solidFill>
                  <a:srgbClr val="FFC000"/>
                </a:solidFill>
                <a:latin typeface="Garamond" pitchFamily="18" charset="0"/>
              </a:rPr>
              <a:t>Form, </a:t>
            </a:r>
            <a:r>
              <a:rPr lang="en-US" sz="2100" b="1" u="sng" dirty="0" err="1" smtClean="0">
                <a:solidFill>
                  <a:srgbClr val="FFC000"/>
                </a:solidFill>
                <a:latin typeface="Garamond" pitchFamily="18" charset="0"/>
              </a:rPr>
              <a:t>Colour</a:t>
            </a:r>
            <a:r>
              <a:rPr lang="en-US" sz="2100" b="1" u="sng" dirty="0" smtClean="0">
                <a:solidFill>
                  <a:srgbClr val="FFC000"/>
                </a:solidFill>
                <a:latin typeface="Garamond" pitchFamily="18" charset="0"/>
              </a:rPr>
              <a:t> and Size</a:t>
            </a:r>
            <a:r>
              <a:rPr lang="en-US" sz="2100" b="1" dirty="0" smtClean="0">
                <a:solidFill>
                  <a:srgbClr val="FFC000"/>
                </a:solidFill>
                <a:latin typeface="Garamond" pitchFamily="18" charset="0"/>
              </a:rPr>
              <a:t>:</a:t>
            </a:r>
            <a:r>
              <a:rPr lang="en-US" sz="2100" b="1" dirty="0" smtClean="0">
                <a:solidFill>
                  <a:srgbClr val="002060"/>
                </a:solidFill>
                <a:latin typeface="Garamond" pitchFamily="18" charset="0"/>
              </a:rPr>
              <a:t> </a:t>
            </a:r>
            <a:r>
              <a:rPr lang="en-US" sz="2100" dirty="0" smtClean="0">
                <a:solidFill>
                  <a:srgbClr val="002060"/>
                </a:solidFill>
                <a:latin typeface="Garamond" pitchFamily="18" charset="0"/>
              </a:rPr>
              <a:t>The tapeworm has a flat, opaque, white, ribbon-like body tapering </a:t>
            </a:r>
            <a:r>
              <a:rPr lang="en-US" sz="2100" dirty="0" err="1" smtClean="0">
                <a:solidFill>
                  <a:srgbClr val="002060"/>
                </a:solidFill>
                <a:latin typeface="Garamond" pitchFamily="18" charset="0"/>
              </a:rPr>
              <a:t>anteriorly</a:t>
            </a:r>
            <a:r>
              <a:rPr lang="en-US" sz="2100" dirty="0" smtClean="0">
                <a:solidFill>
                  <a:srgbClr val="002060"/>
                </a:solidFill>
                <a:latin typeface="Garamond" pitchFamily="18" charset="0"/>
              </a:rPr>
              <a:t>. It is about 4 </a:t>
            </a:r>
            <a:r>
              <a:rPr lang="en-US" sz="2100" dirty="0" err="1" smtClean="0">
                <a:solidFill>
                  <a:srgbClr val="002060"/>
                </a:solidFill>
                <a:latin typeface="Garamond" pitchFamily="18" charset="0"/>
              </a:rPr>
              <a:t>mts</a:t>
            </a:r>
            <a:r>
              <a:rPr lang="en-US" sz="2100" dirty="0" smtClean="0">
                <a:solidFill>
                  <a:srgbClr val="002060"/>
                </a:solidFill>
                <a:latin typeface="Garamond" pitchFamily="18" charset="0"/>
              </a:rPr>
              <a:t>. long and 6 mm. wide and only 1.5 mm. thick. It is the largest human parasite and can lives as long as a host survives (longest </a:t>
            </a:r>
            <a:r>
              <a:rPr lang="en-US" sz="2100" dirty="0" err="1" smtClean="0">
                <a:solidFill>
                  <a:srgbClr val="002060"/>
                </a:solidFill>
                <a:latin typeface="Garamond" pitchFamily="18" charset="0"/>
              </a:rPr>
              <a:t>harboured</a:t>
            </a:r>
            <a:r>
              <a:rPr lang="en-US" sz="2100" dirty="0" smtClean="0">
                <a:solidFill>
                  <a:srgbClr val="002060"/>
                </a:solidFill>
                <a:latin typeface="Garamond" pitchFamily="18" charset="0"/>
              </a:rPr>
              <a:t> period recorded was 35 years). </a:t>
            </a:r>
          </a:p>
          <a:p>
            <a:pPr algn="just">
              <a:buSzPct val="100000"/>
              <a:buFont typeface="Wingdings" pitchFamily="2" charset="2"/>
              <a:buChar char="v"/>
            </a:pPr>
            <a:r>
              <a:rPr lang="en-US" sz="2100" b="1" u="sng" dirty="0" smtClean="0">
                <a:solidFill>
                  <a:srgbClr val="C00000"/>
                </a:solidFill>
                <a:latin typeface="Garamond" pitchFamily="18" charset="0"/>
              </a:rPr>
              <a:t>Body Parts</a:t>
            </a:r>
            <a:r>
              <a:rPr lang="en-US" sz="2100" b="1" dirty="0" smtClean="0">
                <a:solidFill>
                  <a:srgbClr val="C00000"/>
                </a:solidFill>
                <a:latin typeface="Garamond" pitchFamily="18" charset="0"/>
              </a:rPr>
              <a:t>:</a:t>
            </a:r>
            <a:r>
              <a:rPr lang="en-US" sz="2100" b="1" dirty="0" smtClean="0">
                <a:solidFill>
                  <a:srgbClr val="002060"/>
                </a:solidFill>
                <a:latin typeface="Garamond" pitchFamily="18" charset="0"/>
              </a:rPr>
              <a:t> </a:t>
            </a:r>
            <a:r>
              <a:rPr lang="en-US" sz="2100" dirty="0" smtClean="0">
                <a:solidFill>
                  <a:srgbClr val="002060"/>
                </a:solidFill>
                <a:latin typeface="Garamond" pitchFamily="18" charset="0"/>
              </a:rPr>
              <a:t>The body of the tapeworm comprises of 3 regions: anterior </a:t>
            </a:r>
            <a:r>
              <a:rPr lang="en-US" sz="2100" b="1" dirty="0" smtClean="0">
                <a:solidFill>
                  <a:srgbClr val="002060"/>
                </a:solidFill>
                <a:latin typeface="Garamond" pitchFamily="18" charset="0"/>
              </a:rPr>
              <a:t>head</a:t>
            </a:r>
            <a:r>
              <a:rPr lang="en-US" sz="2100" dirty="0" smtClean="0">
                <a:solidFill>
                  <a:srgbClr val="002060"/>
                </a:solidFill>
                <a:latin typeface="Garamond" pitchFamily="18" charset="0"/>
              </a:rPr>
              <a:t> or </a:t>
            </a:r>
            <a:r>
              <a:rPr lang="en-US" sz="2100" b="1" dirty="0" err="1" smtClean="0">
                <a:solidFill>
                  <a:srgbClr val="002060"/>
                </a:solidFill>
                <a:latin typeface="Garamond" pitchFamily="18" charset="0"/>
              </a:rPr>
              <a:t>scolex</a:t>
            </a:r>
            <a:r>
              <a:rPr lang="en-US" sz="2100" dirty="0" smtClean="0">
                <a:solidFill>
                  <a:srgbClr val="002060"/>
                </a:solidFill>
                <a:latin typeface="Garamond" pitchFamily="18" charset="0"/>
              </a:rPr>
              <a:t>, middle </a:t>
            </a:r>
            <a:r>
              <a:rPr lang="en-US" sz="2100" b="1" dirty="0" smtClean="0">
                <a:solidFill>
                  <a:srgbClr val="002060"/>
                </a:solidFill>
                <a:latin typeface="Garamond" pitchFamily="18" charset="0"/>
              </a:rPr>
              <a:t>neck</a:t>
            </a:r>
            <a:r>
              <a:rPr lang="en-US" sz="2100" dirty="0" smtClean="0">
                <a:solidFill>
                  <a:srgbClr val="002060"/>
                </a:solidFill>
                <a:latin typeface="Garamond" pitchFamily="18" charset="0"/>
              </a:rPr>
              <a:t> and posterior </a:t>
            </a:r>
            <a:r>
              <a:rPr lang="en-US" sz="2100" b="1" dirty="0" err="1" smtClean="0">
                <a:solidFill>
                  <a:srgbClr val="002060"/>
                </a:solidFill>
                <a:latin typeface="Garamond" pitchFamily="18" charset="0"/>
              </a:rPr>
              <a:t>strobila</a:t>
            </a:r>
            <a:r>
              <a:rPr lang="en-US" sz="2100" dirty="0" smtClean="0">
                <a:solidFill>
                  <a:srgbClr val="002060"/>
                </a:solidFill>
                <a:latin typeface="Garamond" pitchFamily="18" charset="0"/>
              </a:rPr>
              <a:t>.</a:t>
            </a:r>
          </a:p>
          <a:p>
            <a:pPr algn="just">
              <a:buSzPct val="100000"/>
              <a:buNone/>
            </a:pPr>
            <a:r>
              <a:rPr lang="en-US" sz="2100" dirty="0" smtClean="0">
                <a:solidFill>
                  <a:srgbClr val="002060"/>
                </a:solidFill>
                <a:latin typeface="Garamond" pitchFamily="18" charset="0"/>
              </a:rPr>
              <a:t>	</a:t>
            </a:r>
            <a:r>
              <a:rPr lang="en-US" sz="2100" b="1" dirty="0" smtClean="0">
                <a:solidFill>
                  <a:srgbClr val="00B0F0"/>
                </a:solidFill>
                <a:latin typeface="Garamond" pitchFamily="18" charset="0"/>
              </a:rPr>
              <a:t>(a) </a:t>
            </a:r>
            <a:r>
              <a:rPr lang="en-US" sz="2100" b="1" dirty="0" err="1" smtClean="0">
                <a:solidFill>
                  <a:srgbClr val="00B0F0"/>
                </a:solidFill>
                <a:latin typeface="Garamond" pitchFamily="18" charset="0"/>
              </a:rPr>
              <a:t>Scolex</a:t>
            </a:r>
            <a:r>
              <a:rPr lang="en-US" sz="2100" b="1" dirty="0" smtClean="0">
                <a:solidFill>
                  <a:srgbClr val="00B0F0"/>
                </a:solidFill>
                <a:latin typeface="Garamond" pitchFamily="18" charset="0"/>
              </a:rPr>
              <a:t>:-</a:t>
            </a:r>
            <a:r>
              <a:rPr lang="en-US" sz="2100" dirty="0" smtClean="0">
                <a:solidFill>
                  <a:srgbClr val="002060"/>
                </a:solidFill>
                <a:latin typeface="Garamond" pitchFamily="18" charset="0"/>
              </a:rPr>
              <a:t> is a small, four-sided, knob-like part only about 1 mm. thick meant for attachment to the host intestine. It also bears 4 </a:t>
            </a:r>
            <a:r>
              <a:rPr lang="en-US" sz="2100" b="1" dirty="0" smtClean="0">
                <a:solidFill>
                  <a:srgbClr val="002060"/>
                </a:solidFill>
                <a:latin typeface="Garamond" pitchFamily="18" charset="0"/>
              </a:rPr>
              <a:t>Suckers </a:t>
            </a:r>
            <a:r>
              <a:rPr lang="en-US" sz="2100" dirty="0" smtClean="0">
                <a:solidFill>
                  <a:srgbClr val="002060"/>
                </a:solidFill>
                <a:latin typeface="Garamond" pitchFamily="18" charset="0"/>
              </a:rPr>
              <a:t>and 28 </a:t>
            </a:r>
            <a:r>
              <a:rPr lang="en-US" sz="2100" b="1" dirty="0" smtClean="0">
                <a:solidFill>
                  <a:srgbClr val="002060"/>
                </a:solidFill>
                <a:latin typeface="Garamond" pitchFamily="18" charset="0"/>
              </a:rPr>
              <a:t>Hooks</a:t>
            </a:r>
            <a:r>
              <a:rPr lang="en-US" sz="2100" dirty="0" smtClean="0">
                <a:solidFill>
                  <a:srgbClr val="002060"/>
                </a:solidFill>
                <a:latin typeface="Garamond" pitchFamily="18" charset="0"/>
              </a:rPr>
              <a:t> for its help.  The hooks are of two types (long and short) and alternatively arranged in a ring around the base of a retractile cone, the </a:t>
            </a:r>
            <a:r>
              <a:rPr lang="en-US" sz="2100" b="1" dirty="0" err="1" smtClean="0">
                <a:solidFill>
                  <a:srgbClr val="002060"/>
                </a:solidFill>
                <a:latin typeface="Garamond" pitchFamily="18" charset="0"/>
              </a:rPr>
              <a:t>Rostellum</a:t>
            </a:r>
            <a:r>
              <a:rPr lang="en-US" sz="2100" dirty="0" smtClean="0">
                <a:solidFill>
                  <a:srgbClr val="002060"/>
                </a:solidFill>
                <a:latin typeface="Garamond" pitchFamily="18" charset="0"/>
              </a:rPr>
              <a:t> at the tip of the </a:t>
            </a:r>
            <a:r>
              <a:rPr lang="en-US" sz="2100" dirty="0" err="1" smtClean="0">
                <a:solidFill>
                  <a:srgbClr val="002060"/>
                </a:solidFill>
                <a:latin typeface="Garamond" pitchFamily="18" charset="0"/>
              </a:rPr>
              <a:t>scolex</a:t>
            </a:r>
            <a:r>
              <a:rPr lang="en-US" sz="2100" dirty="0" smtClean="0">
                <a:solidFill>
                  <a:srgbClr val="002060"/>
                </a:solidFill>
                <a:latin typeface="Garamond" pitchFamily="18" charset="0"/>
              </a:rPr>
              <a:t>.</a:t>
            </a:r>
            <a:endParaRPr lang="en-IN" sz="2100" dirty="0">
              <a:solidFill>
                <a:srgbClr val="002060"/>
              </a:solidFill>
              <a:latin typeface="Garamond" pitchFamily="18" charset="0"/>
            </a:endParaRPr>
          </a:p>
        </p:txBody>
      </p:sp>
      <p:pic>
        <p:nvPicPr>
          <p:cNvPr id="7" name="Picture 6" descr="1.jpg"/>
          <p:cNvPicPr>
            <a:picLocks noChangeAspect="1"/>
          </p:cNvPicPr>
          <p:nvPr/>
        </p:nvPicPr>
        <p:blipFill>
          <a:blip r:embed="rId2" cstate="print">
            <a:lum contrast="10000"/>
          </a:blip>
          <a:srcRect l="1981" r="52463"/>
          <a:stretch>
            <a:fillRect/>
          </a:stretch>
        </p:blipFill>
        <p:spPr>
          <a:xfrm>
            <a:off x="5508104" y="692696"/>
            <a:ext cx="3096344" cy="5446241"/>
          </a:xfrm>
          <a:prstGeom prst="rect">
            <a:avLst/>
          </a:prstGeom>
        </p:spPr>
      </p:pic>
      <p:sp>
        <p:nvSpPr>
          <p:cNvPr id="8" name="TextBox 7"/>
          <p:cNvSpPr txBox="1"/>
          <p:nvPr/>
        </p:nvSpPr>
        <p:spPr>
          <a:xfrm>
            <a:off x="5580112" y="6237312"/>
            <a:ext cx="3096344" cy="615553"/>
          </a:xfrm>
          <a:prstGeom prst="rect">
            <a:avLst/>
          </a:prstGeom>
          <a:noFill/>
        </p:spPr>
        <p:txBody>
          <a:bodyPr wrap="square" rtlCol="0">
            <a:spAutoFit/>
          </a:bodyPr>
          <a:lstStyle/>
          <a:p>
            <a:pPr algn="ctr"/>
            <a:r>
              <a:rPr lang="en-US" b="1" i="1" dirty="0" err="1" smtClean="0"/>
              <a:t>Taenia</a:t>
            </a:r>
            <a:r>
              <a:rPr lang="en-US" b="1" i="1" dirty="0" smtClean="0"/>
              <a:t> </a:t>
            </a:r>
            <a:r>
              <a:rPr lang="en-US" b="1" i="1" dirty="0" err="1" smtClean="0"/>
              <a:t>solium</a:t>
            </a:r>
            <a:endParaRPr lang="en-US" i="1" dirty="0" smtClean="0"/>
          </a:p>
          <a:p>
            <a:pPr algn="ctr"/>
            <a:r>
              <a:rPr lang="en-US" sz="1600" dirty="0" smtClean="0"/>
              <a:t>(The Pork Tapeworm)</a:t>
            </a:r>
            <a:endParaRPr lang="en-IN"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762"/>
            <a:ext cx="8892480" cy="652934"/>
          </a:xfrm>
        </p:spPr>
        <p:txBody>
          <a:bodyPr>
            <a:noAutofit/>
          </a:bodyPr>
          <a:lstStyle/>
          <a:p>
            <a:pPr algn="ctr"/>
            <a:r>
              <a:rPr lang="en-US" sz="3600" b="1" dirty="0" smtClean="0">
                <a:solidFill>
                  <a:srgbClr val="00B050"/>
                </a:solidFill>
              </a:rPr>
              <a:t>External Characters</a:t>
            </a:r>
            <a:endParaRPr lang="en-IN" sz="2000" b="1" dirty="0">
              <a:solidFill>
                <a:srgbClr val="00B050"/>
              </a:solidFill>
            </a:endParaRPr>
          </a:p>
        </p:txBody>
      </p:sp>
      <p:sp>
        <p:nvSpPr>
          <p:cNvPr id="3" name="Content Placeholder 2"/>
          <p:cNvSpPr>
            <a:spLocks noGrp="1"/>
          </p:cNvSpPr>
          <p:nvPr>
            <p:ph sz="quarter" idx="1"/>
          </p:nvPr>
        </p:nvSpPr>
        <p:spPr>
          <a:xfrm>
            <a:off x="0" y="620688"/>
            <a:ext cx="5508104" cy="6237312"/>
          </a:xfrm>
        </p:spPr>
        <p:txBody>
          <a:bodyPr>
            <a:noAutofit/>
          </a:bodyPr>
          <a:lstStyle/>
          <a:p>
            <a:pPr algn="just">
              <a:buSzPct val="100000"/>
              <a:buNone/>
            </a:pPr>
            <a:r>
              <a:rPr lang="en-US" sz="2100" dirty="0" smtClean="0">
                <a:solidFill>
                  <a:srgbClr val="002060"/>
                </a:solidFill>
                <a:latin typeface="Garamond" pitchFamily="18" charset="0"/>
              </a:rPr>
              <a:t>	</a:t>
            </a:r>
            <a:r>
              <a:rPr lang="en-US" sz="2100" b="1" dirty="0" smtClean="0">
                <a:solidFill>
                  <a:srgbClr val="7030A0"/>
                </a:solidFill>
                <a:latin typeface="Garamond" pitchFamily="18" charset="0"/>
              </a:rPr>
              <a:t>(b) </a:t>
            </a:r>
            <a:r>
              <a:rPr lang="en-US" sz="2000" b="1" dirty="0" smtClean="0">
                <a:solidFill>
                  <a:srgbClr val="7030A0"/>
                </a:solidFill>
                <a:latin typeface="Garamond" pitchFamily="18" charset="0"/>
              </a:rPr>
              <a:t>Neck:-</a:t>
            </a:r>
            <a:r>
              <a:rPr lang="en-US" sz="2000" dirty="0" smtClean="0">
                <a:solidFill>
                  <a:srgbClr val="002060"/>
                </a:solidFill>
                <a:latin typeface="Garamond" pitchFamily="18" charset="0"/>
              </a:rPr>
              <a:t> The neck is the narrowest part of the body. It is </a:t>
            </a:r>
            <a:r>
              <a:rPr lang="en-US" sz="2000" dirty="0" err="1" smtClean="0">
                <a:solidFill>
                  <a:srgbClr val="002060"/>
                </a:solidFill>
                <a:latin typeface="Garamond" pitchFamily="18" charset="0"/>
              </a:rPr>
              <a:t>unsegmented</a:t>
            </a:r>
            <a:r>
              <a:rPr lang="en-US" sz="2000" dirty="0" smtClean="0">
                <a:solidFill>
                  <a:srgbClr val="002060"/>
                </a:solidFill>
                <a:latin typeface="Garamond" pitchFamily="18" charset="0"/>
              </a:rPr>
              <a:t> and flattened. It grows by mitotic divisions and forms by transverse constrictions, small segments called the </a:t>
            </a:r>
            <a:r>
              <a:rPr lang="en-US" sz="2000" b="1" dirty="0" err="1" smtClean="0">
                <a:solidFill>
                  <a:srgbClr val="002060"/>
                </a:solidFill>
                <a:latin typeface="Garamond" pitchFamily="18" charset="0"/>
              </a:rPr>
              <a:t>Proglottids</a:t>
            </a:r>
            <a:r>
              <a:rPr lang="en-US" sz="2000" dirty="0" smtClean="0">
                <a:solidFill>
                  <a:srgbClr val="002060"/>
                </a:solidFill>
                <a:latin typeface="Garamond" pitchFamily="18" charset="0"/>
              </a:rPr>
              <a:t> from its posterior end @ 7 to 8 </a:t>
            </a:r>
            <a:r>
              <a:rPr lang="en-US" sz="2000" dirty="0" err="1" smtClean="0">
                <a:solidFill>
                  <a:srgbClr val="002060"/>
                </a:solidFill>
                <a:latin typeface="Garamond" pitchFamily="18" charset="0"/>
              </a:rPr>
              <a:t>proglottid</a:t>
            </a:r>
            <a:r>
              <a:rPr lang="en-US" sz="2000" dirty="0" smtClean="0">
                <a:solidFill>
                  <a:srgbClr val="002060"/>
                </a:solidFill>
                <a:latin typeface="Garamond" pitchFamily="18" charset="0"/>
              </a:rPr>
              <a:t> per day, a process called as </a:t>
            </a:r>
            <a:r>
              <a:rPr lang="en-US" sz="2000" b="1" dirty="0" err="1" smtClean="0">
                <a:solidFill>
                  <a:srgbClr val="002060"/>
                </a:solidFill>
                <a:latin typeface="Garamond" pitchFamily="18" charset="0"/>
              </a:rPr>
              <a:t>Strobilization</a:t>
            </a:r>
            <a:r>
              <a:rPr lang="en-US" sz="2000" dirty="0" smtClean="0">
                <a:solidFill>
                  <a:srgbClr val="002060"/>
                </a:solidFill>
                <a:latin typeface="Garamond" pitchFamily="18" charset="0"/>
              </a:rPr>
              <a:t>. The youngest </a:t>
            </a:r>
            <a:r>
              <a:rPr lang="en-US" sz="2000" dirty="0" err="1" smtClean="0">
                <a:solidFill>
                  <a:srgbClr val="002060"/>
                </a:solidFill>
                <a:latin typeface="Garamond" pitchFamily="18" charset="0"/>
              </a:rPr>
              <a:t>proglottids</a:t>
            </a:r>
            <a:r>
              <a:rPr lang="en-US" sz="2000" dirty="0" smtClean="0">
                <a:solidFill>
                  <a:srgbClr val="002060"/>
                </a:solidFill>
                <a:latin typeface="Garamond" pitchFamily="18" charset="0"/>
              </a:rPr>
              <a:t> are thus near the </a:t>
            </a:r>
            <a:r>
              <a:rPr lang="en-US" sz="2000" dirty="0" err="1" smtClean="0">
                <a:solidFill>
                  <a:srgbClr val="002060"/>
                </a:solidFill>
                <a:latin typeface="Garamond" pitchFamily="18" charset="0"/>
              </a:rPr>
              <a:t>scolex</a:t>
            </a:r>
            <a:r>
              <a:rPr lang="en-US" sz="2000" dirty="0" smtClean="0">
                <a:solidFill>
                  <a:srgbClr val="002060"/>
                </a:solidFill>
                <a:latin typeface="Garamond" pitchFamily="18" charset="0"/>
              </a:rPr>
              <a:t> and oldest at the hind end of the body.</a:t>
            </a:r>
          </a:p>
          <a:p>
            <a:pPr algn="just">
              <a:buSzPct val="100000"/>
              <a:buNone/>
            </a:pPr>
            <a:r>
              <a:rPr lang="en-US" sz="2000" dirty="0" smtClean="0">
                <a:solidFill>
                  <a:srgbClr val="002060"/>
                </a:solidFill>
                <a:latin typeface="Garamond" pitchFamily="18" charset="0"/>
              </a:rPr>
              <a:t>	</a:t>
            </a:r>
            <a:r>
              <a:rPr lang="en-US" sz="2000" b="1" dirty="0" smtClean="0">
                <a:solidFill>
                  <a:srgbClr val="FFC000"/>
                </a:solidFill>
                <a:latin typeface="Garamond" pitchFamily="18" charset="0"/>
              </a:rPr>
              <a:t>(c) </a:t>
            </a:r>
            <a:r>
              <a:rPr lang="en-US" sz="2000" b="1" dirty="0" err="1" smtClean="0">
                <a:solidFill>
                  <a:srgbClr val="FFC000"/>
                </a:solidFill>
                <a:latin typeface="Garamond" pitchFamily="18" charset="0"/>
              </a:rPr>
              <a:t>Strobila</a:t>
            </a:r>
            <a:r>
              <a:rPr lang="en-US" sz="2000" b="1" dirty="0" smtClean="0">
                <a:solidFill>
                  <a:srgbClr val="FFC000"/>
                </a:solidFill>
                <a:latin typeface="Garamond" pitchFamily="18" charset="0"/>
              </a:rPr>
              <a:t>:- </a:t>
            </a:r>
            <a:r>
              <a:rPr lang="en-US" sz="2000" dirty="0" smtClean="0">
                <a:solidFill>
                  <a:srgbClr val="002060"/>
                </a:solidFill>
                <a:latin typeface="Garamond" pitchFamily="18" charset="0"/>
              </a:rPr>
              <a:t>It constitute about 90% of the body and is meant for reproduction. It hangs freely in the cavity of the intestine, becomes wider </a:t>
            </a:r>
            <a:r>
              <a:rPr lang="en-US" sz="2000" dirty="0" err="1" smtClean="0">
                <a:solidFill>
                  <a:srgbClr val="002060"/>
                </a:solidFill>
                <a:latin typeface="Garamond" pitchFamily="18" charset="0"/>
              </a:rPr>
              <a:t>posteriorly</a:t>
            </a:r>
            <a:r>
              <a:rPr lang="en-US" sz="2000" dirty="0" smtClean="0">
                <a:solidFill>
                  <a:srgbClr val="002060"/>
                </a:solidFill>
                <a:latin typeface="Garamond" pitchFamily="18" charset="0"/>
              </a:rPr>
              <a:t> and flattened like a ribbon. It gives jointed appearance due to row of about 850 </a:t>
            </a:r>
            <a:r>
              <a:rPr lang="en-US" sz="2000" dirty="0" err="1" smtClean="0">
                <a:solidFill>
                  <a:srgbClr val="002060"/>
                </a:solidFill>
                <a:latin typeface="Garamond" pitchFamily="18" charset="0"/>
              </a:rPr>
              <a:t>proglottids</a:t>
            </a:r>
            <a:r>
              <a:rPr lang="en-US" sz="2000" dirty="0" smtClean="0">
                <a:solidFill>
                  <a:srgbClr val="002060"/>
                </a:solidFill>
                <a:latin typeface="Garamond" pitchFamily="18" charset="0"/>
              </a:rPr>
              <a:t> (approx.) distinguishable into three regions -</a:t>
            </a:r>
          </a:p>
          <a:p>
            <a:pPr algn="just">
              <a:spcBef>
                <a:spcPts val="0"/>
              </a:spcBef>
              <a:buSzPct val="100000"/>
              <a:buNone/>
            </a:pPr>
            <a:r>
              <a:rPr lang="en-US" sz="2000" b="1" dirty="0" smtClean="0">
                <a:solidFill>
                  <a:srgbClr val="002060"/>
                </a:solidFill>
                <a:latin typeface="Garamond" pitchFamily="18" charset="0"/>
              </a:rPr>
              <a:t>	(</a:t>
            </a:r>
            <a:r>
              <a:rPr lang="en-US" sz="2000" b="1" dirty="0" err="1" smtClean="0">
                <a:solidFill>
                  <a:srgbClr val="002060"/>
                </a:solidFill>
                <a:latin typeface="Garamond" pitchFamily="18" charset="0"/>
              </a:rPr>
              <a:t>i</a:t>
            </a:r>
            <a:r>
              <a:rPr lang="en-US" sz="2000" b="1" dirty="0" smtClean="0">
                <a:solidFill>
                  <a:srgbClr val="002060"/>
                </a:solidFill>
                <a:latin typeface="Garamond" pitchFamily="18" charset="0"/>
              </a:rPr>
              <a:t>) Young </a:t>
            </a:r>
            <a:r>
              <a:rPr lang="en-US" sz="2000" b="1" dirty="0" err="1" smtClean="0">
                <a:solidFill>
                  <a:srgbClr val="002060"/>
                </a:solidFill>
                <a:latin typeface="Garamond" pitchFamily="18" charset="0"/>
              </a:rPr>
              <a:t>proglottids</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 about 200 segments.</a:t>
            </a:r>
          </a:p>
          <a:p>
            <a:pPr algn="just">
              <a:spcBef>
                <a:spcPts val="0"/>
              </a:spcBef>
              <a:buSzPct val="100000"/>
              <a:buNone/>
            </a:pPr>
            <a:r>
              <a:rPr lang="en-US" sz="2000" b="1" dirty="0" smtClean="0">
                <a:solidFill>
                  <a:srgbClr val="002060"/>
                </a:solidFill>
                <a:latin typeface="Garamond" pitchFamily="18" charset="0"/>
              </a:rPr>
              <a:t>    (ii) Mature </a:t>
            </a:r>
            <a:r>
              <a:rPr lang="en-US" sz="2000" b="1" dirty="0" err="1" smtClean="0">
                <a:solidFill>
                  <a:srgbClr val="002060"/>
                </a:solidFill>
                <a:latin typeface="Garamond" pitchFamily="18" charset="0"/>
              </a:rPr>
              <a:t>proglottids</a:t>
            </a:r>
            <a:r>
              <a:rPr lang="en-US" sz="2000" b="1" dirty="0" smtClean="0">
                <a:solidFill>
                  <a:srgbClr val="002060"/>
                </a:solidFill>
                <a:latin typeface="Garamond" pitchFamily="18" charset="0"/>
              </a:rPr>
              <a:t> - </a:t>
            </a:r>
            <a:r>
              <a:rPr lang="en-US" sz="2000" dirty="0" smtClean="0">
                <a:solidFill>
                  <a:srgbClr val="002060"/>
                </a:solidFill>
                <a:latin typeface="Garamond" pitchFamily="18" charset="0"/>
              </a:rPr>
              <a:t>next 400-500 segment.</a:t>
            </a:r>
          </a:p>
          <a:p>
            <a:pPr algn="just">
              <a:spcBef>
                <a:spcPts val="0"/>
              </a:spcBef>
              <a:buSzPct val="100000"/>
              <a:buNone/>
            </a:pPr>
            <a:r>
              <a:rPr lang="en-US" sz="2000" b="1" dirty="0" smtClean="0">
                <a:solidFill>
                  <a:srgbClr val="002060"/>
                </a:solidFill>
                <a:latin typeface="Garamond" pitchFamily="18" charset="0"/>
              </a:rPr>
              <a:t>   (iii) Gravid </a:t>
            </a:r>
            <a:r>
              <a:rPr lang="en-US" sz="2000" b="1" dirty="0" err="1" smtClean="0">
                <a:solidFill>
                  <a:srgbClr val="002060"/>
                </a:solidFill>
                <a:latin typeface="Garamond" pitchFamily="18" charset="0"/>
              </a:rPr>
              <a:t>proglottids</a:t>
            </a:r>
            <a:r>
              <a:rPr lang="en-US" sz="2000" b="1" dirty="0" smtClean="0">
                <a:solidFill>
                  <a:srgbClr val="002060"/>
                </a:solidFill>
                <a:latin typeface="Garamond" pitchFamily="18" charset="0"/>
              </a:rPr>
              <a:t> - </a:t>
            </a:r>
            <a:r>
              <a:rPr lang="en-US" sz="2000" dirty="0" smtClean="0">
                <a:solidFill>
                  <a:srgbClr val="002060"/>
                </a:solidFill>
                <a:latin typeface="Garamond" pitchFamily="18" charset="0"/>
              </a:rPr>
              <a:t>next 150-250 ripe segments bearing fertilized egg capsules.</a:t>
            </a:r>
            <a:endParaRPr lang="en-IN" sz="2000" b="1" dirty="0">
              <a:solidFill>
                <a:srgbClr val="002060"/>
              </a:solidFill>
              <a:latin typeface="Garamond" pitchFamily="18" charset="0"/>
            </a:endParaRPr>
          </a:p>
        </p:txBody>
      </p:sp>
      <p:pic>
        <p:nvPicPr>
          <p:cNvPr id="5" name="Content Placeholder 4" descr="img071a.jpg"/>
          <p:cNvPicPr>
            <a:picLocks noGrp="1" noChangeAspect="1"/>
          </p:cNvPicPr>
          <p:nvPr>
            <p:ph sz="quarter" idx="2"/>
          </p:nvPr>
        </p:nvPicPr>
        <p:blipFill>
          <a:blip r:embed="rId2" cstate="print">
            <a:lum contrast="10000"/>
          </a:blip>
          <a:stretch>
            <a:fillRect/>
          </a:stretch>
        </p:blipFill>
        <p:spPr>
          <a:xfrm>
            <a:off x="5645882" y="764704"/>
            <a:ext cx="3174590" cy="6021288"/>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074.jpg"/>
          <p:cNvPicPr>
            <a:picLocks noChangeAspect="1"/>
          </p:cNvPicPr>
          <p:nvPr/>
        </p:nvPicPr>
        <p:blipFill>
          <a:blip r:embed="rId2" cstate="print">
            <a:lum contrast="10000"/>
          </a:blip>
          <a:srcRect b="12000"/>
          <a:stretch>
            <a:fillRect/>
          </a:stretch>
        </p:blipFill>
        <p:spPr>
          <a:xfrm>
            <a:off x="107503" y="44624"/>
            <a:ext cx="5297453" cy="3168352"/>
          </a:xfrm>
          <a:prstGeom prst="rect">
            <a:avLst/>
          </a:prstGeom>
        </p:spPr>
      </p:pic>
      <p:pic>
        <p:nvPicPr>
          <p:cNvPr id="3" name="Picture 2" descr="img076.jpg"/>
          <p:cNvPicPr>
            <a:picLocks noChangeAspect="1"/>
          </p:cNvPicPr>
          <p:nvPr/>
        </p:nvPicPr>
        <p:blipFill>
          <a:blip r:embed="rId3" cstate="print">
            <a:lum contrast="10000"/>
          </a:blip>
          <a:srcRect b="16698"/>
          <a:stretch>
            <a:fillRect/>
          </a:stretch>
        </p:blipFill>
        <p:spPr>
          <a:xfrm>
            <a:off x="4716015" y="3068961"/>
            <a:ext cx="4394113" cy="3168352"/>
          </a:xfrm>
          <a:prstGeom prst="rect">
            <a:avLst/>
          </a:prstGeom>
        </p:spPr>
      </p:pic>
      <p:sp>
        <p:nvSpPr>
          <p:cNvPr id="4" name="TextBox 3"/>
          <p:cNvSpPr txBox="1"/>
          <p:nvPr/>
        </p:nvSpPr>
        <p:spPr>
          <a:xfrm>
            <a:off x="1043608" y="3356992"/>
            <a:ext cx="3456384" cy="646331"/>
          </a:xfrm>
          <a:prstGeom prst="rect">
            <a:avLst/>
          </a:prstGeom>
          <a:noFill/>
        </p:spPr>
        <p:txBody>
          <a:bodyPr wrap="square" rtlCol="0">
            <a:spAutoFit/>
          </a:bodyPr>
          <a:lstStyle/>
          <a:p>
            <a:pPr algn="ctr"/>
            <a:r>
              <a:rPr lang="en-US" b="1" u="sng" dirty="0" smtClean="0"/>
              <a:t>A mature  </a:t>
            </a:r>
            <a:r>
              <a:rPr lang="en-US" b="1" u="sng" dirty="0" err="1" smtClean="0"/>
              <a:t>proglottid</a:t>
            </a:r>
            <a:r>
              <a:rPr lang="en-US" b="1" u="sng" dirty="0" smtClean="0"/>
              <a:t> of </a:t>
            </a:r>
            <a:r>
              <a:rPr lang="en-US" b="1" i="1" u="sng" dirty="0" err="1" smtClean="0"/>
              <a:t>Taenia</a:t>
            </a:r>
            <a:r>
              <a:rPr lang="en-US" b="1" i="1" u="sng" dirty="0" smtClean="0"/>
              <a:t> </a:t>
            </a:r>
            <a:r>
              <a:rPr lang="en-US" b="1" i="1" u="sng" dirty="0" err="1" smtClean="0"/>
              <a:t>solium</a:t>
            </a:r>
            <a:endParaRPr lang="en-IN" b="1" u="sng" dirty="0"/>
          </a:p>
        </p:txBody>
      </p:sp>
      <p:sp>
        <p:nvSpPr>
          <p:cNvPr id="5" name="TextBox 4"/>
          <p:cNvSpPr txBox="1"/>
          <p:nvPr/>
        </p:nvSpPr>
        <p:spPr>
          <a:xfrm>
            <a:off x="4932040" y="6165304"/>
            <a:ext cx="3528392" cy="646331"/>
          </a:xfrm>
          <a:prstGeom prst="rect">
            <a:avLst/>
          </a:prstGeom>
          <a:noFill/>
        </p:spPr>
        <p:txBody>
          <a:bodyPr wrap="square" rtlCol="0">
            <a:spAutoFit/>
          </a:bodyPr>
          <a:lstStyle/>
          <a:p>
            <a:pPr algn="ctr"/>
            <a:r>
              <a:rPr lang="en-US" b="1" u="sng" dirty="0" smtClean="0"/>
              <a:t>A gravid </a:t>
            </a:r>
            <a:r>
              <a:rPr lang="en-US" b="1" u="sng" dirty="0" err="1" smtClean="0"/>
              <a:t>proglottid</a:t>
            </a:r>
            <a:r>
              <a:rPr lang="en-US" b="1" u="sng" dirty="0" smtClean="0"/>
              <a:t> of </a:t>
            </a:r>
            <a:r>
              <a:rPr lang="en-US" b="1" i="1" u="sng" dirty="0" err="1" smtClean="0"/>
              <a:t>Taenia</a:t>
            </a:r>
            <a:r>
              <a:rPr lang="en-US" b="1" i="1" u="sng" dirty="0" smtClean="0"/>
              <a:t> </a:t>
            </a:r>
            <a:r>
              <a:rPr lang="en-US" b="1" i="1" u="sng" dirty="0" err="1" smtClean="0"/>
              <a:t>solium</a:t>
            </a:r>
            <a:endParaRPr lang="en-IN" b="1"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3752"/>
            <a:ext cx="8892480" cy="422920"/>
          </a:xfrm>
        </p:spPr>
        <p:txBody>
          <a:bodyPr>
            <a:noAutofit/>
          </a:bodyPr>
          <a:lstStyle/>
          <a:p>
            <a:pPr algn="ctr"/>
            <a:r>
              <a:rPr lang="en-US" sz="2000" b="1" dirty="0" smtClean="0">
                <a:solidFill>
                  <a:srgbClr val="00B0F0"/>
                </a:solidFill>
              </a:rPr>
              <a:t>External Characters (Contd.)</a:t>
            </a:r>
            <a:endParaRPr lang="en-IN" sz="2000" b="1" dirty="0">
              <a:solidFill>
                <a:srgbClr val="00B0F0"/>
              </a:solidFill>
            </a:endParaRPr>
          </a:p>
        </p:txBody>
      </p:sp>
      <p:sp>
        <p:nvSpPr>
          <p:cNvPr id="3" name="Content Placeholder 2"/>
          <p:cNvSpPr>
            <a:spLocks noGrp="1"/>
          </p:cNvSpPr>
          <p:nvPr>
            <p:ph sz="quarter" idx="1"/>
          </p:nvPr>
        </p:nvSpPr>
        <p:spPr>
          <a:xfrm>
            <a:off x="0" y="476672"/>
            <a:ext cx="5076056" cy="6381328"/>
          </a:xfrm>
        </p:spPr>
        <p:txBody>
          <a:bodyPr>
            <a:normAutofit fontScale="92500" lnSpcReduction="20000"/>
          </a:bodyPr>
          <a:lstStyle/>
          <a:p>
            <a:pPr algn="just">
              <a:buClr>
                <a:srgbClr val="00B050"/>
              </a:buClr>
              <a:buSzPct val="100000"/>
              <a:buFont typeface="Wingdings" pitchFamily="2" charset="2"/>
              <a:buChar char="v"/>
            </a:pPr>
            <a:r>
              <a:rPr lang="en-US" sz="2000" b="1" u="sng" dirty="0" smtClean="0">
                <a:solidFill>
                  <a:srgbClr val="00B050"/>
                </a:solidFill>
                <a:latin typeface="Garamond" pitchFamily="18" charset="0"/>
              </a:rPr>
              <a:t>BODY WALL</a:t>
            </a:r>
            <a:r>
              <a:rPr lang="en-US" sz="2000" b="1" dirty="0" smtClean="0">
                <a:solidFill>
                  <a:srgbClr val="00B050"/>
                </a:solidFill>
                <a:latin typeface="Garamond" pitchFamily="18" charset="0"/>
              </a:rPr>
              <a:t>:</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The body wall of </a:t>
            </a:r>
            <a:r>
              <a:rPr lang="en-US" sz="2000" i="1" dirty="0" err="1" smtClean="0">
                <a:solidFill>
                  <a:srgbClr val="002060"/>
                </a:solidFill>
                <a:latin typeface="Garamond" pitchFamily="18" charset="0"/>
              </a:rPr>
              <a:t>Taenia</a:t>
            </a:r>
            <a:r>
              <a:rPr lang="en-US" sz="2000" i="1" dirty="0" smtClean="0">
                <a:solidFill>
                  <a:srgbClr val="002060"/>
                </a:solidFill>
                <a:latin typeface="Garamond" pitchFamily="18" charset="0"/>
              </a:rPr>
              <a:t> </a:t>
            </a:r>
            <a:r>
              <a:rPr lang="en-US" sz="2000" i="1" dirty="0" err="1" smtClean="0">
                <a:solidFill>
                  <a:srgbClr val="002060"/>
                </a:solidFill>
                <a:latin typeface="Garamond" pitchFamily="18" charset="0"/>
              </a:rPr>
              <a:t>solium</a:t>
            </a:r>
            <a:r>
              <a:rPr lang="en-US" sz="2000" i="1" dirty="0" smtClean="0">
                <a:solidFill>
                  <a:srgbClr val="002060"/>
                </a:solidFill>
                <a:latin typeface="Garamond" pitchFamily="18" charset="0"/>
              </a:rPr>
              <a:t> </a:t>
            </a:r>
            <a:r>
              <a:rPr lang="en-US" sz="2000" dirty="0" smtClean="0">
                <a:solidFill>
                  <a:srgbClr val="002060"/>
                </a:solidFill>
                <a:latin typeface="Garamond" pitchFamily="18" charset="0"/>
              </a:rPr>
              <a:t>also consists of three layer: </a:t>
            </a:r>
            <a:r>
              <a:rPr lang="en-US" sz="2000" b="1" dirty="0" smtClean="0">
                <a:solidFill>
                  <a:srgbClr val="002060"/>
                </a:solidFill>
                <a:latin typeface="Garamond" pitchFamily="18" charset="0"/>
              </a:rPr>
              <a:t>tegument</a:t>
            </a:r>
            <a:r>
              <a:rPr lang="en-US" sz="2000" dirty="0" smtClean="0">
                <a:solidFill>
                  <a:srgbClr val="002060"/>
                </a:solidFill>
                <a:latin typeface="Garamond" pitchFamily="18" charset="0"/>
              </a:rPr>
              <a:t>, </a:t>
            </a:r>
            <a:r>
              <a:rPr lang="en-US" sz="2000" b="1" dirty="0" smtClean="0">
                <a:solidFill>
                  <a:srgbClr val="002060"/>
                </a:solidFill>
                <a:latin typeface="Garamond" pitchFamily="18" charset="0"/>
              </a:rPr>
              <a:t>basal lamina</a:t>
            </a:r>
            <a:r>
              <a:rPr lang="en-US" sz="2000" dirty="0" smtClean="0">
                <a:solidFill>
                  <a:srgbClr val="002060"/>
                </a:solidFill>
                <a:latin typeface="Garamond" pitchFamily="18" charset="0"/>
              </a:rPr>
              <a:t> and </a:t>
            </a:r>
            <a:r>
              <a:rPr lang="en-US" sz="2000" b="1" dirty="0" smtClean="0">
                <a:solidFill>
                  <a:srgbClr val="002060"/>
                </a:solidFill>
                <a:latin typeface="Garamond" pitchFamily="18" charset="0"/>
              </a:rPr>
              <a:t>musculature </a:t>
            </a:r>
            <a:r>
              <a:rPr lang="en-US" sz="2000" dirty="0" smtClean="0">
                <a:solidFill>
                  <a:srgbClr val="002060"/>
                </a:solidFill>
                <a:latin typeface="Garamond" pitchFamily="18" charset="0"/>
              </a:rPr>
              <a:t>as in the </a:t>
            </a:r>
            <a:r>
              <a:rPr lang="en-US" sz="2000" i="1" dirty="0" err="1" smtClean="0">
                <a:solidFill>
                  <a:srgbClr val="002060"/>
                </a:solidFill>
                <a:latin typeface="Garamond" pitchFamily="18" charset="0"/>
              </a:rPr>
              <a:t>Fasciola</a:t>
            </a:r>
            <a:r>
              <a:rPr lang="en-US" sz="2000" dirty="0" smtClean="0">
                <a:solidFill>
                  <a:srgbClr val="002060"/>
                </a:solidFill>
                <a:latin typeface="Garamond" pitchFamily="18" charset="0"/>
              </a:rPr>
              <a:t>.</a:t>
            </a:r>
          </a:p>
          <a:p>
            <a:pPr algn="just">
              <a:buClr>
                <a:srgbClr val="00B050"/>
              </a:buClr>
              <a:buSzPct val="100000"/>
              <a:buNone/>
            </a:pPr>
            <a:r>
              <a:rPr lang="en-US" sz="2000" dirty="0" smtClean="0">
                <a:solidFill>
                  <a:srgbClr val="002060"/>
                </a:solidFill>
                <a:latin typeface="Garamond" pitchFamily="18" charset="0"/>
              </a:rPr>
              <a:t>	A</a:t>
            </a:r>
            <a:r>
              <a:rPr lang="en-US" sz="2000" b="1" dirty="0" smtClean="0">
                <a:solidFill>
                  <a:srgbClr val="002060"/>
                </a:solidFill>
                <a:latin typeface="Garamond" pitchFamily="18" charset="0"/>
              </a:rPr>
              <a:t> Tegument </a:t>
            </a:r>
            <a:r>
              <a:rPr lang="en-US" sz="2000" dirty="0" smtClean="0">
                <a:solidFill>
                  <a:srgbClr val="002060"/>
                </a:solidFill>
                <a:latin typeface="Garamond" pitchFamily="18" charset="0"/>
              </a:rPr>
              <a:t>is a thick surface covering, a layer of </a:t>
            </a:r>
            <a:r>
              <a:rPr lang="en-US" sz="2000" dirty="0" err="1" smtClean="0">
                <a:solidFill>
                  <a:srgbClr val="002060"/>
                </a:solidFill>
                <a:latin typeface="Garamond" pitchFamily="18" charset="0"/>
              </a:rPr>
              <a:t>syncytial</a:t>
            </a:r>
            <a:r>
              <a:rPr lang="en-US" sz="2000" dirty="0" smtClean="0">
                <a:solidFill>
                  <a:srgbClr val="002060"/>
                </a:solidFill>
                <a:latin typeface="Garamond" pitchFamily="18" charset="0"/>
              </a:rPr>
              <a:t> living cytoplasm bounded by a plasma membrane on both sides. The tegument is an </a:t>
            </a:r>
            <a:r>
              <a:rPr lang="en-US" sz="2000" dirty="0" err="1" smtClean="0">
                <a:solidFill>
                  <a:srgbClr val="002060"/>
                </a:solidFill>
                <a:latin typeface="Garamond" pitchFamily="18" charset="0"/>
              </a:rPr>
              <a:t>extention</a:t>
            </a:r>
            <a:r>
              <a:rPr lang="en-US" sz="2000" dirty="0" smtClean="0">
                <a:solidFill>
                  <a:srgbClr val="002060"/>
                </a:solidFill>
                <a:latin typeface="Garamond" pitchFamily="18" charset="0"/>
              </a:rPr>
              <a:t> of certain large irregular cells lying in parenchyma next to musculature and bears on the outer surface a brush-like layer of mitochondria, a kind of </a:t>
            </a:r>
            <a:r>
              <a:rPr lang="en-US" sz="2000" dirty="0" err="1" smtClean="0">
                <a:solidFill>
                  <a:srgbClr val="002060"/>
                </a:solidFill>
                <a:latin typeface="Garamond" pitchFamily="18" charset="0"/>
              </a:rPr>
              <a:t>microvilli</a:t>
            </a:r>
            <a:r>
              <a:rPr lang="en-US" sz="2000" dirty="0" smtClean="0">
                <a:solidFill>
                  <a:srgbClr val="002060"/>
                </a:solidFill>
                <a:latin typeface="Garamond" pitchFamily="18" charset="0"/>
              </a:rPr>
              <a:t>. The tegument also contains mitochondria, vesicles and vacuoles bounded externally by plasma membrane and internally by a </a:t>
            </a:r>
            <a:r>
              <a:rPr lang="en-US" sz="2000" b="1" dirty="0" smtClean="0">
                <a:solidFill>
                  <a:srgbClr val="002060"/>
                </a:solidFill>
                <a:latin typeface="Garamond" pitchFamily="18" charset="0"/>
              </a:rPr>
              <a:t>basal lamina</a:t>
            </a:r>
            <a:r>
              <a:rPr lang="en-US" sz="2000" dirty="0" smtClean="0">
                <a:solidFill>
                  <a:srgbClr val="002060"/>
                </a:solidFill>
                <a:latin typeface="Garamond" pitchFamily="18" charset="0"/>
              </a:rPr>
              <a:t> or </a:t>
            </a:r>
            <a:r>
              <a:rPr lang="en-US" sz="2000" b="1" dirty="0" smtClean="0">
                <a:solidFill>
                  <a:srgbClr val="002060"/>
                </a:solidFill>
                <a:latin typeface="Garamond" pitchFamily="18" charset="0"/>
              </a:rPr>
              <a:t>basement membrane</a:t>
            </a:r>
            <a:r>
              <a:rPr lang="en-US" sz="2000" dirty="0" smtClean="0">
                <a:solidFill>
                  <a:srgbClr val="002060"/>
                </a:solidFill>
                <a:latin typeface="Garamond" pitchFamily="18" charset="0"/>
              </a:rPr>
              <a:t>. </a:t>
            </a:r>
            <a:r>
              <a:rPr lang="en-US" sz="2000" b="1" dirty="0" smtClean="0">
                <a:solidFill>
                  <a:srgbClr val="002060"/>
                </a:solidFill>
                <a:latin typeface="Garamond" pitchFamily="18" charset="0"/>
              </a:rPr>
              <a:t>Musculature</a:t>
            </a:r>
            <a:r>
              <a:rPr lang="en-US" sz="2000" dirty="0" smtClean="0">
                <a:solidFill>
                  <a:srgbClr val="002060"/>
                </a:solidFill>
                <a:latin typeface="Garamond" pitchFamily="18" charset="0"/>
              </a:rPr>
              <a:t> consists of an outer thin layer</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of </a:t>
            </a:r>
            <a:r>
              <a:rPr lang="en-US" sz="2000" b="1" dirty="0" smtClean="0">
                <a:solidFill>
                  <a:srgbClr val="002060"/>
                </a:solidFill>
                <a:latin typeface="Garamond" pitchFamily="18" charset="0"/>
              </a:rPr>
              <a:t>circular muscles </a:t>
            </a:r>
            <a:r>
              <a:rPr lang="en-US" sz="2000" b="1" dirty="0" err="1" smtClean="0">
                <a:solidFill>
                  <a:srgbClr val="002060"/>
                </a:solidFill>
                <a:latin typeface="Garamond" pitchFamily="18" charset="0"/>
              </a:rPr>
              <a:t>fibres</a:t>
            </a:r>
            <a:r>
              <a:rPr lang="en-US" sz="2000" dirty="0" smtClean="0">
                <a:solidFill>
                  <a:srgbClr val="002060"/>
                </a:solidFill>
                <a:latin typeface="Garamond" pitchFamily="18" charset="0"/>
              </a:rPr>
              <a:t> and inner</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thick layer of </a:t>
            </a:r>
            <a:r>
              <a:rPr lang="en-US" sz="2000" b="1" dirty="0" smtClean="0">
                <a:solidFill>
                  <a:srgbClr val="002060"/>
                </a:solidFill>
                <a:latin typeface="Garamond" pitchFamily="18" charset="0"/>
              </a:rPr>
              <a:t>longitudinal muscle </a:t>
            </a:r>
            <a:r>
              <a:rPr lang="en-US" sz="2000" b="1" dirty="0" err="1" smtClean="0">
                <a:solidFill>
                  <a:srgbClr val="002060"/>
                </a:solidFill>
                <a:latin typeface="Garamond" pitchFamily="18" charset="0"/>
              </a:rPr>
              <a:t>fibres</a:t>
            </a:r>
            <a:r>
              <a:rPr lang="en-US" sz="2000" dirty="0" smtClean="0">
                <a:solidFill>
                  <a:srgbClr val="002060"/>
                </a:solidFill>
                <a:latin typeface="Garamond" pitchFamily="18" charset="0"/>
              </a:rPr>
              <a:t>. No oblique muscle </a:t>
            </a:r>
            <a:r>
              <a:rPr lang="en-US" sz="2000" dirty="0" err="1" smtClean="0">
                <a:solidFill>
                  <a:srgbClr val="002060"/>
                </a:solidFill>
                <a:latin typeface="Garamond" pitchFamily="18" charset="0"/>
              </a:rPr>
              <a:t>fibres</a:t>
            </a:r>
            <a:r>
              <a:rPr lang="en-US" sz="2000" dirty="0" smtClean="0">
                <a:solidFill>
                  <a:srgbClr val="002060"/>
                </a:solidFill>
                <a:latin typeface="Garamond" pitchFamily="18" charset="0"/>
              </a:rPr>
              <a:t>.</a:t>
            </a:r>
          </a:p>
          <a:p>
            <a:pPr algn="just">
              <a:buClr>
                <a:srgbClr val="00B050"/>
              </a:buClr>
              <a:buSzPct val="100000"/>
              <a:buNone/>
            </a:pPr>
            <a:endParaRPr lang="en-US" sz="2000" dirty="0" smtClean="0">
              <a:solidFill>
                <a:srgbClr val="002060"/>
              </a:solidFill>
              <a:latin typeface="Garamond" pitchFamily="18" charset="0"/>
            </a:endParaRPr>
          </a:p>
          <a:p>
            <a:pPr marL="273050" indent="-273050" algn="just">
              <a:buClr>
                <a:srgbClr val="C00000"/>
              </a:buClr>
              <a:buSzPct val="100000"/>
              <a:buFont typeface="Wingdings" pitchFamily="2" charset="2"/>
              <a:buChar char="v"/>
            </a:pPr>
            <a:r>
              <a:rPr lang="en-US" sz="2000" b="1" u="sng" dirty="0" smtClean="0">
                <a:solidFill>
                  <a:srgbClr val="C00000"/>
                </a:solidFill>
                <a:latin typeface="Garamond" pitchFamily="18" charset="0"/>
              </a:rPr>
              <a:t>FUNCTIONS</a:t>
            </a:r>
            <a:r>
              <a:rPr lang="en-US" sz="2000" b="1" dirty="0" smtClean="0">
                <a:solidFill>
                  <a:srgbClr val="C00000"/>
                </a:solidFill>
                <a:latin typeface="Garamond" pitchFamily="18" charset="0"/>
              </a:rPr>
              <a:t>:</a:t>
            </a:r>
            <a:r>
              <a:rPr lang="en-US" sz="2000" b="1" dirty="0" smtClean="0">
                <a:solidFill>
                  <a:srgbClr val="002060"/>
                </a:solidFill>
                <a:latin typeface="Garamond" pitchFamily="18" charset="0"/>
              </a:rPr>
              <a:t> </a:t>
            </a:r>
            <a:r>
              <a:rPr lang="en-US" sz="2000" dirty="0" smtClean="0">
                <a:solidFill>
                  <a:srgbClr val="002060"/>
                </a:solidFill>
                <a:latin typeface="Garamond" pitchFamily="18" charset="0"/>
              </a:rPr>
              <a:t>It maintains the shape of body; protects the delicate internal organs; plays a vital role in active transport of carbohydrate and amino acid molecules into the body for nutrition; helpful in evasion of the host’s immune response; and its musculature enables the worm to perform movements.</a:t>
            </a:r>
          </a:p>
        </p:txBody>
      </p:sp>
      <p:pic>
        <p:nvPicPr>
          <p:cNvPr id="6" name="Picture 5" descr="img072.jpg"/>
          <p:cNvPicPr>
            <a:picLocks noChangeAspect="1"/>
          </p:cNvPicPr>
          <p:nvPr/>
        </p:nvPicPr>
        <p:blipFill>
          <a:blip r:embed="rId2" cstate="print">
            <a:lum contrast="10000"/>
          </a:blip>
          <a:srcRect b="7996"/>
          <a:stretch>
            <a:fillRect/>
          </a:stretch>
        </p:blipFill>
        <p:spPr>
          <a:xfrm>
            <a:off x="5076056" y="620688"/>
            <a:ext cx="3810878" cy="4824536"/>
          </a:xfrm>
          <a:prstGeom prst="rect">
            <a:avLst/>
          </a:prstGeom>
        </p:spPr>
      </p:pic>
      <p:sp>
        <p:nvSpPr>
          <p:cNvPr id="7" name="TextBox 6"/>
          <p:cNvSpPr txBox="1"/>
          <p:nvPr/>
        </p:nvSpPr>
        <p:spPr>
          <a:xfrm>
            <a:off x="5220072" y="5517232"/>
            <a:ext cx="3528392" cy="646331"/>
          </a:xfrm>
          <a:prstGeom prst="rect">
            <a:avLst/>
          </a:prstGeom>
          <a:noFill/>
        </p:spPr>
        <p:txBody>
          <a:bodyPr wrap="square" rtlCol="0">
            <a:spAutoFit/>
          </a:bodyPr>
          <a:lstStyle/>
          <a:p>
            <a:pPr algn="ctr"/>
            <a:r>
              <a:rPr lang="en-US" b="1" dirty="0" smtClean="0"/>
              <a:t>A part of L.S. body wall of Tapewor</a:t>
            </a:r>
            <a:r>
              <a:rPr lang="en-US" b="1" dirty="0" smtClean="0"/>
              <a:t>m</a:t>
            </a:r>
            <a:endParaRPr lang="en-IN"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39762"/>
            <a:ext cx="8892480" cy="436910"/>
          </a:xfrm>
        </p:spPr>
        <p:txBody>
          <a:bodyPr>
            <a:noAutofit/>
          </a:bodyPr>
          <a:lstStyle/>
          <a:p>
            <a:pPr algn="ctr"/>
            <a:r>
              <a:rPr lang="en-US" sz="2000" b="1" dirty="0" smtClean="0">
                <a:solidFill>
                  <a:srgbClr val="00B0F0"/>
                </a:solidFill>
              </a:rPr>
              <a:t>External Characters (Contd.)</a:t>
            </a:r>
            <a:endParaRPr lang="en-IN" sz="2000" b="1" dirty="0">
              <a:solidFill>
                <a:srgbClr val="00B0F0"/>
              </a:solidFill>
            </a:endParaRPr>
          </a:p>
        </p:txBody>
      </p:sp>
      <p:sp>
        <p:nvSpPr>
          <p:cNvPr id="3" name="Content Placeholder 2"/>
          <p:cNvSpPr>
            <a:spLocks noGrp="1"/>
          </p:cNvSpPr>
          <p:nvPr>
            <p:ph sz="quarter" idx="1"/>
          </p:nvPr>
        </p:nvSpPr>
        <p:spPr>
          <a:xfrm>
            <a:off x="0" y="548680"/>
            <a:ext cx="8748464" cy="6309320"/>
          </a:xfrm>
        </p:spPr>
        <p:txBody>
          <a:bodyPr>
            <a:noAutofit/>
          </a:bodyPr>
          <a:lstStyle/>
          <a:p>
            <a:pPr marL="273050" indent="-273050" algn="just">
              <a:buClr>
                <a:srgbClr val="FFC000"/>
              </a:buClr>
              <a:buSzPct val="100000"/>
              <a:buFont typeface="Wingdings" pitchFamily="2" charset="2"/>
              <a:buChar char="v"/>
            </a:pPr>
            <a:r>
              <a:rPr lang="en-US" sz="2700" b="1" u="sng" dirty="0" smtClean="0">
                <a:solidFill>
                  <a:srgbClr val="FFC000"/>
                </a:solidFill>
                <a:latin typeface="Garamond" pitchFamily="18" charset="0"/>
              </a:rPr>
              <a:t>PARENCHYMA</a:t>
            </a:r>
            <a:r>
              <a:rPr lang="en-US" sz="2700" b="1" dirty="0" smtClean="0">
                <a:solidFill>
                  <a:srgbClr val="FFC000"/>
                </a:solidFill>
                <a:latin typeface="Garamond" pitchFamily="18" charset="0"/>
              </a:rPr>
              <a:t>: </a:t>
            </a:r>
            <a:r>
              <a:rPr lang="en-US" sz="2700" dirty="0" smtClean="0">
                <a:latin typeface="Garamond" pitchFamily="18" charset="0"/>
              </a:rPr>
              <a:t>The spongy, </a:t>
            </a:r>
            <a:r>
              <a:rPr lang="en-US" sz="2700" dirty="0" err="1" smtClean="0">
                <a:latin typeface="Garamond" pitchFamily="18" charset="0"/>
              </a:rPr>
              <a:t>mesodermal</a:t>
            </a:r>
            <a:r>
              <a:rPr lang="en-US" sz="2700" dirty="0" smtClean="0">
                <a:latin typeface="Garamond" pitchFamily="18" charset="0"/>
              </a:rPr>
              <a:t> parenchyma fills the spaces between the viscera, hence, there is no </a:t>
            </a:r>
            <a:r>
              <a:rPr lang="en-US" sz="2700" dirty="0" err="1" smtClean="0">
                <a:latin typeface="Garamond" pitchFamily="18" charset="0"/>
              </a:rPr>
              <a:t>coelom</a:t>
            </a:r>
            <a:r>
              <a:rPr lang="en-US" sz="2700" dirty="0" smtClean="0">
                <a:latin typeface="Garamond" pitchFamily="18" charset="0"/>
              </a:rPr>
              <a:t>. It consists of large irregular </a:t>
            </a:r>
            <a:r>
              <a:rPr lang="en-US" sz="2700" dirty="0" err="1" smtClean="0">
                <a:latin typeface="Garamond" pitchFamily="18" charset="0"/>
              </a:rPr>
              <a:t>mesenchyme</a:t>
            </a:r>
            <a:r>
              <a:rPr lang="en-US" sz="2700" dirty="0" smtClean="0">
                <a:latin typeface="Garamond" pitchFamily="18" charset="0"/>
              </a:rPr>
              <a:t> cells, the branching process from which forms a network with fluid-filled spaces (matrix) in between which maintains the turgidity and body form. A noticeable feature of the </a:t>
            </a:r>
            <a:r>
              <a:rPr lang="en-US" sz="2700" i="1" dirty="0" err="1" smtClean="0">
                <a:latin typeface="Garamond" pitchFamily="18" charset="0"/>
              </a:rPr>
              <a:t>Taenia</a:t>
            </a:r>
            <a:r>
              <a:rPr lang="en-US" sz="2700" dirty="0" smtClean="0">
                <a:latin typeface="Garamond" pitchFamily="18" charset="0"/>
              </a:rPr>
              <a:t> parenchyma is the presence of ‘</a:t>
            </a:r>
            <a:r>
              <a:rPr lang="en-US" sz="2700" b="1" dirty="0" smtClean="0">
                <a:latin typeface="Garamond" pitchFamily="18" charset="0"/>
              </a:rPr>
              <a:t>calcareous cells</a:t>
            </a:r>
            <a:r>
              <a:rPr lang="en-US" sz="2700" dirty="0" smtClean="0">
                <a:latin typeface="Garamond" pitchFamily="18" charset="0"/>
              </a:rPr>
              <a:t>’ that contains particles of calcium and magnesium phosphate and carbonate which </a:t>
            </a:r>
            <a:r>
              <a:rPr lang="en-US" sz="2700" dirty="0" err="1" smtClean="0">
                <a:latin typeface="Garamond" pitchFamily="18" charset="0"/>
              </a:rPr>
              <a:t>neutalizes</a:t>
            </a:r>
            <a:r>
              <a:rPr lang="en-US" sz="2700" dirty="0" smtClean="0">
                <a:latin typeface="Garamond" pitchFamily="18" charset="0"/>
              </a:rPr>
              <a:t> the acidity of absorbed food. Parenchyma also contains additional musculature a little internal to the body wall. It consists of </a:t>
            </a:r>
            <a:r>
              <a:rPr lang="en-US" sz="2700" b="1" dirty="0" smtClean="0">
                <a:latin typeface="Garamond" pitchFamily="18" charset="0"/>
              </a:rPr>
              <a:t>outer longitudinal muscle </a:t>
            </a:r>
            <a:r>
              <a:rPr lang="en-US" sz="2700" b="1" dirty="0" err="1" smtClean="0">
                <a:latin typeface="Garamond" pitchFamily="18" charset="0"/>
              </a:rPr>
              <a:t>fibres</a:t>
            </a:r>
            <a:r>
              <a:rPr lang="en-US" sz="2700" dirty="0" smtClean="0">
                <a:latin typeface="Garamond" pitchFamily="18" charset="0"/>
              </a:rPr>
              <a:t> arranged in bundles and </a:t>
            </a:r>
            <a:r>
              <a:rPr lang="en-US" sz="2700" b="1" dirty="0" smtClean="0">
                <a:latin typeface="Garamond" pitchFamily="18" charset="0"/>
              </a:rPr>
              <a:t>inner transverse muscle </a:t>
            </a:r>
            <a:r>
              <a:rPr lang="en-US" sz="2700" b="1" dirty="0" err="1" smtClean="0">
                <a:latin typeface="Garamond" pitchFamily="18" charset="0"/>
              </a:rPr>
              <a:t>fibres</a:t>
            </a:r>
            <a:r>
              <a:rPr lang="en-US" sz="2700" dirty="0" smtClean="0">
                <a:latin typeface="Garamond" pitchFamily="18" charset="0"/>
              </a:rPr>
              <a:t> </a:t>
            </a:r>
            <a:r>
              <a:rPr lang="en-US" sz="2700" dirty="0" err="1" smtClean="0">
                <a:latin typeface="Garamond" pitchFamily="18" charset="0"/>
              </a:rPr>
              <a:t>thusvdividing</a:t>
            </a:r>
            <a:r>
              <a:rPr lang="en-US" sz="2700" dirty="0" smtClean="0">
                <a:latin typeface="Garamond" pitchFamily="18" charset="0"/>
              </a:rPr>
              <a:t> the parenchyma into two regions – an outer </a:t>
            </a:r>
            <a:r>
              <a:rPr lang="en-US" sz="2700" b="1" dirty="0" smtClean="0">
                <a:latin typeface="Garamond" pitchFamily="18" charset="0"/>
              </a:rPr>
              <a:t>cortex </a:t>
            </a:r>
            <a:r>
              <a:rPr lang="en-US" sz="2700" dirty="0" smtClean="0">
                <a:latin typeface="Garamond" pitchFamily="18" charset="0"/>
              </a:rPr>
              <a:t>and a central </a:t>
            </a:r>
            <a:r>
              <a:rPr lang="en-US" sz="2700" b="1" dirty="0" smtClean="0">
                <a:latin typeface="Garamond" pitchFamily="18" charset="0"/>
              </a:rPr>
              <a:t>medulla</a:t>
            </a:r>
            <a:r>
              <a:rPr lang="en-US" sz="2700" dirty="0" smtClean="0">
                <a:latin typeface="Garamond" pitchFamily="18" charset="0"/>
              </a:rPr>
              <a:t>. The medulla contains reproductive organs.</a:t>
            </a:r>
            <a:endParaRPr lang="en-IN" sz="2700" b="1" u="sng" dirty="0" smtClean="0">
              <a:latin typeface="Garamond"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073.jpg"/>
          <p:cNvPicPr>
            <a:picLocks noChangeAspect="1"/>
          </p:cNvPicPr>
          <p:nvPr/>
        </p:nvPicPr>
        <p:blipFill>
          <a:blip r:embed="rId2" cstate="print">
            <a:lum contrast="10000"/>
          </a:blip>
          <a:srcRect b="13043"/>
          <a:stretch>
            <a:fillRect/>
          </a:stretch>
        </p:blipFill>
        <p:spPr>
          <a:xfrm>
            <a:off x="152454" y="692696"/>
            <a:ext cx="8712820" cy="4536504"/>
          </a:xfrm>
          <a:prstGeom prst="rect">
            <a:avLst/>
          </a:prstGeom>
        </p:spPr>
      </p:pic>
      <p:sp>
        <p:nvSpPr>
          <p:cNvPr id="3" name="TextBox 2"/>
          <p:cNvSpPr txBox="1"/>
          <p:nvPr/>
        </p:nvSpPr>
        <p:spPr>
          <a:xfrm>
            <a:off x="1259632" y="5661248"/>
            <a:ext cx="6624736" cy="400110"/>
          </a:xfrm>
          <a:prstGeom prst="rect">
            <a:avLst/>
          </a:prstGeom>
          <a:noFill/>
        </p:spPr>
        <p:txBody>
          <a:bodyPr wrap="square" rtlCol="0">
            <a:spAutoFit/>
          </a:bodyPr>
          <a:lstStyle/>
          <a:p>
            <a:pPr algn="ctr"/>
            <a:r>
              <a:rPr lang="en-US" sz="2000" b="1" u="sng" dirty="0" smtClean="0"/>
              <a:t>T. S. of  a body segment of </a:t>
            </a:r>
            <a:r>
              <a:rPr lang="en-US" sz="2000" b="1" i="1" u="sng" dirty="0" err="1" smtClean="0"/>
              <a:t>Taenia</a:t>
            </a:r>
            <a:r>
              <a:rPr lang="en-US" sz="2000" b="1" i="1" u="sng" dirty="0" smtClean="0"/>
              <a:t> </a:t>
            </a:r>
            <a:r>
              <a:rPr lang="en-US" sz="2000" b="1" i="1" u="sng" dirty="0" err="1" smtClean="0"/>
              <a:t>solium</a:t>
            </a:r>
            <a:endParaRPr lang="en-IN" sz="2000" b="1" u="sn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899</TotalTime>
  <Words>1517</Words>
  <Application>Microsoft Office PowerPoint</Application>
  <PresentationFormat>On-screen Show (4:3)</PresentationFormat>
  <Paragraphs>80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Taenia solium - The Tapeworm</vt:lpstr>
      <vt:lpstr>Systematic Position</vt:lpstr>
      <vt:lpstr>Natural History</vt:lpstr>
      <vt:lpstr>External Characters</vt:lpstr>
      <vt:lpstr>External Characters</vt:lpstr>
      <vt:lpstr>Slide 6</vt:lpstr>
      <vt:lpstr>External Characters (Contd.)</vt:lpstr>
      <vt:lpstr>External Characters (Contd.)</vt:lpstr>
      <vt:lpstr>Slide 9</vt:lpstr>
      <vt:lpstr>Physiology</vt:lpstr>
      <vt:lpstr>Nervous System</vt:lpstr>
      <vt:lpstr>Excretory System</vt:lpstr>
      <vt:lpstr>Reproductive System</vt:lpstr>
      <vt:lpstr>Life History</vt:lpstr>
      <vt:lpstr>Slide 15</vt:lpstr>
      <vt:lpstr>Effect on the Host (Pathogenicity)</vt:lpstr>
      <vt:lpstr>Contorl Measures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Phylum : Platyhelminthes</dc:title>
  <dc:creator>SANJU-ANU</dc:creator>
  <cp:lastModifiedBy>RAJIT</cp:lastModifiedBy>
  <cp:revision>93</cp:revision>
  <dcterms:created xsi:type="dcterms:W3CDTF">2011-06-29T06:35:06Z</dcterms:created>
  <dcterms:modified xsi:type="dcterms:W3CDTF">2013-07-01T02:32:06Z</dcterms:modified>
</cp:coreProperties>
</file>