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9" r:id="rId3"/>
    <p:sldId id="260" r:id="rId4"/>
    <p:sldId id="261" r:id="rId5"/>
    <p:sldId id="264" r:id="rId6"/>
    <p:sldId id="266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267E"/>
    <a:srgbClr val="006C31"/>
    <a:srgbClr val="6BA42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7374-D8AB-40DB-932F-B8635DB88D3F}" type="datetimeFigureOut">
              <a:rPr lang="en-IN" smtClean="0"/>
              <a:pPr/>
              <a:t>14-06-2014</a:t>
            </a:fld>
            <a:endParaRPr lang="en-IN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1373A1-BE5D-4AFC-959D-A20DE3AA2AE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7374-D8AB-40DB-932F-B8635DB88D3F}" type="datetimeFigureOut">
              <a:rPr lang="en-IN" smtClean="0"/>
              <a:pPr/>
              <a:t>14-06-2014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73A1-BE5D-4AFC-959D-A20DE3AA2AE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7374-D8AB-40DB-932F-B8635DB88D3F}" type="datetimeFigureOut">
              <a:rPr lang="en-IN" smtClean="0"/>
              <a:pPr/>
              <a:t>14-06-2014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73A1-BE5D-4AFC-959D-A20DE3AA2AE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7374-D8AB-40DB-932F-B8635DB88D3F}" type="datetimeFigureOut">
              <a:rPr lang="en-IN" smtClean="0"/>
              <a:pPr/>
              <a:t>14-06-2014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IN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1373A1-BE5D-4AFC-959D-A20DE3AA2AE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7374-D8AB-40DB-932F-B8635DB88D3F}" type="datetimeFigureOut">
              <a:rPr lang="en-IN" smtClean="0"/>
              <a:pPr/>
              <a:t>14-06-2014</a:t>
            </a:fld>
            <a:endParaRPr lang="en-IN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73A1-BE5D-4AFC-959D-A20DE3AA2AE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7374-D8AB-40DB-932F-B8635DB88D3F}" type="datetimeFigureOut">
              <a:rPr lang="en-IN" smtClean="0"/>
              <a:pPr/>
              <a:t>14-06-2014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73A1-BE5D-4AFC-959D-A20DE3AA2AE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7374-D8AB-40DB-932F-B8635DB88D3F}" type="datetimeFigureOut">
              <a:rPr lang="en-IN" smtClean="0"/>
              <a:pPr/>
              <a:t>14-06-2014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1373A1-BE5D-4AFC-959D-A20DE3AA2AE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7374-D8AB-40DB-932F-B8635DB88D3F}" type="datetimeFigureOut">
              <a:rPr lang="en-IN" smtClean="0"/>
              <a:pPr/>
              <a:t>14-06-2014</a:t>
            </a:fld>
            <a:endParaRPr lang="en-IN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73A1-BE5D-4AFC-959D-A20DE3AA2AE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7374-D8AB-40DB-932F-B8635DB88D3F}" type="datetimeFigureOut">
              <a:rPr lang="en-IN" smtClean="0"/>
              <a:pPr/>
              <a:t>14-06-2014</a:t>
            </a:fld>
            <a:endParaRPr lang="en-IN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73A1-BE5D-4AFC-959D-A20DE3AA2AE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7374-D8AB-40DB-932F-B8635DB88D3F}" type="datetimeFigureOut">
              <a:rPr lang="en-IN" smtClean="0"/>
              <a:pPr/>
              <a:t>14-06-2014</a:t>
            </a:fld>
            <a:endParaRPr lang="en-IN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73A1-BE5D-4AFC-959D-A20DE3AA2AE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7374-D8AB-40DB-932F-B8635DB88D3F}" type="datetimeFigureOut">
              <a:rPr lang="en-IN" smtClean="0"/>
              <a:pPr/>
              <a:t>14-06-2014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73A1-BE5D-4AFC-959D-A20DE3AA2AE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7C7374-D8AB-40DB-932F-B8635DB88D3F}" type="datetimeFigureOut">
              <a:rPr lang="en-IN" smtClean="0"/>
              <a:pPr/>
              <a:t>14-06-2014</a:t>
            </a:fld>
            <a:endParaRPr lang="en-IN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1373A1-BE5D-4AFC-959D-A20DE3AA2AE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0" y="2276872"/>
            <a:ext cx="9144000" cy="1152128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6BA42C"/>
                </a:solidFill>
                <a:latin typeface="Algerian" pitchFamily="82" charset="0"/>
                <a:ea typeface="Adobe Kaiti Std R"/>
                <a:cs typeface="Adobe Kaiti Std R"/>
              </a:rPr>
              <a:t>PHYLUM : </a:t>
            </a:r>
            <a:r>
              <a:rPr lang="en-US" sz="5400" b="1" dirty="0" smtClean="0">
                <a:solidFill>
                  <a:srgbClr val="6BA42C"/>
                </a:solidFill>
                <a:latin typeface="Algerian" pitchFamily="82" charset="0"/>
                <a:ea typeface="Adobe Kaiti Std R"/>
                <a:cs typeface="Adobe Kaiti Std R"/>
              </a:rPr>
              <a:t>ECHINODERMATA</a:t>
            </a:r>
            <a:endParaRPr lang="en-US" sz="5400" b="1" dirty="0" smtClean="0">
              <a:solidFill>
                <a:srgbClr val="6BA42C"/>
              </a:solidFill>
              <a:latin typeface="Algerian" pitchFamily="82" charset="0"/>
              <a:ea typeface="Adobe Kaiti Std R"/>
              <a:cs typeface="Adobe Kaiti Std R"/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838200" y="4562499"/>
            <a:ext cx="7205663" cy="1674813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solidFill>
                  <a:srgbClr val="0070C0"/>
                </a:solidFill>
                <a:latin typeface="Garamond" pitchFamily="18" charset="0"/>
              </a:rPr>
              <a:t>Dr. Sanjay Kumar </a:t>
            </a:r>
            <a:r>
              <a:rPr lang="en-US" sz="3600" b="1" dirty="0" err="1" smtClean="0">
                <a:solidFill>
                  <a:srgbClr val="0070C0"/>
                </a:solidFill>
                <a:latin typeface="Garamond" pitchFamily="18" charset="0"/>
              </a:rPr>
              <a:t>Jha</a:t>
            </a:r>
            <a:endParaRPr lang="en-US" sz="3600" b="1" dirty="0" smtClean="0">
              <a:solidFill>
                <a:srgbClr val="0070C0"/>
              </a:solidFill>
              <a:latin typeface="Garamond" pitchFamily="18" charset="0"/>
            </a:endParaRPr>
          </a:p>
          <a:p>
            <a:pPr algn="ctr" eaLnBrk="1" hangingPunct="1"/>
            <a:r>
              <a:rPr lang="en-US" sz="2400" b="1" dirty="0" smtClean="0">
                <a:solidFill>
                  <a:srgbClr val="0070C0"/>
                </a:solidFill>
                <a:latin typeface="Garamond" pitchFamily="18" charset="0"/>
              </a:rPr>
              <a:t>Department of Zoology</a:t>
            </a:r>
          </a:p>
          <a:p>
            <a:pPr algn="ctr" eaLnBrk="1" hangingPunct="1"/>
            <a:r>
              <a:rPr lang="en-US" sz="2400" b="1" dirty="0" smtClean="0">
                <a:solidFill>
                  <a:srgbClr val="0070C0"/>
                </a:solidFill>
                <a:latin typeface="Garamond" pitchFamily="18" charset="0"/>
              </a:rPr>
              <a:t>P.G.G.C.G. – 42, Chandigarh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222920"/>
            <a:ext cx="9144000" cy="6858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000" b="1" dirty="0" smtClean="0">
                <a:solidFill>
                  <a:srgbClr val="7030A0"/>
                </a:solidFill>
                <a:latin typeface="Algerian" pitchFamily="82" charset="0"/>
                <a:ea typeface="Adobe Myungjo Std M"/>
                <a:cs typeface="Adobe Myungjo Std M"/>
              </a:rPr>
              <a:t>General Characters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32648"/>
          </a:xfrm>
        </p:spPr>
        <p:txBody>
          <a:bodyPr>
            <a:noAutofit/>
          </a:bodyPr>
          <a:lstStyle/>
          <a:p>
            <a:pPr algn="just" eaLnBrk="1" hangingPunct="1">
              <a:buFont typeface="Wingdings 2" pitchFamily="18" charset="2"/>
              <a:buNone/>
            </a:pP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The e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chinoderms are among the most familiar marine invertebrates. They form the only major group of </a:t>
            </a:r>
            <a:r>
              <a:rPr lang="en-US" sz="2100" u="sng" dirty="0" err="1" smtClean="0">
                <a:solidFill>
                  <a:srgbClr val="002060"/>
                </a:solidFill>
                <a:latin typeface="Palatino Linotype" pitchFamily="18" charset="0"/>
              </a:rPr>
              <a:t>deuterostome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 invertebrates. They have many peculiar features,  not found in other phyla as mentioned below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:-</a:t>
            </a:r>
            <a:endParaRPr lang="en-US" sz="2100" dirty="0" smtClean="0">
              <a:solidFill>
                <a:srgbClr val="002060"/>
              </a:solidFill>
              <a:latin typeface="Palatino Linotype" pitchFamily="18" charset="0"/>
            </a:endParaRPr>
          </a:p>
          <a:p>
            <a:pPr algn="just" eaLnBrk="1" hangingPunct="1">
              <a:buClr>
                <a:srgbClr val="00B0F0"/>
              </a:buClr>
              <a:buSzPct val="100000"/>
              <a:buFont typeface="Wingdings" pitchFamily="2" charset="2"/>
              <a:buChar char="v"/>
            </a:pPr>
            <a:r>
              <a:rPr lang="en-US" sz="2100" b="1" dirty="0" smtClean="0">
                <a:solidFill>
                  <a:srgbClr val="00B0F0"/>
                </a:solidFill>
                <a:latin typeface="Palatino Linotype" pitchFamily="18" charset="0"/>
              </a:rPr>
              <a:t>BODY FORM:</a:t>
            </a:r>
            <a:r>
              <a:rPr lang="en-US" sz="2100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T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hey have various shapes, star-like, cylindrical, mel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on-like, disc-like or flower like unsegmented body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.</a:t>
            </a:r>
            <a:endParaRPr lang="en-US" sz="2100" dirty="0" smtClean="0">
              <a:solidFill>
                <a:srgbClr val="002060"/>
              </a:solidFill>
              <a:latin typeface="Palatino Linotype" pitchFamily="18" charset="0"/>
            </a:endParaRPr>
          </a:p>
          <a:p>
            <a:pPr algn="just" eaLnBrk="1" hangingPunct="1">
              <a:buClr>
                <a:srgbClr val="00B050"/>
              </a:buClr>
              <a:buSzPct val="100000"/>
              <a:buFont typeface="Wingdings" pitchFamily="2" charset="2"/>
              <a:buChar char="v"/>
            </a:pPr>
            <a:r>
              <a:rPr lang="en-US" sz="2100" b="1" dirty="0" smtClean="0">
                <a:solidFill>
                  <a:srgbClr val="00B050"/>
                </a:solidFill>
                <a:latin typeface="Palatino Linotype" pitchFamily="18" charset="0"/>
              </a:rPr>
              <a:t>SYMMETRY:</a:t>
            </a:r>
            <a:r>
              <a:rPr lang="en-US" sz="2100" dirty="0" smtClean="0">
                <a:solidFill>
                  <a:srgbClr val="00B050"/>
                </a:solidFill>
                <a:latin typeface="Palatino Linotype" pitchFamily="18" charset="0"/>
              </a:rPr>
              <a:t> 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The body symmetry is </a:t>
            </a:r>
            <a:r>
              <a:rPr lang="en-US" sz="2100" b="1" dirty="0" smtClean="0">
                <a:solidFill>
                  <a:srgbClr val="002060"/>
                </a:solidFill>
                <a:latin typeface="Palatino Linotype" pitchFamily="18" charset="0"/>
              </a:rPr>
              <a:t>radial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 in the adults and </a:t>
            </a:r>
            <a:r>
              <a:rPr lang="en-US" sz="2100" b="1" dirty="0" smtClean="0">
                <a:solidFill>
                  <a:srgbClr val="002060"/>
                </a:solidFill>
                <a:latin typeface="Palatino Linotype" pitchFamily="18" charset="0"/>
              </a:rPr>
              <a:t>bilateral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 in the larvae. Radial symmetry of the adult is generally </a:t>
            </a:r>
            <a:r>
              <a:rPr lang="en-US" sz="2100" b="1" dirty="0" smtClean="0">
                <a:solidFill>
                  <a:srgbClr val="002060"/>
                </a:solidFill>
                <a:latin typeface="Palatino Linotype" pitchFamily="18" charset="0"/>
              </a:rPr>
              <a:t>pentamerous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, i.e. the various parts are arranged in fives or multiples of five around the oral-aboral axis. The radial symmetry is secondarily derived from the bilateral ancestral form and are in no wa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y related to the </a:t>
            </a:r>
            <a:r>
              <a:rPr lang="en-US" sz="2100" dirty="0" err="1" smtClean="0">
                <a:solidFill>
                  <a:srgbClr val="002060"/>
                </a:solidFill>
                <a:latin typeface="Palatino Linotype" pitchFamily="18" charset="0"/>
              </a:rPr>
              <a:t>poriferans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and cnidarians.</a:t>
            </a:r>
            <a:endParaRPr lang="en-US" sz="2100" b="1" dirty="0" smtClean="0">
              <a:solidFill>
                <a:srgbClr val="002060"/>
              </a:solidFill>
              <a:latin typeface="Adobe Garamond Pro Bold"/>
            </a:endParaRPr>
          </a:p>
          <a:p>
            <a:pPr algn="just">
              <a:buClr>
                <a:srgbClr val="C00000"/>
              </a:buClr>
              <a:buSzPct val="100000"/>
              <a:buFont typeface="Wingdings" pitchFamily="2" charset="2"/>
              <a:buChar char="v"/>
            </a:pPr>
            <a:r>
              <a:rPr lang="en-US" sz="2100" b="1" dirty="0" smtClean="0">
                <a:solidFill>
                  <a:srgbClr val="C00000"/>
                </a:solidFill>
                <a:latin typeface="Palatino Linotype" pitchFamily="18" charset="0"/>
              </a:rPr>
              <a:t>GERM LAYERS &amp; LEVEL </a:t>
            </a:r>
            <a:r>
              <a:rPr lang="en-US" sz="2100" b="1" dirty="0" smtClean="0">
                <a:solidFill>
                  <a:srgbClr val="C00000"/>
                </a:solidFill>
                <a:latin typeface="Palatino Linotype" pitchFamily="18" charset="0"/>
              </a:rPr>
              <a:t>OF ORGANIZATION:</a:t>
            </a:r>
            <a:r>
              <a:rPr lang="en-US" sz="2100" dirty="0" smtClean="0">
                <a:solidFill>
                  <a:srgbClr val="6BA42C"/>
                </a:solidFill>
                <a:latin typeface="Palatino Linotype" pitchFamily="18" charset="0"/>
              </a:rPr>
              <a:t> 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the echinoderms are </a:t>
            </a:r>
            <a:r>
              <a:rPr lang="en-US" sz="2100" dirty="0" err="1" smtClean="0">
                <a:solidFill>
                  <a:srgbClr val="002060"/>
                </a:solidFill>
                <a:latin typeface="Palatino Linotype" pitchFamily="18" charset="0"/>
              </a:rPr>
              <a:t>triploblastic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 and having organ-system level of body organization.</a:t>
            </a:r>
            <a:endParaRPr lang="en-US" sz="2100" dirty="0" smtClean="0">
              <a:solidFill>
                <a:srgbClr val="002060"/>
              </a:solidFill>
              <a:latin typeface="Palatino Linotype" pitchFamily="18" charset="0"/>
            </a:endParaRPr>
          </a:p>
          <a:p>
            <a:pPr algn="just">
              <a:buClr>
                <a:srgbClr val="006C31"/>
              </a:buClr>
              <a:buSzPct val="100000"/>
              <a:buFont typeface="Wingdings" pitchFamily="2" charset="2"/>
              <a:buChar char="v"/>
            </a:pPr>
            <a:r>
              <a:rPr lang="en-US" sz="2100" b="1" dirty="0" smtClean="0">
                <a:solidFill>
                  <a:srgbClr val="006C31"/>
                </a:solidFill>
                <a:latin typeface="Palatino Linotype" pitchFamily="18" charset="0"/>
              </a:rPr>
              <a:t>HEAD &amp; APPENDAGES:</a:t>
            </a:r>
            <a:r>
              <a:rPr lang="en-US" sz="2100" dirty="0" smtClean="0">
                <a:solidFill>
                  <a:srgbClr val="006C31"/>
                </a:solidFill>
                <a:latin typeface="Palatino Linotype" pitchFamily="18" charset="0"/>
              </a:rPr>
              <a:t> 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The body lacks head like the other radiate animals. Peculiar tube feet are developed for locomotion. Tube feet generally protrude through special radial areas, the </a:t>
            </a:r>
            <a:r>
              <a:rPr lang="en-US" sz="2100" b="1" dirty="0" smtClean="0">
                <a:solidFill>
                  <a:srgbClr val="002060"/>
                </a:solidFill>
                <a:latin typeface="Palatino Linotype" pitchFamily="18" charset="0"/>
              </a:rPr>
              <a:t>ambulacra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, that alternate with inter-radial areas termed </a:t>
            </a:r>
            <a:r>
              <a:rPr lang="en-US" sz="2100" b="1" dirty="0" err="1" smtClean="0">
                <a:solidFill>
                  <a:srgbClr val="002060"/>
                </a:solidFill>
                <a:latin typeface="Palatino Linotype" pitchFamily="18" charset="0"/>
              </a:rPr>
              <a:t>interambulacra</a:t>
            </a:r>
            <a:r>
              <a:rPr lang="en-US" sz="2100" dirty="0" smtClean="0">
                <a:solidFill>
                  <a:srgbClr val="002060"/>
                </a:solidFill>
                <a:latin typeface="Palatino Linotype" pitchFamily="18" charset="0"/>
              </a:rPr>
              <a:t>. </a:t>
            </a:r>
            <a:endParaRPr lang="en-US" sz="2100" b="1" dirty="0" smtClean="0">
              <a:solidFill>
                <a:srgbClr val="002060"/>
              </a:solidFill>
              <a:latin typeface="Adobe Garamond Pro 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 eaLnBrk="1" hangingPunct="1">
              <a:buClr>
                <a:srgbClr val="C00000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C00000"/>
                </a:solidFill>
                <a:latin typeface="Palatino Linotype" pitchFamily="18" charset="0"/>
              </a:rPr>
              <a:t>BODY WALL:</a:t>
            </a:r>
            <a:r>
              <a:rPr lang="en-US" sz="2000" dirty="0" smtClean="0">
                <a:solidFill>
                  <a:srgbClr val="58267E"/>
                </a:solidFill>
                <a:latin typeface="Palatino Linotype" pitchFamily="18" charset="0"/>
              </a:rPr>
              <a:t> </a:t>
            </a:r>
            <a:r>
              <a:rPr lang="en-US" sz="2000" dirty="0" smtClean="0">
                <a:solidFill>
                  <a:srgbClr val="58267E"/>
                </a:solidFill>
                <a:latin typeface="Palatino Linotype" pitchFamily="18" charset="0"/>
              </a:rPr>
              <a:t>It c</a:t>
            </a:r>
            <a:r>
              <a:rPr lang="en-US" sz="2000" dirty="0" smtClean="0">
                <a:solidFill>
                  <a:srgbClr val="58267E"/>
                </a:solidFill>
                <a:latin typeface="Palatino Linotype" pitchFamily="18" charset="0"/>
              </a:rPr>
              <a:t>onsists of single-layered epidermis lying on a basal lamina, dermis, musculature and ciliated peritoneum</a:t>
            </a:r>
            <a:r>
              <a:rPr lang="en-US" sz="2000" dirty="0" smtClean="0">
                <a:solidFill>
                  <a:srgbClr val="58267E"/>
                </a:solidFill>
                <a:latin typeface="Palatino Linotype" pitchFamily="18" charset="0"/>
              </a:rPr>
              <a:t>. The ep</a:t>
            </a:r>
            <a:r>
              <a:rPr lang="en-US" sz="2000" dirty="0" smtClean="0">
                <a:solidFill>
                  <a:srgbClr val="58267E"/>
                </a:solidFill>
                <a:latin typeface="Palatino Linotype" pitchFamily="18" charset="0"/>
              </a:rPr>
              <a:t>idermis generally consists of mono-ciliated and non-ciliated cells and secretes cuticle outside it. The dermis is composed of </a:t>
            </a:r>
            <a:r>
              <a:rPr lang="en-US" sz="2000" dirty="0" err="1" smtClean="0">
                <a:solidFill>
                  <a:srgbClr val="58267E"/>
                </a:solidFill>
                <a:latin typeface="Palatino Linotype" pitchFamily="18" charset="0"/>
              </a:rPr>
              <a:t>collagenous</a:t>
            </a:r>
            <a:r>
              <a:rPr lang="en-US" sz="2000" dirty="0" smtClean="0">
                <a:solidFill>
                  <a:srgbClr val="58267E"/>
                </a:solidFill>
                <a:latin typeface="Palatino Linotype" pitchFamily="18" charset="0"/>
              </a:rPr>
              <a:t> connective tissue. The latter is </a:t>
            </a:r>
            <a:r>
              <a:rPr lang="en-US" sz="2000" b="1" dirty="0" smtClean="0">
                <a:solidFill>
                  <a:srgbClr val="58267E"/>
                </a:solidFill>
                <a:latin typeface="Palatino Linotype" pitchFamily="18" charset="0"/>
              </a:rPr>
              <a:t>mutable</a:t>
            </a:r>
            <a:r>
              <a:rPr lang="en-US" sz="2000" dirty="0" smtClean="0">
                <a:solidFill>
                  <a:srgbClr val="58267E"/>
                </a:solidFill>
                <a:latin typeface="Palatino Linotype" pitchFamily="18" charset="0"/>
              </a:rPr>
              <a:t> as the animal can readily alter its stiffness according to its requirement. Musculature consists of </a:t>
            </a:r>
            <a:r>
              <a:rPr lang="en-US" sz="2000" b="1" dirty="0" smtClean="0">
                <a:solidFill>
                  <a:srgbClr val="58267E"/>
                </a:solidFill>
                <a:latin typeface="Palatino Linotype" pitchFamily="18" charset="0"/>
              </a:rPr>
              <a:t>outer circular </a:t>
            </a:r>
            <a:r>
              <a:rPr lang="en-US" sz="2000" dirty="0" smtClean="0">
                <a:solidFill>
                  <a:srgbClr val="58267E"/>
                </a:solidFill>
                <a:latin typeface="Palatino Linotype" pitchFamily="18" charset="0"/>
              </a:rPr>
              <a:t>and </a:t>
            </a:r>
            <a:r>
              <a:rPr lang="en-US" sz="2000" b="1" dirty="0" smtClean="0">
                <a:solidFill>
                  <a:srgbClr val="58267E"/>
                </a:solidFill>
                <a:latin typeface="Palatino Linotype" pitchFamily="18" charset="0"/>
              </a:rPr>
              <a:t>inner longitudinal </a:t>
            </a:r>
            <a:r>
              <a:rPr lang="en-US" sz="2000" dirty="0" smtClean="0">
                <a:solidFill>
                  <a:srgbClr val="58267E"/>
                </a:solidFill>
                <a:latin typeface="Palatino Linotype" pitchFamily="18" charset="0"/>
              </a:rPr>
              <a:t>smooth muscles.</a:t>
            </a:r>
            <a:endParaRPr lang="en-US" sz="2000" dirty="0" smtClean="0">
              <a:solidFill>
                <a:srgbClr val="58267E"/>
              </a:solidFill>
              <a:latin typeface="Palatino Linotype" pitchFamily="18" charset="0"/>
            </a:endParaRPr>
          </a:p>
          <a:p>
            <a:pPr algn="just" eaLnBrk="1" hangingPunct="1">
              <a:buClr>
                <a:srgbClr val="00B0F0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B0F0"/>
                </a:solidFill>
                <a:latin typeface="Palatino Linotype" pitchFamily="18" charset="0"/>
              </a:rPr>
              <a:t>ENDOSKELETON:</a:t>
            </a:r>
            <a:r>
              <a:rPr lang="en-US" sz="2000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The dermis develops a </a:t>
            </a:r>
            <a:r>
              <a:rPr lang="en-US" sz="2000" dirty="0" err="1" smtClean="0">
                <a:solidFill>
                  <a:srgbClr val="006C31"/>
                </a:solidFill>
                <a:latin typeface="Palatino Linotype" pitchFamily="18" charset="0"/>
              </a:rPr>
              <a:t>mesodermal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 endoskeleton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 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of </a:t>
            </a:r>
            <a:r>
              <a:rPr lang="en-US" sz="2000" dirty="0" err="1" smtClean="0">
                <a:solidFill>
                  <a:srgbClr val="006C31"/>
                </a:solidFill>
                <a:latin typeface="Palatino Linotype" pitchFamily="18" charset="0"/>
              </a:rPr>
              <a:t>calcarious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 plates called </a:t>
            </a:r>
            <a:r>
              <a:rPr lang="en-US" sz="2000" b="1" dirty="0" err="1" smtClean="0">
                <a:solidFill>
                  <a:srgbClr val="006C31"/>
                </a:solidFill>
                <a:latin typeface="Palatino Linotype" pitchFamily="18" charset="0"/>
              </a:rPr>
              <a:t>O</a:t>
            </a:r>
            <a:r>
              <a:rPr lang="en-US" sz="2000" b="1" dirty="0" err="1" smtClean="0">
                <a:solidFill>
                  <a:srgbClr val="006C31"/>
                </a:solidFill>
                <a:latin typeface="Palatino Linotype" pitchFamily="18" charset="0"/>
              </a:rPr>
              <a:t>ssicles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 which may </a:t>
            </a:r>
            <a:r>
              <a:rPr lang="en-US" sz="2000" b="1" dirty="0" smtClean="0">
                <a:solidFill>
                  <a:srgbClr val="006C31"/>
                </a:solidFill>
                <a:latin typeface="Palatino Linotype" pitchFamily="18" charset="0"/>
              </a:rPr>
              <a:t>freely articulate 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with one another as in starfish and brittle star, or may fuse together to form a </a:t>
            </a:r>
            <a:r>
              <a:rPr lang="en-US" sz="2000" b="1" dirty="0" smtClean="0">
                <a:solidFill>
                  <a:srgbClr val="006C31"/>
                </a:solidFill>
                <a:latin typeface="Palatino Linotype" pitchFamily="18" charset="0"/>
              </a:rPr>
              <a:t>rigid test 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as in sea </a:t>
            </a:r>
            <a:r>
              <a:rPr lang="en-US" sz="2000" dirty="0" err="1" smtClean="0">
                <a:solidFill>
                  <a:srgbClr val="006C31"/>
                </a:solidFill>
                <a:latin typeface="Palatino Linotype" pitchFamily="18" charset="0"/>
              </a:rPr>
              <a:t>urchina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 and sand dollar. It sometime also gives out projected spines or tubercles.</a:t>
            </a:r>
            <a:endParaRPr lang="en-US" sz="2000" b="1" u="sng" dirty="0" smtClean="0">
              <a:solidFill>
                <a:srgbClr val="006C31"/>
              </a:solidFill>
              <a:latin typeface="Palatino Linotype" pitchFamily="18" charset="0"/>
            </a:endParaRPr>
          </a:p>
          <a:p>
            <a:pPr algn="just">
              <a:buClr>
                <a:schemeClr val="accent6">
                  <a:lumMod val="75000"/>
                </a:schemeClr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Palatino Linotype" pitchFamily="18" charset="0"/>
              </a:rPr>
              <a:t>BODY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Palatino Linotype" pitchFamily="18" charset="0"/>
              </a:rPr>
              <a:t>CAVITY: </a:t>
            </a:r>
            <a:r>
              <a:rPr lang="en-US" sz="2000" dirty="0" smtClean="0">
                <a:solidFill>
                  <a:schemeClr val="tx1"/>
                </a:solidFill>
                <a:latin typeface="Palatino Linotype" pitchFamily="18" charset="0"/>
              </a:rPr>
              <a:t>A </a:t>
            </a:r>
            <a:r>
              <a:rPr lang="en-US" sz="2000" dirty="0" err="1" smtClean="0">
                <a:solidFill>
                  <a:schemeClr val="tx1"/>
                </a:solidFill>
                <a:latin typeface="Palatino Linotype" pitchFamily="18" charset="0"/>
              </a:rPr>
              <a:t>spaceous</a:t>
            </a:r>
            <a:r>
              <a:rPr lang="en-US" sz="2000" dirty="0" smtClean="0">
                <a:solidFill>
                  <a:schemeClr val="tx1"/>
                </a:solidFill>
                <a:latin typeface="Palatino Linotype" pitchFamily="18" charset="0"/>
              </a:rPr>
              <a:t> true </a:t>
            </a:r>
            <a:r>
              <a:rPr lang="en-US" sz="2000" dirty="0" err="1" smtClean="0">
                <a:solidFill>
                  <a:schemeClr val="tx1"/>
                </a:solidFill>
                <a:latin typeface="Palatino Linotype" pitchFamily="18" charset="0"/>
              </a:rPr>
              <a:t>coelom</a:t>
            </a:r>
            <a:r>
              <a:rPr lang="en-US" sz="2000" dirty="0" smtClean="0">
                <a:solidFill>
                  <a:schemeClr val="tx1"/>
                </a:solidFill>
                <a:latin typeface="Palatino Linotype" pitchFamily="18" charset="0"/>
              </a:rPr>
              <a:t> lined by ciliated peritoneum is present, it is </a:t>
            </a:r>
            <a:r>
              <a:rPr lang="en-US" sz="2000" dirty="0" err="1" smtClean="0">
                <a:solidFill>
                  <a:schemeClr val="tx1"/>
                </a:solidFill>
                <a:latin typeface="Palatino Linotype" pitchFamily="18" charset="0"/>
              </a:rPr>
              <a:t>enterocoelous</a:t>
            </a:r>
            <a:r>
              <a:rPr lang="en-US" sz="2000" dirty="0" smtClean="0">
                <a:solidFill>
                  <a:schemeClr val="tx1"/>
                </a:solidFill>
                <a:latin typeface="Palatino Linotype" pitchFamily="18" charset="0"/>
              </a:rPr>
              <a:t> and contains fluid with free </a:t>
            </a:r>
            <a:r>
              <a:rPr lang="en-US" sz="2000" dirty="0" err="1" smtClean="0">
                <a:solidFill>
                  <a:schemeClr val="tx1"/>
                </a:solidFill>
                <a:latin typeface="Palatino Linotype" pitchFamily="18" charset="0"/>
              </a:rPr>
              <a:t>amoebocytic</a:t>
            </a:r>
            <a:r>
              <a:rPr lang="en-US" sz="2000" dirty="0" smtClean="0">
                <a:solidFill>
                  <a:schemeClr val="tx1"/>
                </a:solidFill>
                <a:latin typeface="Palatino Linotype" pitchFamily="18" charset="0"/>
              </a:rPr>
              <a:t> cells called </a:t>
            </a:r>
            <a:r>
              <a:rPr lang="en-US" sz="2000" b="1" dirty="0" err="1" smtClean="0">
                <a:solidFill>
                  <a:schemeClr val="tx1"/>
                </a:solidFill>
                <a:latin typeface="Palatino Linotype" pitchFamily="18" charset="0"/>
              </a:rPr>
              <a:t>coelomocytes</a:t>
            </a:r>
            <a:r>
              <a:rPr lang="en-US" sz="2000" dirty="0" smtClean="0">
                <a:solidFill>
                  <a:schemeClr val="tx1"/>
                </a:solidFill>
                <a:latin typeface="Palatino Linotype" pitchFamily="18" charset="0"/>
              </a:rPr>
              <a:t>. The </a:t>
            </a:r>
            <a:r>
              <a:rPr lang="en-US" sz="2000" dirty="0" err="1" smtClean="0">
                <a:solidFill>
                  <a:schemeClr val="tx1"/>
                </a:solidFill>
                <a:latin typeface="Palatino Linotype" pitchFamily="18" charset="0"/>
              </a:rPr>
              <a:t>coelomic</a:t>
            </a:r>
            <a:r>
              <a:rPr lang="en-US" sz="2000" dirty="0" smtClean="0">
                <a:solidFill>
                  <a:schemeClr val="tx1"/>
                </a:solidFill>
                <a:latin typeface="Palatino Linotype" pitchFamily="18" charset="0"/>
              </a:rPr>
              <a:t> fluid play crucial role in gas and nutrient transport.</a:t>
            </a:r>
            <a:endParaRPr lang="en-US" sz="2000" b="1" dirty="0" smtClean="0">
              <a:solidFill>
                <a:schemeClr val="tx1"/>
              </a:solidFill>
              <a:latin typeface="Palatino Linotype" pitchFamily="18" charset="0"/>
            </a:endParaRPr>
          </a:p>
          <a:p>
            <a:pPr algn="just">
              <a:buClr>
                <a:srgbClr val="6BA42C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6BA42C"/>
                </a:solidFill>
                <a:latin typeface="Palatino Linotype" pitchFamily="18" charset="0"/>
              </a:rPr>
              <a:t>WATER VASCULAR SYSTEM</a:t>
            </a:r>
            <a:r>
              <a:rPr lang="en-US" sz="2000" b="1" dirty="0" smtClean="0">
                <a:solidFill>
                  <a:srgbClr val="92D050"/>
                </a:solidFill>
                <a:latin typeface="Palatino Linotype" pitchFamily="18" charset="0"/>
              </a:rPr>
              <a:t>: </a:t>
            </a:r>
            <a:r>
              <a:rPr lang="en-US" sz="2000" dirty="0" smtClean="0">
                <a:solidFill>
                  <a:srgbClr val="C00000"/>
                </a:solidFill>
                <a:latin typeface="Palatino Linotype" pitchFamily="18" charset="0"/>
              </a:rPr>
              <a:t>A part of the larval </a:t>
            </a:r>
            <a:r>
              <a:rPr lang="en-US" sz="2000" dirty="0" err="1" smtClean="0">
                <a:solidFill>
                  <a:srgbClr val="C00000"/>
                </a:solidFill>
                <a:latin typeface="Palatino Linotype" pitchFamily="18" charset="0"/>
              </a:rPr>
              <a:t>coelom</a:t>
            </a:r>
            <a:r>
              <a:rPr lang="en-US" sz="2000" dirty="0" smtClean="0">
                <a:solidFill>
                  <a:srgbClr val="C00000"/>
                </a:solidFill>
                <a:latin typeface="Palatino Linotype" pitchFamily="18" charset="0"/>
              </a:rPr>
              <a:t> is modified into a unique water-filled </a:t>
            </a:r>
            <a:r>
              <a:rPr lang="en-US" sz="2000" b="1" dirty="0" smtClean="0">
                <a:solidFill>
                  <a:srgbClr val="C00000"/>
                </a:solidFill>
                <a:latin typeface="Palatino Linotype" pitchFamily="18" charset="0"/>
              </a:rPr>
              <a:t>ambulacral system</a:t>
            </a:r>
            <a:r>
              <a:rPr lang="en-US" sz="2000" dirty="0" smtClean="0">
                <a:solidFill>
                  <a:srgbClr val="C00000"/>
                </a:solidFill>
                <a:latin typeface="Palatino Linotype" pitchFamily="18" charset="0"/>
              </a:rPr>
              <a:t> or water-vascular system to help in feeding and locomotion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.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  <a:p>
            <a:pPr algn="just"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FF0000"/>
                </a:solidFill>
                <a:latin typeface="Palatino Linotype" pitchFamily="18" charset="0"/>
              </a:rPr>
              <a:t>DIGESTIVE SYSTEM:</a:t>
            </a:r>
            <a:r>
              <a:rPr lang="en-US" sz="2000" dirty="0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Palatino Linotype" pitchFamily="18" charset="0"/>
              </a:rPr>
              <a:t>The digestive tract is usually </a:t>
            </a:r>
            <a:r>
              <a:rPr lang="en-US" sz="2000" dirty="0" err="1" smtClean="0">
                <a:solidFill>
                  <a:srgbClr val="002060"/>
                </a:solidFill>
                <a:latin typeface="Palatino Linotype" pitchFamily="18" charset="0"/>
              </a:rPr>
              <a:t>comple</a:t>
            </a:r>
            <a:r>
              <a:rPr lang="en-US" sz="2000" dirty="0" smtClean="0">
                <a:solidFill>
                  <a:srgbClr val="002060"/>
                </a:solidFill>
                <a:latin typeface="Palatino Linotype" pitchFamily="18" charset="0"/>
              </a:rPr>
              <a:t> and simple. But in some forms it is incomplete.</a:t>
            </a:r>
            <a:endParaRPr lang="en-US" sz="2000" dirty="0" smtClean="0">
              <a:solidFill>
                <a:srgbClr val="002060"/>
              </a:solidFill>
              <a:latin typeface="Palatino Linotype" pitchFamily="18" charset="0"/>
            </a:endParaRPr>
          </a:p>
          <a:p>
            <a:pPr algn="just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70C0"/>
                </a:solidFill>
                <a:latin typeface="Palatino Linotype" pitchFamily="18" charset="0"/>
              </a:rPr>
              <a:t>RESPIRATORY SYSTEM: 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The gas exchange structures vary in different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goups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and seem to have arisen independently in various classes. It is done by tube feet, dermal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branchiae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(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papulae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),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bursae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, </a:t>
            </a:r>
            <a:r>
              <a:rPr lang="en-US" sz="2000" dirty="0" err="1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peristomial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gills, respiratory trees, etc. in different classes.</a:t>
            </a:r>
            <a:endParaRPr lang="en-US" sz="2000" b="1" dirty="0" smtClean="0">
              <a:solidFill>
                <a:srgbClr val="0070C0"/>
              </a:solidFill>
              <a:latin typeface="Adobe Garamond Pro 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buClr>
                <a:srgbClr val="00B050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B050"/>
                </a:solidFill>
                <a:latin typeface="Palatino Linotype" pitchFamily="18" charset="0"/>
              </a:rPr>
              <a:t>CIRCULATORY </a:t>
            </a:r>
            <a:r>
              <a:rPr lang="en-US" sz="2000" b="1" dirty="0" smtClean="0">
                <a:solidFill>
                  <a:srgbClr val="00B050"/>
                </a:solidFill>
                <a:latin typeface="Palatino Linotype" pitchFamily="18" charset="0"/>
              </a:rPr>
              <a:t>SYSTEM:</a:t>
            </a:r>
            <a:r>
              <a:rPr lang="en-US" sz="2000" dirty="0" smtClean="0">
                <a:solidFill>
                  <a:srgbClr val="00B050"/>
                </a:solidFill>
                <a:latin typeface="Palatino Linotype" pitchFamily="18" charset="0"/>
              </a:rPr>
              <a:t> </a:t>
            </a:r>
            <a:r>
              <a:rPr lang="en-US" sz="2000" dirty="0" smtClean="0">
                <a:solidFill>
                  <a:srgbClr val="58267E"/>
                </a:solidFill>
                <a:latin typeface="Palatino Linotype" pitchFamily="18" charset="0"/>
              </a:rPr>
              <a:t>The circulatory system is greatly reduced and is of </a:t>
            </a:r>
            <a:r>
              <a:rPr lang="en-US" sz="2000" b="1" dirty="0" smtClean="0">
                <a:solidFill>
                  <a:srgbClr val="58267E"/>
                </a:solidFill>
                <a:latin typeface="Palatino Linotype" pitchFamily="18" charset="0"/>
              </a:rPr>
              <a:t>open type</a:t>
            </a:r>
            <a:r>
              <a:rPr lang="en-US" sz="2000" dirty="0" smtClean="0">
                <a:solidFill>
                  <a:srgbClr val="58267E"/>
                </a:solidFill>
                <a:latin typeface="Palatino Linotype" pitchFamily="18" charset="0"/>
              </a:rPr>
              <a:t>. It is called as </a:t>
            </a:r>
            <a:r>
              <a:rPr lang="en-US" sz="2000" b="1" dirty="0" err="1" smtClean="0">
                <a:solidFill>
                  <a:srgbClr val="58267E"/>
                </a:solidFill>
                <a:latin typeface="Palatino Linotype" pitchFamily="18" charset="0"/>
              </a:rPr>
              <a:t>H</a:t>
            </a:r>
            <a:r>
              <a:rPr lang="en-US" sz="2000" b="1" dirty="0" err="1" smtClean="0">
                <a:solidFill>
                  <a:srgbClr val="58267E"/>
                </a:solidFill>
                <a:latin typeface="Palatino Linotype" pitchFamily="18" charset="0"/>
              </a:rPr>
              <a:t>aemal</a:t>
            </a:r>
            <a:r>
              <a:rPr lang="en-US" sz="2000" b="1" dirty="0" smtClean="0">
                <a:solidFill>
                  <a:srgbClr val="58267E"/>
                </a:solidFill>
                <a:latin typeface="Palatino Linotype" pitchFamily="18" charset="0"/>
              </a:rPr>
              <a:t> System</a:t>
            </a:r>
            <a:r>
              <a:rPr lang="en-US" sz="2000" dirty="0" smtClean="0">
                <a:solidFill>
                  <a:srgbClr val="58267E"/>
                </a:solidFill>
                <a:latin typeface="Palatino Linotype" pitchFamily="18" charset="0"/>
              </a:rPr>
              <a:t>. Blood is generally without a respiratory pigment. There is no heart or pumping vessel and has little role in gas transport.</a:t>
            </a:r>
            <a:endParaRPr lang="en-US" sz="2000" dirty="0" smtClean="0">
              <a:solidFill>
                <a:srgbClr val="58267E"/>
              </a:solidFill>
              <a:latin typeface="Palatino Linotype" pitchFamily="18" charset="0"/>
            </a:endParaRPr>
          </a:p>
          <a:p>
            <a:pPr algn="just" eaLnBrk="1" hangingPunct="1">
              <a:buClr>
                <a:srgbClr val="0070C0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70C0"/>
                </a:solidFill>
                <a:latin typeface="Palatino Linotype" pitchFamily="18" charset="0"/>
              </a:rPr>
              <a:t>EXCRETORY </a:t>
            </a:r>
            <a:r>
              <a:rPr lang="en-US" sz="2000" b="1" dirty="0" smtClean="0">
                <a:solidFill>
                  <a:srgbClr val="0070C0"/>
                </a:solidFill>
                <a:latin typeface="Palatino Linotype" pitchFamily="18" charset="0"/>
              </a:rPr>
              <a:t>SYSTEM:</a:t>
            </a:r>
            <a:r>
              <a:rPr lang="en-US" sz="2000" b="1" dirty="0" smtClean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000" dirty="0" smtClean="0">
                <a:solidFill>
                  <a:srgbClr val="7030A0"/>
                </a:solidFill>
                <a:latin typeface="Palatino Linotype" pitchFamily="18" charset="0"/>
              </a:rPr>
              <a:t>T</a:t>
            </a:r>
            <a:r>
              <a:rPr lang="en-US" sz="2000" dirty="0" smtClean="0">
                <a:solidFill>
                  <a:srgbClr val="7030A0"/>
                </a:solidFill>
                <a:latin typeface="Palatino Linotype" pitchFamily="18" charset="0"/>
              </a:rPr>
              <a:t>here is no excretory organs. Nitrogenous waste which is ammonia is lost by diffusion through the thin areas of body such as </a:t>
            </a:r>
            <a:r>
              <a:rPr lang="en-US" sz="2000" dirty="0" err="1" smtClean="0">
                <a:solidFill>
                  <a:srgbClr val="7030A0"/>
                </a:solidFill>
                <a:latin typeface="Palatino Linotype" pitchFamily="18" charset="0"/>
              </a:rPr>
              <a:t>tubefeet</a:t>
            </a:r>
            <a:r>
              <a:rPr lang="en-US" sz="2000" dirty="0" smtClean="0">
                <a:solidFill>
                  <a:srgbClr val="7030A0"/>
                </a:solidFill>
                <a:latin typeface="Palatino Linotype" pitchFamily="18" charset="0"/>
              </a:rPr>
              <a:t>, gills, </a:t>
            </a:r>
            <a:r>
              <a:rPr lang="en-US" sz="2000" dirty="0" err="1" smtClean="0">
                <a:solidFill>
                  <a:srgbClr val="7030A0"/>
                </a:solidFill>
                <a:latin typeface="Palatino Linotype" pitchFamily="18" charset="0"/>
              </a:rPr>
              <a:t>bursae</a:t>
            </a:r>
            <a:r>
              <a:rPr lang="en-US" sz="2000" dirty="0" smtClean="0">
                <a:solidFill>
                  <a:srgbClr val="7030A0"/>
                </a:solidFill>
                <a:latin typeface="Palatino Linotype" pitchFamily="18" charset="0"/>
              </a:rPr>
              <a:t>, respiratory trees, etc</a:t>
            </a:r>
            <a:r>
              <a:rPr lang="en-US" sz="2000" dirty="0" smtClean="0">
                <a:solidFill>
                  <a:srgbClr val="7030A0"/>
                </a:solidFill>
                <a:latin typeface="Palatino Linotype" pitchFamily="18" charset="0"/>
              </a:rPr>
              <a:t>.</a:t>
            </a:r>
            <a:endParaRPr lang="en-US" sz="2000" dirty="0" smtClean="0">
              <a:solidFill>
                <a:srgbClr val="7030A0"/>
              </a:solidFill>
              <a:latin typeface="Palatino Linotype" pitchFamily="18" charset="0"/>
            </a:endParaRPr>
          </a:p>
          <a:p>
            <a:pPr algn="just" eaLnBrk="1" hangingPunct="1">
              <a:buClr>
                <a:srgbClr val="C00000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C00000"/>
                </a:solidFill>
                <a:latin typeface="Palatino Linotype" pitchFamily="18" charset="0"/>
              </a:rPr>
              <a:t>NERVOUS SYSTEM: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itchFamily="18" charset="0"/>
              </a:rPr>
              <a:t>T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itchFamily="18" charset="0"/>
              </a:rPr>
              <a:t>he nervous system includes a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itchFamily="18" charset="0"/>
              </a:rPr>
              <a:t>circumoral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itchFamily="18" charset="0"/>
              </a:rPr>
              <a:t> nerve ring and radial nerve cords. There is no brain but 3 radially arranged interconnected nerve networks. Sense organs are simple.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Palatino Linotype" pitchFamily="18" charset="0"/>
            </a:endParaRPr>
          </a:p>
          <a:p>
            <a:pPr algn="just" eaLnBrk="1" hangingPunct="1">
              <a:buClr>
                <a:srgbClr val="6BA42C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6BA42C"/>
                </a:solidFill>
                <a:latin typeface="Palatino Linotype" pitchFamily="18" charset="0"/>
              </a:rPr>
              <a:t>REPRODUCTION: </a:t>
            </a:r>
            <a:r>
              <a:rPr lang="en-US" sz="2000" dirty="0" smtClean="0">
                <a:solidFill>
                  <a:srgbClr val="002060"/>
                </a:solidFill>
                <a:latin typeface="Palatino Linotype" pitchFamily="18" charset="0"/>
              </a:rPr>
              <a:t>Sexes are mostly separate. Males and females are alike externally (ne sexual dimorphism). The reproductive tracts are </a:t>
            </a:r>
            <a:r>
              <a:rPr lang="en-US" sz="2000" dirty="0" smtClean="0">
                <a:solidFill>
                  <a:srgbClr val="002060"/>
                </a:solidFill>
                <a:latin typeface="Palatino Linotype" pitchFamily="18" charset="0"/>
              </a:rPr>
              <a:t>very </a:t>
            </a:r>
            <a:r>
              <a:rPr lang="en-US" sz="2000" dirty="0" smtClean="0">
                <a:solidFill>
                  <a:srgbClr val="002060"/>
                </a:solidFill>
                <a:latin typeface="Palatino Linotype" pitchFamily="18" charset="0"/>
              </a:rPr>
              <a:t>simple. There are no accessory glands. Copulation does not occur and fertilization is mostly external. Some forms reproduces asexually by self-division</a:t>
            </a:r>
            <a:r>
              <a:rPr lang="en-US" sz="2000" b="1" dirty="0" smtClean="0">
                <a:solidFill>
                  <a:srgbClr val="002060"/>
                </a:solidFill>
                <a:latin typeface="Palatino Linotype" pitchFamily="18" charset="0"/>
              </a:rPr>
              <a:t>.</a:t>
            </a:r>
          </a:p>
          <a:p>
            <a:pPr algn="just" eaLnBrk="1" hangingPunct="1">
              <a:buClr>
                <a:srgbClr val="7030A0"/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7030A0"/>
                </a:solidFill>
                <a:latin typeface="Palatino Linotype" pitchFamily="18" charset="0"/>
              </a:rPr>
              <a:t>DEVELOPMENT:</a:t>
            </a:r>
            <a:r>
              <a:rPr lang="en-US" sz="2000" dirty="0" smtClean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The eggs are typically </a:t>
            </a:r>
            <a:r>
              <a:rPr lang="en-US" sz="2000" dirty="0" err="1" smtClean="0">
                <a:solidFill>
                  <a:srgbClr val="006C31"/>
                </a:solidFill>
                <a:latin typeface="Palatino Linotype" pitchFamily="18" charset="0"/>
              </a:rPr>
              <a:t>homolecithal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. </a:t>
            </a:r>
            <a:r>
              <a:rPr lang="en-US" sz="2000" dirty="0" err="1" smtClean="0">
                <a:solidFill>
                  <a:srgbClr val="006C31"/>
                </a:solidFill>
                <a:latin typeface="Palatino Linotype" pitchFamily="18" charset="0"/>
              </a:rPr>
              <a:t>Deveopment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 is </a:t>
            </a:r>
            <a:r>
              <a:rPr lang="en-US" sz="2000" dirty="0" err="1" smtClean="0">
                <a:solidFill>
                  <a:srgbClr val="006C31"/>
                </a:solidFill>
                <a:latin typeface="Palatino Linotype" pitchFamily="18" charset="0"/>
              </a:rPr>
              <a:t>planktonic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. Cleavage is radial and indeterminate. </a:t>
            </a:r>
            <a:r>
              <a:rPr lang="en-US" sz="2000" dirty="0" err="1" smtClean="0">
                <a:solidFill>
                  <a:srgbClr val="006C31"/>
                </a:solidFill>
                <a:latin typeface="Palatino Linotype" pitchFamily="18" charset="0"/>
              </a:rPr>
              <a:t>Gastrulation</a:t>
            </a:r>
            <a:r>
              <a:rPr lang="en-US" sz="2000" dirty="0" smtClean="0">
                <a:solidFill>
                  <a:srgbClr val="006C31"/>
                </a:solidFill>
                <a:latin typeface="Palatino Linotype" pitchFamily="18" charset="0"/>
              </a:rPr>
              <a:t> primarily occurs by invagination. Life history includes a ciliated, bilaterally symmetrical, free swimming larva which feeds and swims by means of ciliated bands and undergo conspicuous metamorphosis to form adult.</a:t>
            </a:r>
            <a:endParaRPr lang="en-US" sz="2000" dirty="0" smtClean="0">
              <a:solidFill>
                <a:srgbClr val="7030A0"/>
              </a:solidFill>
              <a:latin typeface="Palatino Linotype" pitchFamily="18" charset="0"/>
            </a:endParaRPr>
          </a:p>
          <a:p>
            <a:pPr algn="just" eaLnBrk="1" hangingPunct="1">
              <a:buClr>
                <a:schemeClr val="accent1">
                  <a:lumMod val="50000"/>
                </a:schemeClr>
              </a:buClr>
              <a:buSzPct val="100000"/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NATURAL HISTORY: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All the echinoderms are marine. They generally lives down to over 3600 </a:t>
            </a:r>
            <a:r>
              <a:rPr lang="en-US" sz="2000" dirty="0" err="1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metres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, pelagic, slow moving or sedentary forms. Parasitic and colonial forms are unknown. Phenomenon of </a:t>
            </a:r>
            <a:r>
              <a:rPr lang="en-US" sz="2000" dirty="0" err="1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autotomy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 and regeneration are well known. They flourished in the </a:t>
            </a:r>
            <a:r>
              <a:rPr lang="en-US" sz="2000" dirty="0" err="1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C</a:t>
            </a:r>
            <a:r>
              <a:rPr lang="en-US" sz="2000" dirty="0" err="1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ambrion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Palatino Linotype" pitchFamily="18" charset="0"/>
              </a:rPr>
              <a:t> period. There are about 6000 living species and 13,000 extinct species .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179041"/>
            <a:ext cx="9144000" cy="80168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200" b="1" dirty="0" smtClean="0">
                <a:solidFill>
                  <a:srgbClr val="0070C0"/>
                </a:solidFill>
                <a:latin typeface="Algerian" pitchFamily="82" charset="0"/>
              </a:rPr>
              <a:t>Unique features of </a:t>
            </a:r>
            <a:r>
              <a:rPr lang="en-US" sz="3200" b="1" dirty="0" smtClean="0">
                <a:solidFill>
                  <a:srgbClr val="0070C0"/>
                </a:solidFill>
                <a:latin typeface="Algerian" pitchFamily="82" charset="0"/>
              </a:rPr>
              <a:t>ECHINODERMATES</a:t>
            </a:r>
            <a:endParaRPr lang="en-US" sz="3200" b="1" dirty="0" smtClean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pPr algn="just" eaLnBrk="1" hangingPunct="1">
              <a:buClr>
                <a:srgbClr val="002060"/>
              </a:buClr>
              <a:buSzPct val="90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Palatino Linotype" pitchFamily="18" charset="0"/>
              </a:rPr>
              <a:t>Bilateral symmetry in larva and pentamerous radial symmetry in the adult.</a:t>
            </a:r>
            <a:endParaRPr lang="en-US" sz="2800" dirty="0" smtClean="0">
              <a:solidFill>
                <a:srgbClr val="002060"/>
              </a:solidFill>
              <a:latin typeface="Palatino Linotype" pitchFamily="18" charset="0"/>
            </a:endParaRPr>
          </a:p>
          <a:p>
            <a:pPr algn="just" eaLnBrk="1" hangingPunct="1">
              <a:buClrTx/>
              <a:buSzPct val="90000"/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Demarcation of the body surface into ambulacral and inter-ambulacral areas.</a:t>
            </a:r>
            <a:endParaRPr lang="en-US" sz="2800" dirty="0" smtClean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algn="just" eaLnBrk="1" hangingPunct="1">
              <a:buClr>
                <a:srgbClr val="C00000"/>
              </a:buClr>
              <a:buSzPct val="90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  <a:latin typeface="Palatino Linotype" pitchFamily="18" charset="0"/>
              </a:rPr>
              <a:t>Characteristic tube feet or podia for locomotion.</a:t>
            </a:r>
            <a:endParaRPr lang="en-US" sz="2800" dirty="0" smtClean="0">
              <a:solidFill>
                <a:srgbClr val="C00000"/>
              </a:solidFill>
              <a:latin typeface="Palatino Linotype" pitchFamily="18" charset="0"/>
            </a:endParaRPr>
          </a:p>
          <a:p>
            <a:pPr algn="just" eaLnBrk="1" hangingPunct="1">
              <a:buClr>
                <a:srgbClr val="00B050"/>
              </a:buClr>
              <a:buSzPct val="90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B050"/>
                </a:solidFill>
                <a:latin typeface="Palatino Linotype" pitchFamily="18" charset="0"/>
              </a:rPr>
              <a:t>Mutable connective tissue forming dermis.</a:t>
            </a:r>
            <a:endParaRPr lang="en-US" sz="2800" dirty="0" smtClean="0">
              <a:solidFill>
                <a:srgbClr val="00B050"/>
              </a:solidFill>
              <a:latin typeface="Palatino Linotype" pitchFamily="18" charset="0"/>
            </a:endParaRPr>
          </a:p>
          <a:p>
            <a:pPr algn="just" eaLnBrk="1" hangingPunct="1">
              <a:buClr>
                <a:srgbClr val="0070C0"/>
              </a:buClr>
              <a:buSzPct val="90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  <a:latin typeface="Palatino Linotype" pitchFamily="18" charset="0"/>
              </a:rPr>
              <a:t>Presence of a </a:t>
            </a:r>
            <a:r>
              <a:rPr lang="en-US" sz="2800" dirty="0" err="1" smtClean="0">
                <a:solidFill>
                  <a:srgbClr val="0070C0"/>
                </a:solidFill>
                <a:latin typeface="Palatino Linotype" pitchFamily="18" charset="0"/>
              </a:rPr>
              <a:t>mesodermal</a:t>
            </a:r>
            <a:r>
              <a:rPr lang="en-US" sz="2800" dirty="0" smtClean="0">
                <a:solidFill>
                  <a:srgbClr val="0070C0"/>
                </a:solidFill>
                <a:latin typeface="Palatino Linotype" pitchFamily="18" charset="0"/>
              </a:rPr>
              <a:t> endoskeleton of calcareous plates, usually with spines.</a:t>
            </a:r>
            <a:endParaRPr lang="en-US" sz="2800" dirty="0" smtClean="0">
              <a:solidFill>
                <a:srgbClr val="0070C0"/>
              </a:solidFill>
              <a:latin typeface="Palatino Linotype" pitchFamily="18" charset="0"/>
            </a:endParaRPr>
          </a:p>
          <a:p>
            <a:pPr algn="just" eaLnBrk="1" hangingPunct="1">
              <a:buClr>
                <a:srgbClr val="FF0000"/>
              </a:buClr>
              <a:buSzPct val="90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FF0000"/>
                </a:solidFill>
                <a:latin typeface="Palatino Linotype" pitchFamily="18" charset="0"/>
              </a:rPr>
              <a:t>Modification of a part of the </a:t>
            </a:r>
            <a:r>
              <a:rPr lang="en-US" sz="2800" dirty="0" err="1" smtClean="0">
                <a:solidFill>
                  <a:srgbClr val="FF0000"/>
                </a:solidFill>
                <a:latin typeface="Palatino Linotype" pitchFamily="18" charset="0"/>
              </a:rPr>
              <a:t>coelom</a:t>
            </a:r>
            <a:r>
              <a:rPr lang="en-US" sz="2800" dirty="0" smtClean="0">
                <a:solidFill>
                  <a:srgbClr val="FF0000"/>
                </a:solidFill>
                <a:latin typeface="Palatino Linotype" pitchFamily="18" charset="0"/>
              </a:rPr>
              <a:t> into a water-filled ambulacral system for locomotion.</a:t>
            </a:r>
          </a:p>
          <a:p>
            <a:pPr algn="just" eaLnBrk="1" hangingPunct="1">
              <a:buClr>
                <a:srgbClr val="58267E"/>
              </a:buClr>
              <a:buSzPct val="90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58267E"/>
                </a:solidFill>
                <a:latin typeface="Palatino Linotype" pitchFamily="18" charset="0"/>
              </a:rPr>
              <a:t>Greatly reduced </a:t>
            </a:r>
            <a:r>
              <a:rPr lang="en-US" sz="2800" dirty="0" err="1" smtClean="0">
                <a:solidFill>
                  <a:srgbClr val="58267E"/>
                </a:solidFill>
                <a:latin typeface="Palatino Linotype" pitchFamily="18" charset="0"/>
              </a:rPr>
              <a:t>lacunar</a:t>
            </a:r>
            <a:r>
              <a:rPr lang="en-US" sz="2800" dirty="0" smtClean="0">
                <a:solidFill>
                  <a:srgbClr val="58267E"/>
                </a:solidFill>
                <a:latin typeface="Palatino Linotype" pitchFamily="18" charset="0"/>
              </a:rPr>
              <a:t> circulatory system.</a:t>
            </a:r>
            <a:endParaRPr lang="en-US" sz="2800" dirty="0" smtClean="0">
              <a:solidFill>
                <a:srgbClr val="58267E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179041"/>
            <a:ext cx="9144000" cy="80168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 smtClean="0">
                <a:solidFill>
                  <a:srgbClr val="C00000"/>
                </a:solidFill>
                <a:latin typeface="Algerian" pitchFamily="82" charset="0"/>
              </a:rPr>
              <a:t>DEGENERATIVE features</a:t>
            </a:r>
            <a:endParaRPr lang="en-US" sz="4400" b="1" dirty="0" smtClean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pPr marL="536575" algn="just" eaLnBrk="1" hangingPunct="1">
              <a:buClr>
                <a:srgbClr val="002060"/>
              </a:buClr>
              <a:buSzPct val="90000"/>
              <a:buFont typeface="Wingdings" pitchFamily="2" charset="2"/>
              <a:buChar char="v"/>
            </a:pPr>
            <a:r>
              <a:rPr lang="en-US" sz="4000" dirty="0" smtClean="0">
                <a:solidFill>
                  <a:srgbClr val="002060"/>
                </a:solidFill>
                <a:latin typeface="Palatino Linotype" pitchFamily="18" charset="0"/>
              </a:rPr>
              <a:t>Lack of head.</a:t>
            </a:r>
            <a:endParaRPr lang="en-US" sz="4000" dirty="0" smtClean="0">
              <a:solidFill>
                <a:srgbClr val="002060"/>
              </a:solidFill>
              <a:latin typeface="Palatino Linotype" pitchFamily="18" charset="0"/>
            </a:endParaRPr>
          </a:p>
          <a:p>
            <a:pPr marL="536575" algn="just" eaLnBrk="1" hangingPunct="1">
              <a:buClrTx/>
              <a:buSzPct val="90000"/>
              <a:buFont typeface="Wingdings" pitchFamily="2" charset="2"/>
              <a:buChar char="v"/>
            </a:pPr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Reduced circulatory system.</a:t>
            </a:r>
            <a:endParaRPr lang="en-US" sz="4000" dirty="0" smtClean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marL="536575" algn="just" eaLnBrk="1" hangingPunct="1">
              <a:buClr>
                <a:srgbClr val="C00000"/>
              </a:buClr>
              <a:buSzPct val="90000"/>
              <a:buFont typeface="Wingdings" pitchFamily="2" charset="2"/>
              <a:buChar char="v"/>
            </a:pPr>
            <a:r>
              <a:rPr lang="en-US" sz="4000" dirty="0" smtClean="0">
                <a:solidFill>
                  <a:srgbClr val="C00000"/>
                </a:solidFill>
                <a:latin typeface="Palatino Linotype" pitchFamily="18" charset="0"/>
              </a:rPr>
              <a:t>Absence of definite excretory organs.</a:t>
            </a:r>
            <a:endParaRPr lang="en-US" sz="4000" dirty="0" smtClean="0">
              <a:solidFill>
                <a:srgbClr val="C00000"/>
              </a:solidFill>
              <a:latin typeface="Palatino Linotype" pitchFamily="18" charset="0"/>
            </a:endParaRPr>
          </a:p>
          <a:p>
            <a:pPr marL="536575" algn="just" eaLnBrk="1" hangingPunct="1">
              <a:buClr>
                <a:srgbClr val="00B050"/>
              </a:buClr>
              <a:buSzPct val="90000"/>
              <a:buFont typeface="Wingdings" pitchFamily="2" charset="2"/>
              <a:buChar char="v"/>
            </a:pPr>
            <a:r>
              <a:rPr lang="en-US" sz="4000" dirty="0" smtClean="0">
                <a:solidFill>
                  <a:srgbClr val="00B050"/>
                </a:solidFill>
                <a:latin typeface="Palatino Linotype" pitchFamily="18" charset="0"/>
              </a:rPr>
              <a:t>Lack of anus in some forms.</a:t>
            </a:r>
            <a:endParaRPr lang="en-US" sz="4000" dirty="0" smtClean="0">
              <a:solidFill>
                <a:srgbClr val="00B050"/>
              </a:solidFill>
              <a:latin typeface="Palatino Linotype" pitchFamily="18" charset="0"/>
            </a:endParaRPr>
          </a:p>
          <a:p>
            <a:pPr marL="536575" algn="just" eaLnBrk="1" hangingPunct="1">
              <a:buClr>
                <a:srgbClr val="0070C0"/>
              </a:buClr>
              <a:buSzPct val="90000"/>
              <a:buFont typeface="Wingdings" pitchFamily="2" charset="2"/>
              <a:buChar char="v"/>
            </a:pPr>
            <a:r>
              <a:rPr lang="en-US" sz="4000" dirty="0" smtClean="0">
                <a:solidFill>
                  <a:srgbClr val="0070C0"/>
                </a:solidFill>
                <a:latin typeface="Palatino Linotype" pitchFamily="18" charset="0"/>
              </a:rPr>
              <a:t>Simple sense organs.</a:t>
            </a:r>
            <a:endParaRPr lang="en-US" sz="4000" dirty="0" smtClean="0">
              <a:solidFill>
                <a:srgbClr val="58267E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170384"/>
            <a:ext cx="9144000" cy="810344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7030A0"/>
                </a:solidFill>
                <a:latin typeface="Algerian" pitchFamily="82" charset="0"/>
              </a:rPr>
              <a:t>CHORDATES LIKE CHARACTERS</a:t>
            </a:r>
            <a:endParaRPr lang="en-IN" sz="3200" b="1" dirty="0" smtClean="0">
              <a:solidFill>
                <a:srgbClr val="7030A0"/>
              </a:solidFill>
              <a:latin typeface="Algerian" pitchFamily="82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824536"/>
          </a:xfrm>
        </p:spPr>
        <p:txBody>
          <a:bodyPr>
            <a:noAutofit/>
          </a:bodyPr>
          <a:lstStyle/>
          <a:p>
            <a:pPr marL="457200" indent="-457200" algn="just">
              <a:buClr>
                <a:srgbClr val="C00000"/>
              </a:buClr>
              <a:buSzPct val="100000"/>
              <a:buFont typeface="+mj-lt"/>
              <a:buAutoNum type="alphaLcParenR"/>
            </a:pPr>
            <a:r>
              <a:rPr lang="en-US" b="1" dirty="0" smtClean="0">
                <a:solidFill>
                  <a:srgbClr val="C00000"/>
                </a:solidFill>
                <a:latin typeface="Cambria" pitchFamily="18" charset="0"/>
                <a:cs typeface="Tahoma" pitchFamily="34" charset="0"/>
              </a:rPr>
              <a:t>Radial and indeterminate (</a:t>
            </a:r>
            <a:r>
              <a:rPr lang="en-US" b="1" dirty="0" err="1" smtClean="0">
                <a:solidFill>
                  <a:srgbClr val="C00000"/>
                </a:solidFill>
                <a:latin typeface="Cambria" pitchFamily="18" charset="0"/>
                <a:cs typeface="Tahoma" pitchFamily="34" charset="0"/>
              </a:rPr>
              <a:t>equipotential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  <a:cs typeface="Tahoma" pitchFamily="34" charset="0"/>
              </a:rPr>
              <a:t>) cleavage.</a:t>
            </a:r>
            <a:endParaRPr lang="en-US" b="1" dirty="0" smtClean="0">
              <a:latin typeface="Cambria" pitchFamily="18" charset="0"/>
              <a:cs typeface="Tahoma" pitchFamily="34" charset="0"/>
            </a:endParaRPr>
          </a:p>
          <a:p>
            <a:pPr marL="457200" indent="-457200" algn="just">
              <a:buClr>
                <a:srgbClr val="006C31"/>
              </a:buClr>
              <a:buSzPct val="100000"/>
              <a:buFont typeface="+mj-lt"/>
              <a:buAutoNum type="alphaLcParenR"/>
            </a:pPr>
            <a:r>
              <a:rPr lang="en-US" b="1" dirty="0" err="1" smtClean="0">
                <a:solidFill>
                  <a:srgbClr val="006C31"/>
                </a:solidFill>
                <a:latin typeface="Cambria" pitchFamily="18" charset="0"/>
                <a:cs typeface="Tahoma" pitchFamily="34" charset="0"/>
              </a:rPr>
              <a:t>Enterocoelous</a:t>
            </a:r>
            <a:r>
              <a:rPr lang="en-US" b="1" dirty="0" smtClean="0">
                <a:solidFill>
                  <a:srgbClr val="006C31"/>
                </a:solidFill>
                <a:latin typeface="Cambria" pitchFamily="18" charset="0"/>
                <a:cs typeface="Tahoma" pitchFamily="34" charset="0"/>
              </a:rPr>
              <a:t> formation of </a:t>
            </a:r>
            <a:r>
              <a:rPr lang="en-US" b="1" dirty="0" err="1" smtClean="0">
                <a:solidFill>
                  <a:srgbClr val="006C31"/>
                </a:solidFill>
                <a:latin typeface="Cambria" pitchFamily="18" charset="0"/>
                <a:cs typeface="Tahoma" pitchFamily="34" charset="0"/>
              </a:rPr>
              <a:t>coelom</a:t>
            </a:r>
            <a:r>
              <a:rPr lang="en-US" b="1" dirty="0" smtClean="0">
                <a:solidFill>
                  <a:srgbClr val="006C31"/>
                </a:solidFill>
                <a:latin typeface="Cambria" pitchFamily="18" charset="0"/>
                <a:cs typeface="Tahoma" pitchFamily="34" charset="0"/>
              </a:rPr>
              <a:t> and mesoderm.</a:t>
            </a:r>
            <a:endParaRPr lang="en-US" b="1" dirty="0" smtClean="0">
              <a:solidFill>
                <a:srgbClr val="006C31"/>
              </a:solidFill>
              <a:latin typeface="Cambria" pitchFamily="18" charset="0"/>
              <a:cs typeface="Tahoma" pitchFamily="34" charset="0"/>
            </a:endParaRPr>
          </a:p>
          <a:p>
            <a:pPr marL="457200" indent="-457200" algn="just">
              <a:buClr>
                <a:srgbClr val="0070C0"/>
              </a:buClr>
              <a:buSzPct val="100000"/>
              <a:buFont typeface="+mj-lt"/>
              <a:buAutoNum type="alphaLcParenR"/>
            </a:pPr>
            <a:r>
              <a:rPr lang="en-US" b="1" dirty="0" err="1" smtClean="0">
                <a:solidFill>
                  <a:srgbClr val="0070C0"/>
                </a:solidFill>
                <a:latin typeface="Cambria" pitchFamily="18" charset="0"/>
                <a:cs typeface="Tahoma" pitchFamily="34" charset="0"/>
              </a:rPr>
              <a:t>Mesodemal</a:t>
            </a:r>
            <a:r>
              <a:rPr lang="en-US" b="1" dirty="0" smtClean="0">
                <a:solidFill>
                  <a:srgbClr val="0070C0"/>
                </a:solidFill>
                <a:latin typeface="Cambria" pitchFamily="18" charset="0"/>
                <a:cs typeface="Tahoma" pitchFamily="34" charset="0"/>
              </a:rPr>
              <a:t> endoskeleton.</a:t>
            </a:r>
            <a:endParaRPr lang="en-US" b="1" dirty="0" smtClean="0">
              <a:solidFill>
                <a:srgbClr val="0070C0"/>
              </a:solidFill>
              <a:latin typeface="Cambria" pitchFamily="18" charset="0"/>
              <a:cs typeface="Tahoma" pitchFamily="34" charset="0"/>
            </a:endParaRPr>
          </a:p>
          <a:p>
            <a:pPr marL="457200" indent="-457200" algn="just">
              <a:buClr>
                <a:srgbClr val="FF0000"/>
              </a:buClr>
              <a:buSzPct val="100000"/>
              <a:buFont typeface="+mj-lt"/>
              <a:buAutoNum type="alphaLcParenR"/>
            </a:pPr>
            <a:r>
              <a:rPr lang="en-US" b="1" dirty="0" err="1" smtClean="0">
                <a:solidFill>
                  <a:srgbClr val="FF0000"/>
                </a:solidFill>
                <a:latin typeface="Cambria" pitchFamily="18" charset="0"/>
                <a:cs typeface="Tahoma" pitchFamily="34" charset="0"/>
              </a:rPr>
              <a:t>Deuterostomous</a:t>
            </a:r>
            <a:r>
              <a:rPr lang="en-US" b="1" dirty="0" smtClean="0">
                <a:solidFill>
                  <a:srgbClr val="FF0000"/>
                </a:solidFill>
                <a:latin typeface="Cambria" pitchFamily="18" charset="0"/>
                <a:cs typeface="Tahoma" pitchFamily="34" charset="0"/>
              </a:rPr>
              <a:t> mouth.</a:t>
            </a:r>
            <a:endParaRPr lang="en-US" b="1" dirty="0" smtClean="0">
              <a:solidFill>
                <a:srgbClr val="FF0000"/>
              </a:solidFill>
              <a:latin typeface="Cambria" pitchFamily="18" charset="0"/>
              <a:cs typeface="Tahoma" pitchFamily="34" charset="0"/>
            </a:endParaRPr>
          </a:p>
          <a:p>
            <a:pPr marL="457200" indent="-457200" algn="just">
              <a:buClr>
                <a:schemeClr val="accent1">
                  <a:lumMod val="50000"/>
                </a:schemeClr>
              </a:buClr>
              <a:buSzPct val="100000"/>
              <a:buFont typeface="+mj-lt"/>
              <a:buAutoNum type="alphaLcParenR"/>
            </a:pP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ahoma" pitchFamily="34" charset="0"/>
              </a:rPr>
              <a:t>Phosphocreatinine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ahoma" pitchFamily="34" charset="0"/>
              </a:rPr>
              <a:t> for use in the energy cycle.</a:t>
            </a:r>
            <a:endParaRPr lang="en-IN" sz="4400" b="1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224</TotalTime>
  <Words>873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PHYLUM : ECHINODERMATA</vt:lpstr>
      <vt:lpstr>General Characters</vt:lpstr>
      <vt:lpstr>Slide 3</vt:lpstr>
      <vt:lpstr>Slide 4</vt:lpstr>
      <vt:lpstr>Unique features of ECHINODERMATES</vt:lpstr>
      <vt:lpstr>DEGENERATIVE features</vt:lpstr>
      <vt:lpstr>CHORDATES LIKE CHARACTERS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PHYLUM : mollusca</dc:title>
  <dc:creator>SANJU-ANU</dc:creator>
  <cp:lastModifiedBy>RAJIT</cp:lastModifiedBy>
  <cp:revision>25</cp:revision>
  <dcterms:created xsi:type="dcterms:W3CDTF">2011-07-18T12:51:15Z</dcterms:created>
  <dcterms:modified xsi:type="dcterms:W3CDTF">2014-06-14T06:57:34Z</dcterms:modified>
</cp:coreProperties>
</file>