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5"/>
  </p:notesMasterIdLst>
  <p:sldIdLst>
    <p:sldId id="256" r:id="rId2"/>
    <p:sldId id="267" r:id="rId3"/>
    <p:sldId id="268" r:id="rId4"/>
    <p:sldId id="269" r:id="rId5"/>
    <p:sldId id="257" r:id="rId6"/>
    <p:sldId id="271" r:id="rId7"/>
    <p:sldId id="275" r:id="rId8"/>
    <p:sldId id="276" r:id="rId9"/>
    <p:sldId id="259" r:id="rId10"/>
    <p:sldId id="277" r:id="rId11"/>
    <p:sldId id="294" r:id="rId12"/>
    <p:sldId id="264" r:id="rId13"/>
    <p:sldId id="26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532BE5"/>
    <a:srgbClr val="004C22"/>
    <a:srgbClr val="FF9900"/>
    <a:srgbClr val="663300"/>
    <a:srgbClr val="996633"/>
    <a:srgbClr val="FF3399"/>
    <a:srgbClr val="B43A14"/>
    <a:srgbClr val="0066FF"/>
    <a:srgbClr val="00EE6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205" autoAdjust="0"/>
  </p:normalViewPr>
  <p:slideViewPr>
    <p:cSldViewPr>
      <p:cViewPr>
        <p:scale>
          <a:sx n="70" d="100"/>
          <a:sy n="70" d="100"/>
        </p:scale>
        <p:origin x="-1290" y="-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369368-AE4E-43BC-8FA7-092FC00C4215}" type="datetimeFigureOut">
              <a:rPr lang="en-IN" smtClean="0"/>
              <a:pPr/>
              <a:t>24-06-2014</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6F0763-4712-4478-B989-EA97518B2B56}"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56F0763-4712-4478-B989-EA97518B2B56}" type="slidenum">
              <a:rPr lang="en-IN" smtClean="0"/>
              <a:pPr/>
              <a:t>1</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16" name="Slide Number Placeholder 15"/>
          <p:cNvSpPr>
            <a:spLocks noGrp="1"/>
          </p:cNvSpPr>
          <p:nvPr>
            <p:ph type="sldNum" sz="quarter" idx="11"/>
          </p:nvPr>
        </p:nvSpPr>
        <p:spPr/>
        <p:txBody>
          <a:bodyPr/>
          <a:lstStyle/>
          <a:p>
            <a:fld id="{8B87D879-00FF-4176-964F-91D9E76D9D9E}" type="slidenum">
              <a:rPr lang="en-IN" smtClean="0"/>
              <a:pPr/>
              <a:t>‹#›</a:t>
            </a:fld>
            <a:endParaRPr lang="en-IN"/>
          </a:p>
        </p:txBody>
      </p:sp>
      <p:sp>
        <p:nvSpPr>
          <p:cNvPr id="17" name="Footer Placeholder 16"/>
          <p:cNvSpPr>
            <a:spLocks noGrp="1"/>
          </p:cNvSpPr>
          <p:nvPr>
            <p:ph type="ftr" sz="quarter" idx="12"/>
          </p:nvPr>
        </p:nvSpPr>
        <p:spPr/>
        <p:txBody>
          <a:bodyPr/>
          <a:lstStyle/>
          <a:p>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B87D879-00FF-4176-964F-91D9E76D9D9E}"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B87D879-00FF-4176-964F-91D9E76D9D9E}"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628B6A98-A9BC-4E64-8448-3B6A81D5CD2C}" type="datetimeFigureOut">
              <a:rPr lang="en-IN" smtClean="0"/>
              <a:pPr/>
              <a:t>24-06-2014</a:t>
            </a:fld>
            <a:endParaRPr lang="en-IN"/>
          </a:p>
        </p:txBody>
      </p:sp>
      <p:sp>
        <p:nvSpPr>
          <p:cNvPr id="15" name="Slide Number Placeholder 14"/>
          <p:cNvSpPr>
            <a:spLocks noGrp="1"/>
          </p:cNvSpPr>
          <p:nvPr>
            <p:ph type="sldNum" sz="quarter" idx="15"/>
          </p:nvPr>
        </p:nvSpPr>
        <p:spPr/>
        <p:txBody>
          <a:bodyPr/>
          <a:lstStyle>
            <a:lvl1pPr algn="ctr">
              <a:defRPr/>
            </a:lvl1pPr>
          </a:lstStyle>
          <a:p>
            <a:fld id="{8B87D879-00FF-4176-964F-91D9E76D9D9E}" type="slidenum">
              <a:rPr lang="en-IN" smtClean="0"/>
              <a:pPr/>
              <a:t>‹#›</a:t>
            </a:fld>
            <a:endParaRPr lang="en-IN"/>
          </a:p>
        </p:txBody>
      </p:sp>
      <p:sp>
        <p:nvSpPr>
          <p:cNvPr id="16" name="Footer Placeholder 15"/>
          <p:cNvSpPr>
            <a:spLocks noGrp="1"/>
          </p:cNvSpPr>
          <p:nvPr>
            <p:ph type="ftr" sz="quarter" idx="16"/>
          </p:nvPr>
        </p:nvSpPr>
        <p:spPr/>
        <p:txBody>
          <a:bodyPr/>
          <a:lstStyle/>
          <a:p>
            <a:endParaRPr lang="en-IN"/>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B87D879-00FF-4176-964F-91D9E76D9D9E}" type="slidenum">
              <a:rPr lang="en-IN" smtClean="0"/>
              <a:pPr/>
              <a:t>‹#›</a:t>
            </a:fld>
            <a:endParaRPr lang="en-IN"/>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B87D879-00FF-4176-964F-91D9E76D9D9E}" type="slidenum">
              <a:rPr lang="en-IN" smtClean="0"/>
              <a:pPr/>
              <a:t>‹#›</a:t>
            </a:fld>
            <a:endParaRPr lang="en-IN"/>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8B87D879-00FF-4176-964F-91D9E76D9D9E}" type="slidenum">
              <a:rPr lang="en-IN" smtClean="0"/>
              <a:pPr/>
              <a:t>‹#›</a:t>
            </a:fld>
            <a:endParaRPr lang="en-IN"/>
          </a:p>
        </p:txBody>
      </p:sp>
      <p:sp>
        <p:nvSpPr>
          <p:cNvPr id="8" name="Footer Placeholder 7"/>
          <p:cNvSpPr>
            <a:spLocks noGrp="1"/>
          </p:cNvSpPr>
          <p:nvPr>
            <p:ph type="ftr" sz="quarter" idx="11"/>
          </p:nvPr>
        </p:nvSpPr>
        <p:spPr/>
        <p:txBody>
          <a:bodyPr/>
          <a:lstStyle/>
          <a:p>
            <a:endParaRPr lang="en-IN"/>
          </a:p>
        </p:txBody>
      </p:sp>
      <p:sp>
        <p:nvSpPr>
          <p:cNvPr id="7" name="Date Placeholder 6"/>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8B87D879-00FF-4176-964F-91D9E76D9D9E}" type="slidenum">
              <a:rPr lang="en-IN" smtClean="0"/>
              <a:pPr/>
              <a:t>‹#›</a:t>
            </a:fld>
            <a:endParaRPr lang="en-IN"/>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8B87D879-00FF-4176-964F-91D9E76D9D9E}"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628B6A98-A9BC-4E64-8448-3B6A81D5CD2C}" type="datetimeFigureOut">
              <a:rPr lang="en-IN" smtClean="0"/>
              <a:pPr/>
              <a:t>24-06-2014</a:t>
            </a:fld>
            <a:endParaRPr lang="en-IN"/>
          </a:p>
        </p:txBody>
      </p:sp>
      <p:sp>
        <p:nvSpPr>
          <p:cNvPr id="9" name="Slide Number Placeholder 8"/>
          <p:cNvSpPr>
            <a:spLocks noGrp="1"/>
          </p:cNvSpPr>
          <p:nvPr>
            <p:ph type="sldNum" sz="quarter" idx="15"/>
          </p:nvPr>
        </p:nvSpPr>
        <p:spPr/>
        <p:txBody>
          <a:bodyPr/>
          <a:lstStyle/>
          <a:p>
            <a:fld id="{8B87D879-00FF-4176-964F-91D9E76D9D9E}" type="slidenum">
              <a:rPr lang="en-IN" smtClean="0"/>
              <a:pPr/>
              <a:t>‹#›</a:t>
            </a:fld>
            <a:endParaRPr lang="en-IN"/>
          </a:p>
        </p:txBody>
      </p:sp>
      <p:sp>
        <p:nvSpPr>
          <p:cNvPr id="10" name="Footer Placeholder 9"/>
          <p:cNvSpPr>
            <a:spLocks noGrp="1"/>
          </p:cNvSpPr>
          <p:nvPr>
            <p:ph type="ftr" sz="quarter" idx="16"/>
          </p:nvPr>
        </p:nvSpPr>
        <p:spPr/>
        <p:txBody>
          <a:bodyPr/>
          <a:lstStyle/>
          <a:p>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9" name="Slide Number Placeholder 8"/>
          <p:cNvSpPr>
            <a:spLocks noGrp="1"/>
          </p:cNvSpPr>
          <p:nvPr>
            <p:ph type="sldNum" sz="quarter" idx="11"/>
          </p:nvPr>
        </p:nvSpPr>
        <p:spPr/>
        <p:txBody>
          <a:bodyPr/>
          <a:lstStyle/>
          <a:p>
            <a:fld id="{8B87D879-00FF-4176-964F-91D9E76D9D9E}" type="slidenum">
              <a:rPr lang="en-IN" smtClean="0"/>
              <a:pPr/>
              <a:t>‹#›</a:t>
            </a:fld>
            <a:endParaRPr lang="en-IN"/>
          </a:p>
        </p:txBody>
      </p:sp>
      <p:sp>
        <p:nvSpPr>
          <p:cNvPr id="10" name="Footer Placeholder 9"/>
          <p:cNvSpPr>
            <a:spLocks noGrp="1"/>
          </p:cNvSpPr>
          <p:nvPr>
            <p:ph type="ftr" sz="quarter" idx="12"/>
          </p:nvPr>
        </p:nvSpPr>
        <p:spPr/>
        <p:txBody>
          <a:bodyPr/>
          <a:lstStyle/>
          <a:p>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28B6A98-A9BC-4E64-8448-3B6A81D5CD2C}" type="datetimeFigureOut">
              <a:rPr lang="en-IN" smtClean="0"/>
              <a:pPr/>
              <a:t>24-06-2014</a:t>
            </a:fld>
            <a:endParaRPr lang="en-IN"/>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IN"/>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8B87D879-00FF-4176-964F-91D9E76D9D9E}" type="slidenum">
              <a:rPr lang="en-IN" smtClean="0"/>
              <a:pPr/>
              <a:t>‹#›</a:t>
            </a:fld>
            <a:endParaRPr lang="en-IN"/>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3516568"/>
            <a:ext cx="9144000" cy="1784640"/>
          </a:xfrm>
        </p:spPr>
        <p:txBody>
          <a:bodyPr>
            <a:noAutofit/>
          </a:bodyPr>
          <a:lstStyle/>
          <a:p>
            <a:pPr algn="ctr"/>
            <a:r>
              <a:rPr lang="en-US" sz="6600" b="1" i="1" dirty="0" smtClean="0">
                <a:solidFill>
                  <a:srgbClr val="C00000"/>
                </a:solidFill>
              </a:rPr>
              <a:t>BALANOGLOSSUS</a:t>
            </a:r>
            <a:endParaRPr lang="en-US" sz="6600" b="1" dirty="0" smtClean="0">
              <a:solidFill>
                <a:srgbClr val="C00000"/>
              </a:solidFill>
            </a:endParaRPr>
          </a:p>
          <a:p>
            <a:pPr algn="ctr"/>
            <a:r>
              <a:rPr lang="en-US" sz="4400" b="1" dirty="0" smtClean="0">
                <a:solidFill>
                  <a:srgbClr val="C00000"/>
                </a:solidFill>
              </a:rPr>
              <a:t>(The Acorn or Tongue Worm)</a:t>
            </a:r>
            <a:endParaRPr lang="en-IN" sz="4000" b="1" dirty="0">
              <a:solidFill>
                <a:srgbClr val="C00000"/>
              </a:solidFill>
            </a:endParaRPr>
          </a:p>
        </p:txBody>
      </p:sp>
      <p:sp>
        <p:nvSpPr>
          <p:cNvPr id="2" name="Title 1"/>
          <p:cNvSpPr>
            <a:spLocks noGrp="1"/>
          </p:cNvSpPr>
          <p:nvPr>
            <p:ph type="ctrTitle"/>
          </p:nvPr>
        </p:nvSpPr>
        <p:spPr>
          <a:xfrm>
            <a:off x="0" y="1425352"/>
            <a:ext cx="9144000" cy="923528"/>
          </a:xfrm>
        </p:spPr>
        <p:txBody>
          <a:bodyPr>
            <a:noAutofit/>
          </a:bodyPr>
          <a:lstStyle/>
          <a:p>
            <a:pPr algn="ctr"/>
            <a:r>
              <a:rPr lang="en-US" sz="6000" dirty="0" smtClean="0">
                <a:solidFill>
                  <a:srgbClr val="002060"/>
                </a:solidFill>
                <a:latin typeface="Algerian" pitchFamily="82" charset="0"/>
              </a:rPr>
              <a:t>PHYLUM : HEMICHORDATA</a:t>
            </a:r>
            <a:endParaRPr lang="en-IN" sz="6000" dirty="0">
              <a:solidFill>
                <a:srgbClr val="002060"/>
              </a:solidFill>
              <a:latin typeface="Algerian" pitchFamily="8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92696"/>
            <a:ext cx="9144000" cy="6165304"/>
          </a:xfrm>
        </p:spPr>
        <p:txBody>
          <a:bodyPr>
            <a:normAutofit fontScale="92500"/>
          </a:bodyPr>
          <a:lstStyle/>
          <a:p>
            <a:pPr marL="531813" indent="-531813" algn="just">
              <a:buClr>
                <a:srgbClr val="002060"/>
              </a:buClr>
              <a:buNone/>
            </a:pPr>
            <a:r>
              <a:rPr lang="en-IN" i="1" dirty="0" err="1" smtClean="0">
                <a:solidFill>
                  <a:schemeClr val="bg1"/>
                </a:solidFill>
              </a:rPr>
              <a:t>Balanoglossus</a:t>
            </a:r>
            <a:r>
              <a:rPr lang="en-IN" dirty="0" smtClean="0">
                <a:solidFill>
                  <a:schemeClr val="bg1"/>
                </a:solidFill>
              </a:rPr>
              <a:t> is </a:t>
            </a:r>
            <a:r>
              <a:rPr lang="en-IN" b="1" dirty="0" err="1" smtClean="0">
                <a:solidFill>
                  <a:schemeClr val="bg1"/>
                </a:solidFill>
              </a:rPr>
              <a:t>tricoelomate</a:t>
            </a:r>
            <a:r>
              <a:rPr lang="en-IN" dirty="0" smtClean="0">
                <a:solidFill>
                  <a:schemeClr val="bg1"/>
                </a:solidFill>
              </a:rPr>
              <a:t>. Its </a:t>
            </a:r>
            <a:r>
              <a:rPr lang="en-IN" dirty="0" err="1" smtClean="0">
                <a:solidFill>
                  <a:schemeClr val="bg1"/>
                </a:solidFill>
              </a:rPr>
              <a:t>coelom</a:t>
            </a:r>
            <a:r>
              <a:rPr lang="en-IN" dirty="0" smtClean="0">
                <a:solidFill>
                  <a:schemeClr val="bg1"/>
                </a:solidFill>
              </a:rPr>
              <a:t> consists of three sets of separate cavities that arise as independent pouches from the archenteron of the embryo. This is one of the most fundamental characters in its anatomy, and in this respect it resembles the echinoderms. The cavities includes an unpaired cavity in the proboscis, a pair of cavities in the collar and a pair of cavities in the trunk. There is no communication between the successive cavities</a:t>
            </a:r>
          </a:p>
          <a:p>
            <a:pPr marL="531813" indent="-531813" algn="just">
              <a:buClr>
                <a:srgbClr val="002060"/>
              </a:buClr>
              <a:buNone/>
            </a:pPr>
            <a:r>
              <a:rPr lang="en-IN" dirty="0" smtClean="0">
                <a:solidFill>
                  <a:schemeClr val="bg1"/>
                </a:solidFill>
              </a:rPr>
              <a:t>The cavity of the proboscis is called as </a:t>
            </a:r>
            <a:r>
              <a:rPr lang="en-IN" b="1" dirty="0" smtClean="0">
                <a:solidFill>
                  <a:schemeClr val="bg1"/>
                </a:solidFill>
              </a:rPr>
              <a:t>proboscis </a:t>
            </a:r>
            <a:r>
              <a:rPr lang="en-IN" b="1" dirty="0" err="1" smtClean="0">
                <a:solidFill>
                  <a:schemeClr val="bg1"/>
                </a:solidFill>
              </a:rPr>
              <a:t>coelom</a:t>
            </a:r>
            <a:r>
              <a:rPr lang="en-IN" b="1" dirty="0" smtClean="0">
                <a:solidFill>
                  <a:schemeClr val="bg1"/>
                </a:solidFill>
              </a:rPr>
              <a:t> </a:t>
            </a:r>
            <a:r>
              <a:rPr lang="en-IN" dirty="0" smtClean="0">
                <a:solidFill>
                  <a:schemeClr val="bg1"/>
                </a:solidFill>
              </a:rPr>
              <a:t>or </a:t>
            </a:r>
            <a:r>
              <a:rPr lang="en-IN" b="1" dirty="0" err="1" smtClean="0">
                <a:solidFill>
                  <a:schemeClr val="bg1"/>
                </a:solidFill>
              </a:rPr>
              <a:t>protocoel</a:t>
            </a:r>
            <a:r>
              <a:rPr lang="en-IN" dirty="0" smtClean="0">
                <a:solidFill>
                  <a:schemeClr val="bg1"/>
                </a:solidFill>
              </a:rPr>
              <a:t>. It opens out by a mid-dorsal proboscis pore situated at the base of proboscis. The collar cavities are called as </a:t>
            </a:r>
            <a:r>
              <a:rPr lang="en-IN" b="1" dirty="0" smtClean="0">
                <a:solidFill>
                  <a:schemeClr val="bg1"/>
                </a:solidFill>
              </a:rPr>
              <a:t>collar </a:t>
            </a:r>
            <a:r>
              <a:rPr lang="en-IN" b="1" dirty="0" err="1" smtClean="0">
                <a:solidFill>
                  <a:schemeClr val="bg1"/>
                </a:solidFill>
              </a:rPr>
              <a:t>coelom</a:t>
            </a:r>
            <a:r>
              <a:rPr lang="en-IN" dirty="0" smtClean="0">
                <a:solidFill>
                  <a:schemeClr val="bg1"/>
                </a:solidFill>
              </a:rPr>
              <a:t> or </a:t>
            </a:r>
            <a:r>
              <a:rPr lang="en-IN" b="1" dirty="0" err="1" smtClean="0">
                <a:solidFill>
                  <a:schemeClr val="bg1"/>
                </a:solidFill>
              </a:rPr>
              <a:t>mesocoels</a:t>
            </a:r>
            <a:r>
              <a:rPr lang="en-IN" dirty="0" smtClean="0">
                <a:solidFill>
                  <a:schemeClr val="bg1"/>
                </a:solidFill>
              </a:rPr>
              <a:t>. They communicate with the exterior by a pair of </a:t>
            </a:r>
            <a:r>
              <a:rPr lang="en-IN" dirty="0" err="1" smtClean="0">
                <a:solidFill>
                  <a:schemeClr val="bg1"/>
                </a:solidFill>
              </a:rPr>
              <a:t>mesocoel</a:t>
            </a:r>
            <a:r>
              <a:rPr lang="en-IN" dirty="0" smtClean="0">
                <a:solidFill>
                  <a:schemeClr val="bg1"/>
                </a:solidFill>
              </a:rPr>
              <a:t> ducts that open into the first gill pores or collar pores. The trunk cavities are called the </a:t>
            </a:r>
            <a:r>
              <a:rPr lang="en-IN" b="1" dirty="0" smtClean="0">
                <a:solidFill>
                  <a:schemeClr val="bg1"/>
                </a:solidFill>
              </a:rPr>
              <a:t>trunk </a:t>
            </a:r>
            <a:r>
              <a:rPr lang="en-IN" b="1" dirty="0" err="1" smtClean="0">
                <a:solidFill>
                  <a:schemeClr val="bg1"/>
                </a:solidFill>
              </a:rPr>
              <a:t>coelom</a:t>
            </a:r>
            <a:r>
              <a:rPr lang="en-IN" dirty="0" smtClean="0">
                <a:solidFill>
                  <a:schemeClr val="bg1"/>
                </a:solidFill>
              </a:rPr>
              <a:t> or </a:t>
            </a:r>
            <a:r>
              <a:rPr lang="en-IN" b="1" dirty="0" err="1" smtClean="0">
                <a:solidFill>
                  <a:schemeClr val="bg1"/>
                </a:solidFill>
              </a:rPr>
              <a:t>metacoels</a:t>
            </a:r>
            <a:r>
              <a:rPr lang="en-IN" dirty="0" smtClean="0">
                <a:solidFill>
                  <a:schemeClr val="bg1"/>
                </a:solidFill>
              </a:rPr>
              <a:t>. They do not open out and contains numerous amoeboid cells, the </a:t>
            </a:r>
            <a:r>
              <a:rPr lang="en-IN" dirty="0" err="1" smtClean="0">
                <a:solidFill>
                  <a:schemeClr val="bg1"/>
                </a:solidFill>
              </a:rPr>
              <a:t>coelomocytes</a:t>
            </a:r>
            <a:r>
              <a:rPr lang="en-IN" dirty="0" smtClean="0">
                <a:solidFill>
                  <a:schemeClr val="bg1"/>
                </a:solidFill>
              </a:rPr>
              <a:t>.</a:t>
            </a:r>
            <a:endParaRPr lang="en-IN" dirty="0" smtClean="0">
              <a:solidFill>
                <a:schemeClr val="bg1"/>
              </a:solidFill>
            </a:endParaRPr>
          </a:p>
        </p:txBody>
      </p:sp>
      <p:sp>
        <p:nvSpPr>
          <p:cNvPr id="2" name="Title 1"/>
          <p:cNvSpPr>
            <a:spLocks noGrp="1"/>
          </p:cNvSpPr>
          <p:nvPr>
            <p:ph type="title"/>
          </p:nvPr>
        </p:nvSpPr>
        <p:spPr>
          <a:xfrm>
            <a:off x="0" y="-27384"/>
            <a:ext cx="9144000" cy="720080"/>
          </a:xfrm>
        </p:spPr>
        <p:txBody>
          <a:bodyPr>
            <a:normAutofit fontScale="90000"/>
          </a:bodyPr>
          <a:lstStyle/>
          <a:p>
            <a:pPr algn="ctr"/>
            <a:r>
              <a:rPr lang="en-US" sz="4800" b="1" dirty="0" err="1" smtClean="0">
                <a:solidFill>
                  <a:srgbClr val="CF4317"/>
                </a:solidFill>
                <a:latin typeface="Algerian" pitchFamily="82" charset="0"/>
                <a:ea typeface="Adobe Myungjo Std M"/>
                <a:cs typeface="Adobe Myungjo Std M"/>
              </a:rPr>
              <a:t>coelom</a:t>
            </a:r>
            <a:endParaRPr lang="en-IN" sz="4400" dirty="0">
              <a:solidFill>
                <a:srgbClr val="CF4317"/>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87288"/>
            <a:ext cx="9144000" cy="533400"/>
          </a:xfrm>
        </p:spPr>
        <p:txBody>
          <a:bodyPr>
            <a:noAutofit/>
          </a:bodyPr>
          <a:lstStyle/>
          <a:p>
            <a:pPr algn="ctr"/>
            <a:r>
              <a:rPr lang="en-US" sz="4000" b="1" dirty="0" smtClean="0">
                <a:solidFill>
                  <a:srgbClr val="FF0000"/>
                </a:solidFill>
                <a:latin typeface="Algerian" pitchFamily="82" charset="0"/>
              </a:rPr>
              <a:t>TORNARIA LARVA</a:t>
            </a:r>
            <a:endParaRPr lang="en-IN" sz="4000" b="1" dirty="0" smtClean="0">
              <a:solidFill>
                <a:srgbClr val="FF0000"/>
              </a:solidFill>
              <a:latin typeface="Algerian" pitchFamily="82" charset="0"/>
            </a:endParaRPr>
          </a:p>
        </p:txBody>
      </p:sp>
      <p:sp>
        <p:nvSpPr>
          <p:cNvPr id="23555" name="Content Placeholder 2"/>
          <p:cNvSpPr>
            <a:spLocks noGrp="1"/>
          </p:cNvSpPr>
          <p:nvPr>
            <p:ph sz="half" idx="1"/>
          </p:nvPr>
        </p:nvSpPr>
        <p:spPr>
          <a:xfrm>
            <a:off x="0" y="620688"/>
            <a:ext cx="9144000" cy="6237312"/>
          </a:xfrm>
          <a:prstGeom prst="rect">
            <a:avLst/>
          </a:prstGeom>
        </p:spPr>
        <p:txBody>
          <a:bodyPr>
            <a:normAutofit/>
          </a:bodyPr>
          <a:lstStyle/>
          <a:p>
            <a:pPr algn="just">
              <a:buFont typeface="Wingdings 2" pitchFamily="18" charset="2"/>
              <a:buNone/>
              <a:defRPr/>
            </a:pPr>
            <a:r>
              <a:rPr lang="en-US" sz="2000" dirty="0" smtClean="0">
                <a:solidFill>
                  <a:srgbClr val="FFFF00"/>
                </a:solidFill>
                <a:latin typeface="Baskerville Old Face" pitchFamily="18" charset="0"/>
              </a:rPr>
              <a:t>The embryo of the </a:t>
            </a:r>
            <a:r>
              <a:rPr lang="en-US" sz="2000" i="1" dirty="0" err="1" smtClean="0">
                <a:solidFill>
                  <a:srgbClr val="FFFF00"/>
                </a:solidFill>
                <a:latin typeface="Baskerville Old Face" pitchFamily="18" charset="0"/>
              </a:rPr>
              <a:t>Balanoglossus</a:t>
            </a:r>
            <a:r>
              <a:rPr lang="en-US" sz="2000" i="1" dirty="0" smtClean="0">
                <a:solidFill>
                  <a:srgbClr val="FFFF00"/>
                </a:solidFill>
                <a:latin typeface="Baskerville Old Face" pitchFamily="18" charset="0"/>
              </a:rPr>
              <a:t> </a:t>
            </a:r>
            <a:r>
              <a:rPr lang="en-US" sz="2000" dirty="0" smtClean="0">
                <a:solidFill>
                  <a:srgbClr val="FFFF00"/>
                </a:solidFill>
                <a:latin typeface="Baskerville Old Face" pitchFamily="18" charset="0"/>
              </a:rPr>
              <a:t> develops into a transparent, free swimming </a:t>
            </a:r>
            <a:r>
              <a:rPr lang="en-US" sz="2000" b="1" dirty="0" err="1" smtClean="0">
                <a:solidFill>
                  <a:srgbClr val="FFFF00"/>
                </a:solidFill>
                <a:latin typeface="Baskerville Old Face" pitchFamily="18" charset="0"/>
              </a:rPr>
              <a:t>Tornaria</a:t>
            </a:r>
            <a:r>
              <a:rPr lang="en-US" sz="2000" b="1" dirty="0" smtClean="0">
                <a:solidFill>
                  <a:srgbClr val="FFFF00"/>
                </a:solidFill>
                <a:latin typeface="Baskerville Old Face" pitchFamily="18" charset="0"/>
              </a:rPr>
              <a:t> larva</a:t>
            </a:r>
            <a:r>
              <a:rPr lang="en-US" sz="2000" dirty="0" smtClean="0">
                <a:solidFill>
                  <a:srgbClr val="FFFF00"/>
                </a:solidFill>
                <a:latin typeface="Baskerville Old Face" pitchFamily="18" charset="0"/>
              </a:rPr>
              <a:t>. It starts a </a:t>
            </a:r>
            <a:r>
              <a:rPr lang="en-US" sz="2000" dirty="0" err="1" smtClean="0">
                <a:solidFill>
                  <a:srgbClr val="FFFF00"/>
                </a:solidFill>
                <a:latin typeface="Baskerville Old Face" pitchFamily="18" charset="0"/>
              </a:rPr>
              <a:t>planktonic</a:t>
            </a:r>
            <a:r>
              <a:rPr lang="en-US" sz="2000" dirty="0" smtClean="0">
                <a:solidFill>
                  <a:srgbClr val="FFFF00"/>
                </a:solidFill>
                <a:latin typeface="Baskerville Old Face" pitchFamily="18" charset="0"/>
              </a:rPr>
              <a:t> life having a distinct band of restricted cilia. The early </a:t>
            </a:r>
            <a:r>
              <a:rPr lang="en-US" sz="2000" dirty="0" err="1" smtClean="0">
                <a:solidFill>
                  <a:srgbClr val="FFFF00"/>
                </a:solidFill>
                <a:latin typeface="Baskerville Old Face" pitchFamily="18" charset="0"/>
              </a:rPr>
              <a:t>tornaria</a:t>
            </a:r>
            <a:r>
              <a:rPr lang="en-US" sz="2000" dirty="0" smtClean="0">
                <a:solidFill>
                  <a:srgbClr val="FFFF00"/>
                </a:solidFill>
                <a:latin typeface="Baskerville Old Face" pitchFamily="18" charset="0"/>
              </a:rPr>
              <a:t> larva resembles the </a:t>
            </a:r>
            <a:r>
              <a:rPr lang="en-US" sz="2000" b="1" dirty="0" err="1" smtClean="0">
                <a:solidFill>
                  <a:srgbClr val="FFFF00"/>
                </a:solidFill>
                <a:latin typeface="Baskerville Old Face" pitchFamily="18" charset="0"/>
              </a:rPr>
              <a:t>B</a:t>
            </a:r>
            <a:r>
              <a:rPr lang="en-US" sz="2000" b="1" dirty="0" err="1" smtClean="0">
                <a:solidFill>
                  <a:srgbClr val="FFFF00"/>
                </a:solidFill>
                <a:latin typeface="Baskerville Old Face" pitchFamily="18" charset="0"/>
              </a:rPr>
              <a:t>ipinnaria</a:t>
            </a:r>
            <a:r>
              <a:rPr lang="en-US" sz="2000" b="1" dirty="0" smtClean="0">
                <a:solidFill>
                  <a:srgbClr val="FFFF00"/>
                </a:solidFill>
                <a:latin typeface="Baskerville Old Face" pitchFamily="18" charset="0"/>
              </a:rPr>
              <a:t> larva </a:t>
            </a:r>
            <a:r>
              <a:rPr lang="en-US" sz="2000" dirty="0" smtClean="0">
                <a:solidFill>
                  <a:srgbClr val="FFFF00"/>
                </a:solidFill>
                <a:latin typeface="Baskerville Old Face" pitchFamily="18" charset="0"/>
              </a:rPr>
              <a:t>of the starfish and was originally regarded as an echinoderm larva. Gradually the ciliated band becomes more winding  and a separate posterior band of cilia develops.</a:t>
            </a:r>
            <a:endParaRPr lang="en-US" sz="2000" i="1" dirty="0" smtClean="0">
              <a:solidFill>
                <a:srgbClr val="FFFF00"/>
              </a:solidFill>
              <a:latin typeface="Baskerville Old Face" pitchFamily="18" charset="0"/>
            </a:endParaRPr>
          </a:p>
          <a:p>
            <a:pPr algn="just">
              <a:buFont typeface="Wingdings 2" pitchFamily="18" charset="2"/>
              <a:buNone/>
              <a:defRPr/>
            </a:pPr>
            <a:r>
              <a:rPr lang="en-US" sz="2000" b="1" dirty="0" smtClean="0">
                <a:solidFill>
                  <a:srgbClr val="532BE5"/>
                </a:solidFill>
                <a:latin typeface="Baskerville Old Face" pitchFamily="18" charset="0"/>
              </a:rPr>
              <a:t>MORPHOPLOGY: </a:t>
            </a:r>
            <a:r>
              <a:rPr lang="en-US" sz="2000" dirty="0" err="1" smtClean="0">
                <a:solidFill>
                  <a:srgbClr val="002060"/>
                </a:solidFill>
                <a:latin typeface="Baskerville Old Face" pitchFamily="18" charset="0"/>
              </a:rPr>
              <a:t>Tornaria</a:t>
            </a:r>
            <a:r>
              <a:rPr lang="en-US" sz="2000" dirty="0" smtClean="0">
                <a:solidFill>
                  <a:srgbClr val="002060"/>
                </a:solidFill>
                <a:latin typeface="Baskerville Old Face" pitchFamily="18" charset="0"/>
              </a:rPr>
              <a:t> larva has an ovoid, transparent body often only 1mm. In size. It bears 2 ciliated bands - the </a:t>
            </a:r>
            <a:r>
              <a:rPr lang="en-US" sz="2000" b="1" dirty="0" smtClean="0">
                <a:solidFill>
                  <a:srgbClr val="002060"/>
                </a:solidFill>
                <a:latin typeface="Baskerville Old Face" pitchFamily="18" charset="0"/>
              </a:rPr>
              <a:t>anterior</a:t>
            </a:r>
            <a:r>
              <a:rPr lang="en-US" sz="2000" dirty="0" smtClean="0">
                <a:solidFill>
                  <a:srgbClr val="002060"/>
                </a:solidFill>
                <a:latin typeface="Baskerville Old Face" pitchFamily="18" charset="0"/>
              </a:rPr>
              <a:t> of short cilia and the </a:t>
            </a:r>
            <a:r>
              <a:rPr lang="en-US" sz="2000" b="1" dirty="0" smtClean="0">
                <a:solidFill>
                  <a:srgbClr val="002060"/>
                </a:solidFill>
                <a:latin typeface="Baskerville Old Face" pitchFamily="18" charset="0"/>
              </a:rPr>
              <a:t>posterior</a:t>
            </a:r>
            <a:r>
              <a:rPr lang="en-US" sz="2000" dirty="0" smtClean="0">
                <a:solidFill>
                  <a:srgbClr val="002060"/>
                </a:solidFill>
                <a:latin typeface="Baskerville Old Face" pitchFamily="18" charset="0"/>
              </a:rPr>
              <a:t> of long cilia. The anterior ciliated band follows a winding course over most of the </a:t>
            </a:r>
            <a:r>
              <a:rPr lang="en-US" sz="2000" dirty="0" err="1" smtClean="0">
                <a:solidFill>
                  <a:srgbClr val="002060"/>
                </a:solidFill>
                <a:latin typeface="Baskerville Old Face" pitchFamily="18" charset="0"/>
              </a:rPr>
              <a:t>preoral</a:t>
            </a:r>
            <a:r>
              <a:rPr lang="en-US" sz="2000" dirty="0" smtClean="0">
                <a:solidFill>
                  <a:srgbClr val="002060"/>
                </a:solidFill>
                <a:latin typeface="Baskerville Old Face" pitchFamily="18" charset="0"/>
              </a:rPr>
              <a:t> surface. It serves to collect food, which consists of minute organisms and organic particles. The posterior ciliated band is ring like and functions as the main </a:t>
            </a:r>
            <a:r>
              <a:rPr lang="en-US" sz="2000" dirty="0" err="1" smtClean="0">
                <a:solidFill>
                  <a:srgbClr val="002060"/>
                </a:solidFill>
                <a:latin typeface="Baskerville Old Face" pitchFamily="18" charset="0"/>
              </a:rPr>
              <a:t>locomotor</a:t>
            </a:r>
            <a:r>
              <a:rPr lang="en-US" sz="2000" dirty="0" smtClean="0">
                <a:solidFill>
                  <a:srgbClr val="002060"/>
                </a:solidFill>
                <a:latin typeface="Baskerville Old Face" pitchFamily="18" charset="0"/>
              </a:rPr>
              <a:t> organ. </a:t>
            </a:r>
            <a:r>
              <a:rPr lang="en-US" sz="2000" dirty="0" smtClean="0">
                <a:solidFill>
                  <a:srgbClr val="002060"/>
                </a:solidFill>
                <a:latin typeface="Baskerville Old Face" pitchFamily="18" charset="0"/>
              </a:rPr>
              <a:t>It is known as </a:t>
            </a:r>
            <a:r>
              <a:rPr lang="en-US" sz="2000" b="1" dirty="0" err="1" smtClean="0">
                <a:solidFill>
                  <a:srgbClr val="002060"/>
                </a:solidFill>
                <a:latin typeface="Baskerville Old Face" pitchFamily="18" charset="0"/>
              </a:rPr>
              <a:t>Telotroch</a:t>
            </a:r>
            <a:r>
              <a:rPr lang="en-US" sz="2000" dirty="0" smtClean="0">
                <a:solidFill>
                  <a:srgbClr val="002060"/>
                </a:solidFill>
                <a:latin typeface="Baskerville Old Face" pitchFamily="18" charset="0"/>
              </a:rPr>
              <a:t>. The rotating </a:t>
            </a:r>
            <a:r>
              <a:rPr lang="en-US" sz="2000" dirty="0" err="1" smtClean="0">
                <a:solidFill>
                  <a:srgbClr val="002060"/>
                </a:solidFill>
                <a:latin typeface="Baskerville Old Face" pitchFamily="18" charset="0"/>
              </a:rPr>
              <a:t>metachronal</a:t>
            </a:r>
            <a:r>
              <a:rPr lang="en-US" sz="2000" dirty="0" smtClean="0">
                <a:solidFill>
                  <a:srgbClr val="002060"/>
                </a:solidFill>
                <a:latin typeface="Baskerville Old Face" pitchFamily="18" charset="0"/>
              </a:rPr>
              <a:t> wave of </a:t>
            </a:r>
            <a:r>
              <a:rPr lang="en-US" sz="2000" dirty="0" err="1" smtClean="0">
                <a:solidFill>
                  <a:srgbClr val="002060"/>
                </a:solidFill>
                <a:latin typeface="Baskerville Old Face" pitchFamily="18" charset="0"/>
              </a:rPr>
              <a:t>locomotory</a:t>
            </a:r>
            <a:r>
              <a:rPr lang="en-US" sz="2000" dirty="0" smtClean="0">
                <a:solidFill>
                  <a:srgbClr val="002060"/>
                </a:solidFill>
                <a:latin typeface="Baskerville Old Face" pitchFamily="18" charset="0"/>
              </a:rPr>
              <a:t> cilia in the </a:t>
            </a:r>
            <a:r>
              <a:rPr lang="en-US" sz="2000" dirty="0" err="1" smtClean="0">
                <a:solidFill>
                  <a:srgbClr val="002060"/>
                </a:solidFill>
                <a:latin typeface="Baskerville Old Face" pitchFamily="18" charset="0"/>
              </a:rPr>
              <a:t>telotroch</a:t>
            </a:r>
            <a:r>
              <a:rPr lang="en-US" sz="2000" dirty="0" smtClean="0">
                <a:solidFill>
                  <a:srgbClr val="002060"/>
                </a:solidFill>
                <a:latin typeface="Baskerville Old Face" pitchFamily="18" charset="0"/>
              </a:rPr>
              <a:t> provides the larva its name, </a:t>
            </a:r>
            <a:r>
              <a:rPr lang="en-US" sz="2000" dirty="0" err="1" smtClean="0">
                <a:solidFill>
                  <a:srgbClr val="002060"/>
                </a:solidFill>
                <a:latin typeface="Baskerville Old Face" pitchFamily="18" charset="0"/>
              </a:rPr>
              <a:t>tornaria</a:t>
            </a:r>
            <a:r>
              <a:rPr lang="en-US" sz="2000" dirty="0" smtClean="0">
                <a:solidFill>
                  <a:srgbClr val="002060"/>
                </a:solidFill>
                <a:latin typeface="Baskerville Old Face" pitchFamily="18" charset="0"/>
              </a:rPr>
              <a:t>, meaning a “Turner”. At the anterior end of the larva is an </a:t>
            </a:r>
            <a:r>
              <a:rPr lang="en-US" sz="2000" dirty="0" err="1" smtClean="0">
                <a:solidFill>
                  <a:srgbClr val="002060"/>
                </a:solidFill>
                <a:latin typeface="Baskerville Old Face" pitchFamily="18" charset="0"/>
              </a:rPr>
              <a:t>ectodermal</a:t>
            </a:r>
            <a:r>
              <a:rPr lang="en-US" sz="2000" dirty="0" smtClean="0">
                <a:solidFill>
                  <a:srgbClr val="002060"/>
                </a:solidFill>
                <a:latin typeface="Baskerville Old Face" pitchFamily="18" charset="0"/>
              </a:rPr>
              <a:t> thickening, the </a:t>
            </a:r>
            <a:r>
              <a:rPr lang="en-US" sz="2000" b="1" dirty="0" smtClean="0">
                <a:solidFill>
                  <a:srgbClr val="002060"/>
                </a:solidFill>
                <a:latin typeface="Baskerville Old Face" pitchFamily="18" charset="0"/>
              </a:rPr>
              <a:t>apical plate</a:t>
            </a:r>
            <a:r>
              <a:rPr lang="en-US" sz="2000" dirty="0" smtClean="0">
                <a:solidFill>
                  <a:srgbClr val="002060"/>
                </a:solidFill>
                <a:latin typeface="Baskerville Old Face" pitchFamily="18" charset="0"/>
              </a:rPr>
              <a:t>, with </a:t>
            </a:r>
            <a:r>
              <a:rPr lang="en-US" sz="2000" b="1" dirty="0" smtClean="0">
                <a:solidFill>
                  <a:srgbClr val="002060"/>
                </a:solidFill>
                <a:latin typeface="Baskerville Old Face" pitchFamily="18" charset="0"/>
              </a:rPr>
              <a:t>apical tuft</a:t>
            </a:r>
            <a:r>
              <a:rPr lang="en-US" sz="2000" dirty="0" smtClean="0">
                <a:solidFill>
                  <a:srgbClr val="002060"/>
                </a:solidFill>
                <a:latin typeface="Baskerville Old Face" pitchFamily="18" charset="0"/>
              </a:rPr>
              <a:t> of sensory cilia, a pair of </a:t>
            </a:r>
            <a:r>
              <a:rPr lang="en-US" sz="2000" b="1" dirty="0" smtClean="0">
                <a:solidFill>
                  <a:srgbClr val="002060"/>
                </a:solidFill>
                <a:latin typeface="Baskerville Old Face" pitchFamily="18" charset="0"/>
              </a:rPr>
              <a:t>eye spots</a:t>
            </a:r>
            <a:r>
              <a:rPr lang="en-US" sz="2000" dirty="0" smtClean="0">
                <a:solidFill>
                  <a:srgbClr val="002060"/>
                </a:solidFill>
                <a:latin typeface="Baskerville Old Face" pitchFamily="18" charset="0"/>
              </a:rPr>
              <a:t> and </a:t>
            </a:r>
            <a:r>
              <a:rPr lang="en-US" sz="2000" b="1" dirty="0" smtClean="0">
                <a:solidFill>
                  <a:srgbClr val="002060"/>
                </a:solidFill>
                <a:latin typeface="Baskerville Old Face" pitchFamily="18" charset="0"/>
              </a:rPr>
              <a:t>nerve cells</a:t>
            </a:r>
            <a:r>
              <a:rPr lang="en-US" sz="2000" dirty="0" smtClean="0">
                <a:solidFill>
                  <a:srgbClr val="002060"/>
                </a:solidFill>
                <a:latin typeface="Baskerville Old Face" pitchFamily="18" charset="0"/>
              </a:rPr>
              <a:t>. The alimentary canal consists of the ventral mouth, </a:t>
            </a:r>
            <a:r>
              <a:rPr lang="en-US" sz="2000" dirty="0" err="1" smtClean="0">
                <a:solidFill>
                  <a:srgbClr val="002060"/>
                </a:solidFill>
                <a:latin typeface="Baskerville Old Face" pitchFamily="18" charset="0"/>
              </a:rPr>
              <a:t>oesophagus</a:t>
            </a:r>
            <a:r>
              <a:rPr lang="en-US" sz="2000" dirty="0" smtClean="0">
                <a:solidFill>
                  <a:srgbClr val="002060"/>
                </a:solidFill>
                <a:latin typeface="Baskerville Old Face" pitchFamily="18" charset="0"/>
              </a:rPr>
              <a:t>, stomach, intestine and posterior anus. On the dorsal side is pore, the </a:t>
            </a:r>
            <a:r>
              <a:rPr lang="en-US" sz="2000" b="1" dirty="0" smtClean="0">
                <a:solidFill>
                  <a:srgbClr val="002060"/>
                </a:solidFill>
                <a:latin typeface="Baskerville Old Face" pitchFamily="18" charset="0"/>
              </a:rPr>
              <a:t>dorsal pore</a:t>
            </a:r>
            <a:r>
              <a:rPr lang="en-US" sz="2000" dirty="0" smtClean="0">
                <a:solidFill>
                  <a:srgbClr val="002060"/>
                </a:solidFill>
                <a:latin typeface="Baskerville Old Face" pitchFamily="18" charset="0"/>
              </a:rPr>
              <a:t>, leading into a thin-walled sac destined to become the proboscis </a:t>
            </a:r>
            <a:r>
              <a:rPr lang="en-US" sz="2000" dirty="0" err="1" smtClean="0">
                <a:solidFill>
                  <a:srgbClr val="002060"/>
                </a:solidFill>
                <a:latin typeface="Baskerville Old Face" pitchFamily="18" charset="0"/>
              </a:rPr>
              <a:t>coelom</a:t>
            </a:r>
            <a:r>
              <a:rPr lang="en-US" sz="2000" dirty="0" smtClean="0">
                <a:solidFill>
                  <a:srgbClr val="002060"/>
                </a:solidFill>
                <a:latin typeface="Baskerville Old Face" pitchFamily="18" charset="0"/>
              </a:rPr>
              <a:t> of the adult. To the right of the dorsal pore lies the pulsating </a:t>
            </a:r>
            <a:r>
              <a:rPr lang="en-US" sz="2000" b="1" dirty="0" smtClean="0">
                <a:solidFill>
                  <a:srgbClr val="002060"/>
                </a:solidFill>
                <a:latin typeface="Baskerville Old Face" pitchFamily="18" charset="0"/>
              </a:rPr>
              <a:t>heart</a:t>
            </a:r>
            <a:r>
              <a:rPr lang="en-US" sz="2000" dirty="0" smtClean="0">
                <a:solidFill>
                  <a:srgbClr val="002060"/>
                </a:solidFill>
                <a:latin typeface="Baskerville Old Face" pitchFamily="18" charset="0"/>
              </a:rPr>
              <a:t> that will change into the cardiac sac of the adult. In older larva the collar and trunk </a:t>
            </a:r>
            <a:r>
              <a:rPr lang="en-US" sz="2000" dirty="0" err="1" smtClean="0">
                <a:solidFill>
                  <a:srgbClr val="002060"/>
                </a:solidFill>
                <a:latin typeface="Baskerville Old Face" pitchFamily="18" charset="0"/>
              </a:rPr>
              <a:t>coeloms</a:t>
            </a:r>
            <a:r>
              <a:rPr lang="en-US" sz="2000" dirty="0" smtClean="0">
                <a:solidFill>
                  <a:srgbClr val="002060"/>
                </a:solidFill>
                <a:latin typeface="Baskerville Old Face" pitchFamily="18" charset="0"/>
              </a:rPr>
              <a:t> appear as thin-walled sacs in close contact with the hinder part of the stomach.</a:t>
            </a:r>
            <a:endParaRPr lang="en-US" sz="2000" b="1" baseline="30000" dirty="0" smtClean="0">
              <a:solidFill>
                <a:srgbClr val="532BE5"/>
              </a:solidFill>
              <a:latin typeface="Baskerville Old Face"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03648" y="6093296"/>
            <a:ext cx="6480720" cy="523220"/>
          </a:xfrm>
          <a:prstGeom prst="rect">
            <a:avLst/>
          </a:prstGeom>
          <a:noFill/>
        </p:spPr>
        <p:txBody>
          <a:bodyPr wrap="square" rtlCol="0">
            <a:spAutoFit/>
          </a:bodyPr>
          <a:lstStyle/>
          <a:p>
            <a:pPr algn="ctr"/>
            <a:r>
              <a:rPr lang="en-IN" sz="2800" b="1" u="sng" dirty="0" err="1" smtClean="0">
                <a:solidFill>
                  <a:srgbClr val="7030A0"/>
                </a:solidFill>
              </a:rPr>
              <a:t>Tornaria</a:t>
            </a:r>
            <a:r>
              <a:rPr lang="en-IN" sz="2800" b="1" u="sng" dirty="0" smtClean="0">
                <a:solidFill>
                  <a:srgbClr val="7030A0"/>
                </a:solidFill>
              </a:rPr>
              <a:t> Larva of </a:t>
            </a:r>
            <a:r>
              <a:rPr lang="en-IN" sz="2800" b="1" i="1" u="sng" dirty="0" err="1" smtClean="0">
                <a:solidFill>
                  <a:srgbClr val="7030A0"/>
                </a:solidFill>
              </a:rPr>
              <a:t>Balanoglossus</a:t>
            </a:r>
            <a:endParaRPr lang="en-IN" sz="2800" b="1" i="1" u="sng" dirty="0">
              <a:solidFill>
                <a:srgbClr val="7030A0"/>
              </a:solidFill>
            </a:endParaRPr>
          </a:p>
        </p:txBody>
      </p:sp>
      <p:pic>
        <p:nvPicPr>
          <p:cNvPr id="5" name="Picture 4" descr="img006.jpg"/>
          <p:cNvPicPr>
            <a:picLocks noChangeAspect="1"/>
          </p:cNvPicPr>
          <p:nvPr/>
        </p:nvPicPr>
        <p:blipFill>
          <a:blip r:embed="rId2" cstate="print"/>
          <a:srcRect b="17126"/>
          <a:stretch>
            <a:fillRect/>
          </a:stretch>
        </p:blipFill>
        <p:spPr>
          <a:xfrm>
            <a:off x="683568" y="-1"/>
            <a:ext cx="8064896" cy="605852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86624"/>
            <a:ext cx="9144000" cy="1362456"/>
          </a:xfrm>
        </p:spPr>
        <p:txBody>
          <a:bodyPr/>
          <a:lstStyle/>
          <a:p>
            <a:pPr algn="ctr"/>
            <a:r>
              <a:rPr lang="en-US" sz="8800" dirty="0" smtClean="0">
                <a:solidFill>
                  <a:srgbClr val="00B0F0"/>
                </a:solidFill>
                <a:latin typeface="Algerian" pitchFamily="82" charset="0"/>
              </a:rPr>
              <a:t>THANK YOU ALL</a:t>
            </a:r>
            <a:endParaRPr lang="en-IN" dirty="0">
              <a:solidFill>
                <a:srgbClr val="00B0F0"/>
              </a:solidFill>
              <a:latin typeface="Algerian"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988840"/>
            <a:ext cx="7704856" cy="2952328"/>
          </a:xfrm>
        </p:spPr>
        <p:txBody>
          <a:bodyPr>
            <a:normAutofit/>
          </a:bodyPr>
          <a:lstStyle/>
          <a:p>
            <a:pPr algn="just">
              <a:buFont typeface="Wingdings 2" pitchFamily="18" charset="2"/>
              <a:buNone/>
              <a:defRPr/>
            </a:pPr>
            <a:r>
              <a:rPr lang="en-US" sz="2800" b="1" dirty="0" smtClean="0">
                <a:solidFill>
                  <a:srgbClr val="7030A0"/>
                </a:solidFill>
                <a:latin typeface="Garamond" pitchFamily="18" charset="0"/>
                <a:ea typeface="Cambria Math" pitchFamily="18" charset="0"/>
              </a:rPr>
              <a:t>		</a:t>
            </a:r>
            <a:r>
              <a:rPr lang="en-US" sz="3200" b="1" dirty="0" smtClean="0">
                <a:solidFill>
                  <a:srgbClr val="7030A0"/>
                </a:solidFill>
                <a:latin typeface="Garamond" pitchFamily="18" charset="0"/>
                <a:ea typeface="Cambria Math" pitchFamily="18" charset="0"/>
              </a:rPr>
              <a:t>Phylum</a:t>
            </a:r>
            <a:r>
              <a:rPr lang="en-US" sz="3600" b="1" dirty="0" smtClean="0">
                <a:solidFill>
                  <a:srgbClr val="7030A0"/>
                </a:solidFill>
                <a:latin typeface="Garamond" pitchFamily="18" charset="0"/>
                <a:ea typeface="Cambria Math" pitchFamily="18" charset="0"/>
              </a:rPr>
              <a:t>	</a:t>
            </a:r>
            <a:r>
              <a:rPr lang="en-US" sz="2800" b="1" dirty="0" smtClean="0">
                <a:solidFill>
                  <a:srgbClr val="7030A0"/>
                </a:solidFill>
                <a:latin typeface="Garamond" pitchFamily="18" charset="0"/>
                <a:ea typeface="Cambria Math" pitchFamily="18" charset="0"/>
              </a:rPr>
              <a:t>-</a:t>
            </a:r>
            <a:r>
              <a:rPr lang="en-US" sz="3600" b="1" dirty="0" smtClean="0">
                <a:solidFill>
                  <a:srgbClr val="7030A0"/>
                </a:solidFill>
                <a:latin typeface="Garamond" pitchFamily="18" charset="0"/>
                <a:ea typeface="Cambria Math" pitchFamily="18" charset="0"/>
              </a:rPr>
              <a:t>	</a:t>
            </a:r>
            <a:r>
              <a:rPr lang="en-US" sz="3200" b="1" dirty="0" smtClean="0">
                <a:solidFill>
                  <a:srgbClr val="7030A0"/>
                </a:solidFill>
                <a:latin typeface="Garamond" pitchFamily="18" charset="0"/>
                <a:ea typeface="Cambria Math" pitchFamily="18" charset="0"/>
              </a:rPr>
              <a:t>HEMICHORDATA</a:t>
            </a:r>
            <a:endParaRPr lang="en-US" sz="3600" b="1" dirty="0" smtClean="0">
              <a:solidFill>
                <a:srgbClr val="7030A0"/>
              </a:solidFill>
              <a:latin typeface="Garamond" pitchFamily="18" charset="0"/>
              <a:ea typeface="Cambria Math" pitchFamily="18" charset="0"/>
            </a:endParaRPr>
          </a:p>
          <a:p>
            <a:pPr algn="just">
              <a:buFont typeface="Wingdings 2" pitchFamily="18" charset="2"/>
              <a:buNone/>
              <a:defRPr/>
            </a:pPr>
            <a:r>
              <a:rPr lang="en-US" sz="3600" b="1" dirty="0" smtClean="0">
                <a:solidFill>
                  <a:srgbClr val="7030A0"/>
                </a:solidFill>
                <a:latin typeface="Garamond" pitchFamily="18" charset="0"/>
                <a:ea typeface="Cambria Math" pitchFamily="18" charset="0"/>
              </a:rPr>
              <a:t>		</a:t>
            </a:r>
            <a:r>
              <a:rPr lang="en-US" sz="3200" b="1" dirty="0" smtClean="0">
                <a:solidFill>
                  <a:srgbClr val="7030A0"/>
                </a:solidFill>
                <a:latin typeface="Garamond" pitchFamily="18" charset="0"/>
                <a:ea typeface="Cambria Math" pitchFamily="18" charset="0"/>
              </a:rPr>
              <a:t>Class</a:t>
            </a:r>
            <a:r>
              <a:rPr lang="en-US" sz="3600" b="1" dirty="0" smtClean="0">
                <a:solidFill>
                  <a:srgbClr val="7030A0"/>
                </a:solidFill>
                <a:latin typeface="Garamond" pitchFamily="18" charset="0"/>
                <a:ea typeface="Cambria Math" pitchFamily="18" charset="0"/>
              </a:rPr>
              <a:t>	</a:t>
            </a:r>
            <a:r>
              <a:rPr lang="en-US" sz="2800" b="1" dirty="0" smtClean="0">
                <a:solidFill>
                  <a:srgbClr val="7030A0"/>
                </a:solidFill>
                <a:latin typeface="Garamond" pitchFamily="18" charset="0"/>
                <a:ea typeface="Cambria Math" pitchFamily="18" charset="0"/>
              </a:rPr>
              <a:t>-</a:t>
            </a:r>
            <a:r>
              <a:rPr lang="en-US" sz="3600" b="1" dirty="0" smtClean="0">
                <a:solidFill>
                  <a:srgbClr val="7030A0"/>
                </a:solidFill>
                <a:latin typeface="Garamond" pitchFamily="18" charset="0"/>
                <a:ea typeface="Cambria Math" pitchFamily="18" charset="0"/>
              </a:rPr>
              <a:t>	</a:t>
            </a:r>
            <a:r>
              <a:rPr lang="en-US" sz="3200" b="1" dirty="0" smtClean="0">
                <a:solidFill>
                  <a:srgbClr val="7030A0"/>
                </a:solidFill>
                <a:latin typeface="Garamond" pitchFamily="18" charset="0"/>
                <a:ea typeface="Cambria Math" pitchFamily="18" charset="0"/>
              </a:rPr>
              <a:t>ENTEROPNEUSTA</a:t>
            </a:r>
            <a:endParaRPr lang="en-US" sz="3600" b="1" dirty="0" smtClean="0">
              <a:solidFill>
                <a:srgbClr val="7030A0"/>
              </a:solidFill>
              <a:latin typeface="Garamond" pitchFamily="18" charset="0"/>
              <a:ea typeface="Cambria Math" pitchFamily="18" charset="0"/>
            </a:endParaRPr>
          </a:p>
          <a:p>
            <a:pPr algn="just">
              <a:buFont typeface="Wingdings 2" pitchFamily="18" charset="2"/>
              <a:buNone/>
              <a:defRPr/>
            </a:pPr>
            <a:r>
              <a:rPr lang="en-US" sz="3600" b="1" dirty="0" smtClean="0">
                <a:solidFill>
                  <a:srgbClr val="7030A0"/>
                </a:solidFill>
                <a:latin typeface="Garamond" pitchFamily="18" charset="0"/>
                <a:ea typeface="Cambria Math" pitchFamily="18" charset="0"/>
              </a:rPr>
              <a:t>		</a:t>
            </a:r>
            <a:r>
              <a:rPr lang="en-US" sz="2800" b="1" dirty="0" smtClean="0">
                <a:solidFill>
                  <a:srgbClr val="7030A0"/>
                </a:solidFill>
                <a:latin typeface="Garamond" pitchFamily="18" charset="0"/>
                <a:ea typeface="Cambria Math" pitchFamily="18" charset="0"/>
              </a:rPr>
              <a:t>Family	-	PTYCHODERIDAE</a:t>
            </a:r>
          </a:p>
          <a:p>
            <a:pPr algn="just">
              <a:buFont typeface="Wingdings 2" pitchFamily="18" charset="2"/>
              <a:buNone/>
              <a:defRPr/>
            </a:pPr>
            <a:r>
              <a:rPr lang="en-US" sz="2800" b="1" i="1" dirty="0" smtClean="0">
                <a:solidFill>
                  <a:srgbClr val="7030A0"/>
                </a:solidFill>
                <a:latin typeface="Garamond" pitchFamily="18" charset="0"/>
                <a:ea typeface="Cambria Math" pitchFamily="18" charset="0"/>
              </a:rPr>
              <a:t>		</a:t>
            </a:r>
            <a:r>
              <a:rPr lang="en-US" sz="2800" b="1" dirty="0" smtClean="0">
                <a:solidFill>
                  <a:srgbClr val="7030A0"/>
                </a:solidFill>
                <a:latin typeface="Garamond" pitchFamily="18" charset="0"/>
                <a:ea typeface="Cambria Math" pitchFamily="18" charset="0"/>
              </a:rPr>
              <a:t>Genus	-	</a:t>
            </a:r>
            <a:r>
              <a:rPr lang="en-US" sz="3600" b="1" i="1" dirty="0" err="1" smtClean="0">
                <a:solidFill>
                  <a:srgbClr val="7030A0"/>
                </a:solidFill>
                <a:latin typeface="Garamond" pitchFamily="18" charset="0"/>
                <a:ea typeface="Cambria Math" pitchFamily="18" charset="0"/>
              </a:rPr>
              <a:t>Balanoglossus</a:t>
            </a:r>
            <a:endParaRPr lang="en-US" sz="2800" b="1" dirty="0" smtClean="0">
              <a:solidFill>
                <a:srgbClr val="7030A0"/>
              </a:solidFill>
              <a:latin typeface="Garamond" pitchFamily="18" charset="0"/>
              <a:ea typeface="Cambria Math" pitchFamily="18" charset="0"/>
            </a:endParaRPr>
          </a:p>
        </p:txBody>
      </p:sp>
      <p:sp>
        <p:nvSpPr>
          <p:cNvPr id="2" name="Title 1"/>
          <p:cNvSpPr>
            <a:spLocks noGrp="1"/>
          </p:cNvSpPr>
          <p:nvPr>
            <p:ph type="title"/>
          </p:nvPr>
        </p:nvSpPr>
        <p:spPr>
          <a:xfrm>
            <a:off x="0" y="620688"/>
            <a:ext cx="9144000" cy="1052736"/>
          </a:xfrm>
        </p:spPr>
        <p:txBody>
          <a:bodyPr/>
          <a:lstStyle/>
          <a:p>
            <a:pPr algn="ctr"/>
            <a:r>
              <a:rPr lang="en-US" sz="4800" b="1" dirty="0" smtClean="0">
                <a:solidFill>
                  <a:srgbClr val="00B050"/>
                </a:solidFill>
                <a:latin typeface="Algerian" pitchFamily="82" charset="0"/>
              </a:rPr>
              <a:t>Systematic Position</a:t>
            </a:r>
            <a:endParaRPr lang="en-IN" dirty="0">
              <a:solidFill>
                <a:srgbClr val="00B05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20688"/>
            <a:ext cx="9144000" cy="6237312"/>
          </a:xfrm>
        </p:spPr>
        <p:txBody>
          <a:bodyPr>
            <a:noAutofit/>
          </a:bodyPr>
          <a:lstStyle/>
          <a:p>
            <a:pPr marL="531813" indent="-531813" algn="just">
              <a:buClr>
                <a:srgbClr val="002060"/>
              </a:buClr>
              <a:buNone/>
            </a:pPr>
            <a:r>
              <a:rPr lang="en-IN" sz="2000" dirty="0" smtClean="0">
                <a:solidFill>
                  <a:srgbClr val="532BE5"/>
                </a:solidFill>
              </a:rPr>
              <a:t>The name Acorn (means nut fruit of Oak) is given to some species in which the proboscis and collar together resembles like acorn fruit and its cap. These two parts also resembles an imaginary tongue projecting from the shell of </a:t>
            </a:r>
            <a:r>
              <a:rPr lang="en-IN" sz="2000" i="1" dirty="0" err="1" smtClean="0">
                <a:solidFill>
                  <a:srgbClr val="532BE5"/>
                </a:solidFill>
              </a:rPr>
              <a:t>Balanus</a:t>
            </a:r>
            <a:r>
              <a:rPr lang="en-IN" sz="2000" dirty="0" smtClean="0">
                <a:solidFill>
                  <a:srgbClr val="532BE5"/>
                </a:solidFill>
              </a:rPr>
              <a:t> (a crustacean), hence got the name </a:t>
            </a:r>
            <a:r>
              <a:rPr lang="en-IN" sz="2000" i="1" dirty="0" err="1" smtClean="0">
                <a:solidFill>
                  <a:srgbClr val="532BE5"/>
                </a:solidFill>
              </a:rPr>
              <a:t>Balanoglossus</a:t>
            </a:r>
            <a:r>
              <a:rPr lang="en-IN" sz="2000" i="1" dirty="0" smtClean="0">
                <a:solidFill>
                  <a:srgbClr val="532BE5"/>
                </a:solidFill>
              </a:rPr>
              <a:t>.</a:t>
            </a:r>
            <a:endParaRPr lang="en-IN" sz="2000" dirty="0" smtClean="0">
              <a:solidFill>
                <a:srgbClr val="532BE5"/>
              </a:solidFill>
            </a:endParaRPr>
          </a:p>
          <a:p>
            <a:pPr marL="531813" indent="-531813" algn="just">
              <a:buClr>
                <a:srgbClr val="002060"/>
              </a:buClr>
              <a:buFont typeface="Wingdings" pitchFamily="2" charset="2"/>
              <a:buChar char="v"/>
            </a:pPr>
            <a:r>
              <a:rPr lang="en-IN" sz="2000" b="1" dirty="0" smtClean="0">
                <a:solidFill>
                  <a:srgbClr val="002060"/>
                </a:solidFill>
              </a:rPr>
              <a:t>HABITAT: </a:t>
            </a:r>
            <a:r>
              <a:rPr lang="en-IN" sz="2000" i="1" dirty="0" err="1" smtClean="0">
                <a:solidFill>
                  <a:srgbClr val="FFFF00"/>
                </a:solidFill>
              </a:rPr>
              <a:t>Balanoglossus</a:t>
            </a:r>
            <a:r>
              <a:rPr lang="en-IN" sz="2000" dirty="0" smtClean="0">
                <a:solidFill>
                  <a:srgbClr val="FFFF00"/>
                </a:solidFill>
              </a:rPr>
              <a:t> is marine and inhabits the shallow coastal waters all over the world.</a:t>
            </a:r>
          </a:p>
          <a:p>
            <a:pPr marL="531813" indent="-531813" algn="just">
              <a:buClr>
                <a:srgbClr val="7030A0"/>
              </a:buClr>
              <a:buFont typeface="Wingdings" pitchFamily="2" charset="2"/>
              <a:buChar char="v"/>
            </a:pPr>
            <a:r>
              <a:rPr lang="en-IN" sz="2000" b="1" dirty="0" smtClean="0">
                <a:solidFill>
                  <a:srgbClr val="7030A0"/>
                </a:solidFill>
              </a:rPr>
              <a:t>HABITS:</a:t>
            </a:r>
            <a:r>
              <a:rPr lang="en-IN" sz="2000" dirty="0" smtClean="0">
                <a:solidFill>
                  <a:schemeClr val="accent1">
                    <a:lumMod val="75000"/>
                  </a:schemeClr>
                </a:solidFill>
              </a:rPr>
              <a:t> </a:t>
            </a:r>
            <a:r>
              <a:rPr lang="en-IN" sz="2000" i="1" dirty="0" err="1" smtClean="0">
                <a:solidFill>
                  <a:schemeClr val="bg1"/>
                </a:solidFill>
              </a:rPr>
              <a:t>Balanoglossus</a:t>
            </a:r>
            <a:r>
              <a:rPr lang="en-IN" sz="2000" dirty="0" smtClean="0">
                <a:solidFill>
                  <a:schemeClr val="bg1"/>
                </a:solidFill>
              </a:rPr>
              <a:t> lives in burrows made in sand or mud. The burrow is usually U-shaped and has two openings and a third crater-like depression, the </a:t>
            </a:r>
            <a:r>
              <a:rPr lang="en-IN" sz="2000" b="1" dirty="0" smtClean="0">
                <a:solidFill>
                  <a:schemeClr val="bg1"/>
                </a:solidFill>
              </a:rPr>
              <a:t>feeding funnel</a:t>
            </a:r>
            <a:r>
              <a:rPr lang="en-IN" sz="2000" dirty="0" smtClean="0">
                <a:solidFill>
                  <a:schemeClr val="bg1"/>
                </a:solidFill>
              </a:rPr>
              <a:t>, formed at the top of a branch from the front opening (see fig.). The hind opening is closed by coils of faecal matter. The worm lies in the burrow with its anterior end towards the front opening. The burrow with its anterior end towards the front opening. The burrow is cemented together with the help of sticky mucus secreted by skin glands to form a tube. This tube prevents collapsing of burrow over the animal. </a:t>
            </a:r>
            <a:r>
              <a:rPr lang="en-IN" sz="2000" i="1" dirty="0" err="1" smtClean="0">
                <a:solidFill>
                  <a:schemeClr val="bg1"/>
                </a:solidFill>
              </a:rPr>
              <a:t>Balanoglossus</a:t>
            </a:r>
            <a:r>
              <a:rPr lang="en-IN" sz="2000" dirty="0" smtClean="0">
                <a:solidFill>
                  <a:schemeClr val="bg1"/>
                </a:solidFill>
              </a:rPr>
              <a:t> feeds on plankton and organic debris. It is a sluggish creature and moves about slowly with the aid of cilia that cover the greater part of the body. Sexes are separate, fertilization takes place in sea water, and forms a free swimming, ciliated </a:t>
            </a:r>
            <a:r>
              <a:rPr lang="en-IN" sz="2000" b="1" dirty="0" err="1" smtClean="0">
                <a:solidFill>
                  <a:schemeClr val="bg1"/>
                </a:solidFill>
              </a:rPr>
              <a:t>Tornaria</a:t>
            </a:r>
            <a:r>
              <a:rPr lang="en-IN" sz="2000" dirty="0" smtClean="0">
                <a:solidFill>
                  <a:schemeClr val="bg1"/>
                </a:solidFill>
              </a:rPr>
              <a:t> larva in the life history. Power of regeneration is well marked. Some species are phosphorescent also and another swarms on the surface of the sea.</a:t>
            </a:r>
            <a:endParaRPr lang="en-IN" sz="2000" b="1" dirty="0">
              <a:solidFill>
                <a:srgbClr val="FF0000"/>
              </a:solidFill>
            </a:endParaRPr>
          </a:p>
        </p:txBody>
      </p:sp>
      <p:sp>
        <p:nvSpPr>
          <p:cNvPr id="2" name="Title 1"/>
          <p:cNvSpPr>
            <a:spLocks noGrp="1"/>
          </p:cNvSpPr>
          <p:nvPr>
            <p:ph type="title"/>
          </p:nvPr>
        </p:nvSpPr>
        <p:spPr>
          <a:xfrm>
            <a:off x="0" y="-72008"/>
            <a:ext cx="9144000" cy="836712"/>
          </a:xfrm>
        </p:spPr>
        <p:txBody>
          <a:bodyPr>
            <a:normAutofit fontScale="90000"/>
          </a:bodyPr>
          <a:lstStyle/>
          <a:p>
            <a:pPr algn="ctr"/>
            <a:r>
              <a:rPr lang="en-US" sz="5400" b="1" dirty="0" smtClean="0">
                <a:solidFill>
                  <a:srgbClr val="00B0F0"/>
                </a:solidFill>
                <a:latin typeface="Algerian" pitchFamily="82" charset="0"/>
                <a:ea typeface="Adobe Myungjo Std M"/>
                <a:cs typeface="Adobe Myungjo Std M"/>
              </a:rPr>
              <a:t>Natural History</a:t>
            </a:r>
            <a:endParaRPr lang="en-IN" dirty="0">
              <a:solidFill>
                <a:srgbClr val="00B0F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48680"/>
            <a:ext cx="9144000" cy="6309320"/>
          </a:xfrm>
        </p:spPr>
        <p:txBody>
          <a:bodyPr>
            <a:normAutofit fontScale="77500" lnSpcReduction="20000"/>
          </a:bodyPr>
          <a:lstStyle/>
          <a:p>
            <a:pPr marL="531813" indent="-531813" algn="just">
              <a:buClr>
                <a:schemeClr val="accent5">
                  <a:lumMod val="50000"/>
                </a:schemeClr>
              </a:buClr>
              <a:buNone/>
            </a:pPr>
            <a:r>
              <a:rPr lang="en-IN" sz="2700" b="1" dirty="0" smtClean="0">
                <a:solidFill>
                  <a:srgbClr val="002060"/>
                </a:solidFill>
              </a:rPr>
              <a:t>EXTERNAL CHARACTERS: </a:t>
            </a:r>
            <a:r>
              <a:rPr lang="en-IN" sz="2700" i="1" dirty="0" err="1" smtClean="0">
                <a:solidFill>
                  <a:srgbClr val="FFFF00"/>
                </a:solidFill>
              </a:rPr>
              <a:t>Balanoglossus</a:t>
            </a:r>
            <a:r>
              <a:rPr lang="en-IN" sz="2700" dirty="0" smtClean="0">
                <a:solidFill>
                  <a:srgbClr val="FFFF00"/>
                </a:solidFill>
              </a:rPr>
              <a:t> is an elongated, cylindrical, worm-like animal. Its body is flaccid and fragile so that it is difficult to collect the larger species intact. The skin is soft, coated with shiny mucus, and ciliated over its greater surface, but the cilia are more prominent on the proboscis. The body is generally varies from 9-45 cm. in length. The largest species, </a:t>
            </a:r>
            <a:r>
              <a:rPr lang="en-IN" sz="2700" i="1" dirty="0" err="1" smtClean="0">
                <a:solidFill>
                  <a:srgbClr val="FFFF00"/>
                </a:solidFill>
              </a:rPr>
              <a:t>Balanoglossus</a:t>
            </a:r>
            <a:r>
              <a:rPr lang="en-IN" sz="2700" i="1" dirty="0" smtClean="0">
                <a:solidFill>
                  <a:srgbClr val="FFFF00"/>
                </a:solidFill>
              </a:rPr>
              <a:t> </a:t>
            </a:r>
            <a:r>
              <a:rPr lang="en-IN" sz="2700" i="1" dirty="0" err="1" smtClean="0">
                <a:solidFill>
                  <a:srgbClr val="FFFF00"/>
                </a:solidFill>
              </a:rPr>
              <a:t>gigas</a:t>
            </a:r>
            <a:r>
              <a:rPr lang="en-IN" sz="2700" dirty="0" smtClean="0">
                <a:solidFill>
                  <a:srgbClr val="FFFF00"/>
                </a:solidFill>
              </a:rPr>
              <a:t> is over 1.5 m long. The body is often brightly coloured and emits a characteristic </a:t>
            </a:r>
            <a:r>
              <a:rPr lang="en-IN" sz="2700" dirty="0" err="1" smtClean="0">
                <a:solidFill>
                  <a:srgbClr val="FFFF00"/>
                </a:solidFill>
              </a:rPr>
              <a:t>unpleasent</a:t>
            </a:r>
            <a:r>
              <a:rPr lang="en-IN" sz="2700" dirty="0" smtClean="0">
                <a:solidFill>
                  <a:srgbClr val="FFFF00"/>
                </a:solidFill>
              </a:rPr>
              <a:t> smell, very much like that of </a:t>
            </a:r>
            <a:r>
              <a:rPr lang="en-IN" sz="2700" dirty="0" err="1" smtClean="0">
                <a:solidFill>
                  <a:srgbClr val="FFFF00"/>
                </a:solidFill>
              </a:rPr>
              <a:t>iodoform</a:t>
            </a:r>
            <a:r>
              <a:rPr lang="en-IN" sz="2700" dirty="0" smtClean="0">
                <a:solidFill>
                  <a:srgbClr val="FFFF00"/>
                </a:solidFill>
              </a:rPr>
              <a:t>. This smell perhaps give protection.</a:t>
            </a:r>
            <a:endParaRPr lang="en-IN" sz="2700" b="1" dirty="0" smtClean="0">
              <a:solidFill>
                <a:srgbClr val="FFFF00"/>
              </a:solidFill>
            </a:endParaRPr>
          </a:p>
          <a:p>
            <a:pPr algn="just">
              <a:buClr>
                <a:srgbClr val="FF0000"/>
              </a:buClr>
              <a:buNone/>
            </a:pPr>
            <a:r>
              <a:rPr lang="en-IN" sz="2700" dirty="0" smtClean="0">
                <a:solidFill>
                  <a:srgbClr val="C00000"/>
                </a:solidFill>
              </a:rPr>
              <a:t>The body is clearly differentiated into 3 regions – </a:t>
            </a:r>
            <a:r>
              <a:rPr lang="en-IN" sz="2700" b="1" dirty="0" smtClean="0">
                <a:solidFill>
                  <a:srgbClr val="C00000"/>
                </a:solidFill>
              </a:rPr>
              <a:t>Proboscis</a:t>
            </a:r>
            <a:r>
              <a:rPr lang="en-IN" sz="2700" dirty="0" smtClean="0">
                <a:solidFill>
                  <a:srgbClr val="C00000"/>
                </a:solidFill>
              </a:rPr>
              <a:t> or </a:t>
            </a:r>
            <a:r>
              <a:rPr lang="en-IN" sz="2700" b="1" dirty="0" err="1" smtClean="0">
                <a:solidFill>
                  <a:srgbClr val="C00000"/>
                </a:solidFill>
              </a:rPr>
              <a:t>prostome</a:t>
            </a:r>
            <a:r>
              <a:rPr lang="en-IN" sz="2700" dirty="0" smtClean="0">
                <a:solidFill>
                  <a:srgbClr val="C00000"/>
                </a:solidFill>
              </a:rPr>
              <a:t>, </a:t>
            </a:r>
            <a:r>
              <a:rPr lang="en-IN" sz="2700" b="1" dirty="0" smtClean="0">
                <a:solidFill>
                  <a:srgbClr val="C00000"/>
                </a:solidFill>
              </a:rPr>
              <a:t>Collar</a:t>
            </a:r>
            <a:r>
              <a:rPr lang="en-IN" sz="2700" dirty="0" smtClean="0">
                <a:solidFill>
                  <a:srgbClr val="C00000"/>
                </a:solidFill>
              </a:rPr>
              <a:t> or </a:t>
            </a:r>
            <a:r>
              <a:rPr lang="en-IN" sz="2700" b="1" dirty="0" err="1" smtClean="0">
                <a:solidFill>
                  <a:srgbClr val="C00000"/>
                </a:solidFill>
              </a:rPr>
              <a:t>mesostome</a:t>
            </a:r>
            <a:r>
              <a:rPr lang="en-IN" sz="2700" dirty="0" smtClean="0">
                <a:solidFill>
                  <a:srgbClr val="C00000"/>
                </a:solidFill>
              </a:rPr>
              <a:t>, and </a:t>
            </a:r>
            <a:r>
              <a:rPr lang="en-IN" sz="2700" b="1" dirty="0" smtClean="0">
                <a:solidFill>
                  <a:srgbClr val="C00000"/>
                </a:solidFill>
              </a:rPr>
              <a:t>trunk </a:t>
            </a:r>
            <a:r>
              <a:rPr lang="en-IN" sz="2700" dirty="0" smtClean="0">
                <a:solidFill>
                  <a:srgbClr val="C00000"/>
                </a:solidFill>
              </a:rPr>
              <a:t>or </a:t>
            </a:r>
            <a:r>
              <a:rPr lang="en-IN" sz="2700" b="1" dirty="0" err="1" smtClean="0">
                <a:solidFill>
                  <a:srgbClr val="C00000"/>
                </a:solidFill>
              </a:rPr>
              <a:t>metastome</a:t>
            </a:r>
            <a:r>
              <a:rPr lang="en-IN" sz="2700" dirty="0" smtClean="0">
                <a:solidFill>
                  <a:srgbClr val="C00000"/>
                </a:solidFill>
              </a:rPr>
              <a:t>:</a:t>
            </a:r>
          </a:p>
          <a:p>
            <a:pPr algn="just">
              <a:buClr>
                <a:srgbClr val="002060"/>
              </a:buClr>
              <a:buFont typeface="Wingdings" pitchFamily="2" charset="2"/>
              <a:buChar char="Ø"/>
            </a:pPr>
            <a:r>
              <a:rPr lang="en-IN" b="1" dirty="0" smtClean="0">
                <a:solidFill>
                  <a:srgbClr val="7030A0"/>
                </a:solidFill>
              </a:rPr>
              <a:t>Proboscis:</a:t>
            </a:r>
            <a:r>
              <a:rPr lang="en-IN" b="1" dirty="0" smtClean="0">
                <a:solidFill>
                  <a:srgbClr val="002060"/>
                </a:solidFill>
              </a:rPr>
              <a:t> </a:t>
            </a:r>
            <a:r>
              <a:rPr lang="en-IN" dirty="0" smtClean="0">
                <a:solidFill>
                  <a:schemeClr val="bg2">
                    <a:lumMod val="10000"/>
                  </a:schemeClr>
                </a:solidFill>
              </a:rPr>
              <a:t>is the anterior part of the body, short and conical in form, tapering </a:t>
            </a:r>
            <a:r>
              <a:rPr lang="en-IN" dirty="0" err="1" smtClean="0">
                <a:solidFill>
                  <a:schemeClr val="bg2">
                    <a:lumMod val="10000"/>
                  </a:schemeClr>
                </a:solidFill>
              </a:rPr>
              <a:t>anteriorly</a:t>
            </a:r>
            <a:r>
              <a:rPr lang="en-IN" dirty="0" smtClean="0">
                <a:solidFill>
                  <a:schemeClr val="bg2">
                    <a:lumMod val="10000"/>
                  </a:schemeClr>
                </a:solidFill>
              </a:rPr>
              <a:t>. It has a thick muscular wall and encloses a cavity, the </a:t>
            </a:r>
            <a:r>
              <a:rPr lang="en-IN" b="1" dirty="0" smtClean="0">
                <a:solidFill>
                  <a:schemeClr val="bg2">
                    <a:lumMod val="10000"/>
                  </a:schemeClr>
                </a:solidFill>
              </a:rPr>
              <a:t>proboscis </a:t>
            </a:r>
            <a:r>
              <a:rPr lang="en-IN" b="1" dirty="0" err="1" smtClean="0">
                <a:solidFill>
                  <a:schemeClr val="bg2">
                    <a:lumMod val="10000"/>
                  </a:schemeClr>
                </a:solidFill>
              </a:rPr>
              <a:t>coelom</a:t>
            </a:r>
            <a:r>
              <a:rPr lang="en-IN" dirty="0" smtClean="0">
                <a:solidFill>
                  <a:schemeClr val="bg2">
                    <a:lumMod val="10000"/>
                  </a:schemeClr>
                </a:solidFill>
              </a:rPr>
              <a:t>. The latter opens out by a minute aperture, the </a:t>
            </a:r>
            <a:r>
              <a:rPr lang="en-IN" b="1" dirty="0" smtClean="0">
                <a:solidFill>
                  <a:schemeClr val="bg2">
                    <a:lumMod val="10000"/>
                  </a:schemeClr>
                </a:solidFill>
              </a:rPr>
              <a:t>proboscis pore</a:t>
            </a:r>
            <a:r>
              <a:rPr lang="en-IN" dirty="0" smtClean="0">
                <a:solidFill>
                  <a:schemeClr val="bg2">
                    <a:lumMod val="10000"/>
                  </a:schemeClr>
                </a:solidFill>
              </a:rPr>
              <a:t> situated mid-dorsally near the base. The sea water can be thrown out this pore with force and hence use this during burrowing. The posterior narrow part is called </a:t>
            </a:r>
            <a:r>
              <a:rPr lang="en-IN" b="1" dirty="0" smtClean="0">
                <a:solidFill>
                  <a:schemeClr val="bg2">
                    <a:lumMod val="10000"/>
                  </a:schemeClr>
                </a:solidFill>
              </a:rPr>
              <a:t>neck</a:t>
            </a:r>
            <a:r>
              <a:rPr lang="en-IN" dirty="0" smtClean="0">
                <a:solidFill>
                  <a:schemeClr val="bg2">
                    <a:lumMod val="10000"/>
                  </a:schemeClr>
                </a:solidFill>
              </a:rPr>
              <a:t> or </a:t>
            </a:r>
            <a:r>
              <a:rPr lang="en-IN" b="1" dirty="0" smtClean="0">
                <a:solidFill>
                  <a:schemeClr val="bg2">
                    <a:lumMod val="10000"/>
                  </a:schemeClr>
                </a:solidFill>
              </a:rPr>
              <a:t>proboscis stalk</a:t>
            </a:r>
            <a:r>
              <a:rPr lang="en-IN" dirty="0" smtClean="0">
                <a:solidFill>
                  <a:schemeClr val="bg2">
                    <a:lumMod val="10000"/>
                  </a:schemeClr>
                </a:solidFill>
              </a:rPr>
              <a:t> which joins with the collar.</a:t>
            </a:r>
            <a:endParaRPr lang="en-IN" b="1" dirty="0" smtClean="0">
              <a:solidFill>
                <a:schemeClr val="accent3">
                  <a:lumMod val="50000"/>
                </a:schemeClr>
              </a:solidFill>
            </a:endParaRPr>
          </a:p>
          <a:p>
            <a:pPr algn="just">
              <a:buClr>
                <a:srgbClr val="00B050"/>
              </a:buClr>
              <a:buFont typeface="Wingdings" pitchFamily="2" charset="2"/>
              <a:buChar char="Ø"/>
            </a:pPr>
            <a:r>
              <a:rPr lang="en-IN" b="1" dirty="0" smtClean="0">
                <a:solidFill>
                  <a:srgbClr val="C00000"/>
                </a:solidFill>
              </a:rPr>
              <a:t>Collar:</a:t>
            </a:r>
            <a:r>
              <a:rPr lang="en-IN" dirty="0" smtClean="0">
                <a:solidFill>
                  <a:srgbClr val="C00000"/>
                </a:solidFill>
              </a:rPr>
              <a:t> </a:t>
            </a:r>
            <a:r>
              <a:rPr lang="en-IN" dirty="0" smtClean="0">
                <a:solidFill>
                  <a:srgbClr val="0000FF"/>
                </a:solidFill>
              </a:rPr>
              <a:t>is the short middle part of the body. It overlaps the proboscis stalk in front and small anterior part of the trunk behind. Its anterior part is often called as </a:t>
            </a:r>
            <a:r>
              <a:rPr lang="en-IN" b="1" dirty="0" err="1" smtClean="0">
                <a:solidFill>
                  <a:srgbClr val="0000FF"/>
                </a:solidFill>
              </a:rPr>
              <a:t>collarette</a:t>
            </a:r>
            <a:r>
              <a:rPr lang="en-IN" dirty="0" smtClean="0">
                <a:solidFill>
                  <a:srgbClr val="0000FF"/>
                </a:solidFill>
              </a:rPr>
              <a:t>. The collar has a thick muscular wall that encloses a paired cavity, the </a:t>
            </a:r>
            <a:r>
              <a:rPr lang="en-IN" b="1" dirty="0" smtClean="0">
                <a:solidFill>
                  <a:srgbClr val="0000FF"/>
                </a:solidFill>
              </a:rPr>
              <a:t>collar </a:t>
            </a:r>
            <a:r>
              <a:rPr lang="en-IN" b="1" dirty="0" err="1" smtClean="0">
                <a:solidFill>
                  <a:srgbClr val="0000FF"/>
                </a:solidFill>
              </a:rPr>
              <a:t>coelom</a:t>
            </a:r>
            <a:r>
              <a:rPr lang="en-IN" dirty="0" smtClean="0">
                <a:solidFill>
                  <a:srgbClr val="0000FF"/>
                </a:solidFill>
              </a:rPr>
              <a:t> which opens out by a pair of </a:t>
            </a:r>
            <a:r>
              <a:rPr lang="en-IN" b="1" dirty="0" smtClean="0">
                <a:solidFill>
                  <a:srgbClr val="0000FF"/>
                </a:solidFill>
              </a:rPr>
              <a:t>collar pores </a:t>
            </a:r>
            <a:r>
              <a:rPr lang="en-IN" dirty="0" smtClean="0">
                <a:solidFill>
                  <a:srgbClr val="0000FF"/>
                </a:solidFill>
              </a:rPr>
              <a:t>situated at the posterior end of the collar that opens into the first pair of gill pouches near the external openings. A wide </a:t>
            </a:r>
            <a:r>
              <a:rPr lang="en-IN" b="1" dirty="0" smtClean="0">
                <a:solidFill>
                  <a:srgbClr val="0000FF"/>
                </a:solidFill>
              </a:rPr>
              <a:t>mouth</a:t>
            </a:r>
            <a:r>
              <a:rPr lang="en-IN" dirty="0" smtClean="0">
                <a:solidFill>
                  <a:srgbClr val="0000FF"/>
                </a:solidFill>
              </a:rPr>
              <a:t> lies inside the collar underneath the proboscis stalk. It opens for most of the time.</a:t>
            </a:r>
            <a:endParaRPr lang="en-IN" b="1" dirty="0">
              <a:solidFill>
                <a:schemeClr val="bg2">
                  <a:lumMod val="10000"/>
                </a:schemeClr>
              </a:solidFill>
            </a:endParaRPr>
          </a:p>
        </p:txBody>
      </p:sp>
      <p:sp>
        <p:nvSpPr>
          <p:cNvPr id="2" name="Title 1"/>
          <p:cNvSpPr>
            <a:spLocks noGrp="1"/>
          </p:cNvSpPr>
          <p:nvPr>
            <p:ph type="title"/>
          </p:nvPr>
        </p:nvSpPr>
        <p:spPr>
          <a:xfrm>
            <a:off x="0" y="0"/>
            <a:ext cx="9144000" cy="476672"/>
          </a:xfrm>
        </p:spPr>
        <p:txBody>
          <a:bodyPr>
            <a:normAutofit fontScale="90000"/>
          </a:bodyPr>
          <a:lstStyle/>
          <a:p>
            <a:pPr algn="r"/>
            <a:r>
              <a:rPr lang="en-IN" sz="3100" b="1" dirty="0" smtClean="0">
                <a:solidFill>
                  <a:srgbClr val="00B0F0"/>
                </a:solidFill>
                <a:latin typeface="+mn-lt"/>
              </a:rPr>
              <a:t>External Characters (Contd.)</a:t>
            </a:r>
            <a:endParaRPr lang="en-IN" b="1" dirty="0">
              <a:solidFill>
                <a:srgbClr val="00B0F0"/>
              </a:solidFill>
              <a:latin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g004.jpg"/>
          <p:cNvPicPr>
            <a:picLocks noChangeAspect="1"/>
          </p:cNvPicPr>
          <p:nvPr/>
        </p:nvPicPr>
        <p:blipFill>
          <a:blip r:embed="rId2" cstate="print">
            <a:lum contrast="10000"/>
          </a:blip>
          <a:srcRect b="12499"/>
          <a:stretch>
            <a:fillRect/>
          </a:stretch>
        </p:blipFill>
        <p:spPr>
          <a:xfrm>
            <a:off x="0" y="0"/>
            <a:ext cx="4211960" cy="5949280"/>
          </a:xfrm>
          <a:prstGeom prst="rect">
            <a:avLst/>
          </a:prstGeom>
        </p:spPr>
      </p:pic>
      <p:pic>
        <p:nvPicPr>
          <p:cNvPr id="7" name="Picture 6" descr="img003.jpg"/>
          <p:cNvPicPr>
            <a:picLocks noChangeAspect="1"/>
          </p:cNvPicPr>
          <p:nvPr/>
        </p:nvPicPr>
        <p:blipFill>
          <a:blip r:embed="rId3" cstate="print"/>
          <a:srcRect b="14189"/>
          <a:stretch>
            <a:fillRect/>
          </a:stretch>
        </p:blipFill>
        <p:spPr>
          <a:xfrm>
            <a:off x="5004048" y="-1"/>
            <a:ext cx="4139952" cy="4293097"/>
          </a:xfrm>
          <a:prstGeom prst="rect">
            <a:avLst/>
          </a:prstGeom>
        </p:spPr>
      </p:pic>
      <p:sp>
        <p:nvSpPr>
          <p:cNvPr id="8" name="TextBox 7"/>
          <p:cNvSpPr txBox="1"/>
          <p:nvPr/>
        </p:nvSpPr>
        <p:spPr>
          <a:xfrm>
            <a:off x="0" y="5949280"/>
            <a:ext cx="4320480" cy="646331"/>
          </a:xfrm>
          <a:prstGeom prst="rect">
            <a:avLst/>
          </a:prstGeom>
          <a:noFill/>
        </p:spPr>
        <p:txBody>
          <a:bodyPr wrap="square" rtlCol="0">
            <a:spAutoFit/>
          </a:bodyPr>
          <a:lstStyle/>
          <a:p>
            <a:pPr algn="ctr"/>
            <a:r>
              <a:rPr lang="en-IN" b="1" i="1" dirty="0" err="1" smtClean="0">
                <a:solidFill>
                  <a:srgbClr val="0000FF"/>
                </a:solidFill>
              </a:rPr>
              <a:t>Balanoglossus</a:t>
            </a:r>
            <a:r>
              <a:rPr lang="en-IN" b="1" i="1" dirty="0" smtClean="0">
                <a:solidFill>
                  <a:srgbClr val="0000FF"/>
                </a:solidFill>
              </a:rPr>
              <a:t> </a:t>
            </a:r>
            <a:r>
              <a:rPr lang="en-IN" b="1" i="1" dirty="0" err="1" smtClean="0">
                <a:solidFill>
                  <a:srgbClr val="0000FF"/>
                </a:solidFill>
              </a:rPr>
              <a:t>clavigerus</a:t>
            </a:r>
            <a:r>
              <a:rPr lang="en-IN" b="1" i="1" dirty="0" smtClean="0">
                <a:solidFill>
                  <a:srgbClr val="0000FF"/>
                </a:solidFill>
              </a:rPr>
              <a:t> </a:t>
            </a:r>
            <a:r>
              <a:rPr lang="en-IN" b="1" dirty="0" smtClean="0">
                <a:solidFill>
                  <a:srgbClr val="0000FF"/>
                </a:solidFill>
              </a:rPr>
              <a:t>– the acorn or tongue worm</a:t>
            </a:r>
            <a:endParaRPr lang="en-IN" b="1" i="1" dirty="0">
              <a:solidFill>
                <a:srgbClr val="0000FF"/>
              </a:solidFill>
            </a:endParaRPr>
          </a:p>
        </p:txBody>
      </p:sp>
      <p:sp>
        <p:nvSpPr>
          <p:cNvPr id="9" name="TextBox 8"/>
          <p:cNvSpPr txBox="1"/>
          <p:nvPr/>
        </p:nvSpPr>
        <p:spPr>
          <a:xfrm>
            <a:off x="5148064" y="4509120"/>
            <a:ext cx="3744416" cy="369332"/>
          </a:xfrm>
          <a:prstGeom prst="rect">
            <a:avLst/>
          </a:prstGeom>
          <a:noFill/>
        </p:spPr>
        <p:txBody>
          <a:bodyPr wrap="square" rtlCol="0">
            <a:spAutoFit/>
          </a:bodyPr>
          <a:lstStyle/>
          <a:p>
            <a:pPr algn="ctr"/>
            <a:r>
              <a:rPr lang="en-IN" b="1" i="1" dirty="0" err="1" smtClean="0">
                <a:solidFill>
                  <a:srgbClr val="C00000"/>
                </a:solidFill>
              </a:rPr>
              <a:t>Balanoglossus</a:t>
            </a:r>
            <a:r>
              <a:rPr lang="en-IN" b="1" i="1" dirty="0" smtClean="0">
                <a:solidFill>
                  <a:srgbClr val="C00000"/>
                </a:solidFill>
              </a:rPr>
              <a:t> </a:t>
            </a:r>
            <a:r>
              <a:rPr lang="en-IN" b="1" dirty="0" smtClean="0">
                <a:solidFill>
                  <a:srgbClr val="C00000"/>
                </a:solidFill>
              </a:rPr>
              <a:t>in its burrow</a:t>
            </a:r>
            <a:endParaRPr lang="en-IN" b="1" dirty="0">
              <a:solidFill>
                <a:srgbClr val="C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36712"/>
            <a:ext cx="9144000" cy="6237312"/>
          </a:xfrm>
        </p:spPr>
        <p:txBody>
          <a:bodyPr>
            <a:normAutofit lnSpcReduction="10000"/>
          </a:bodyPr>
          <a:lstStyle/>
          <a:p>
            <a:pPr algn="just">
              <a:buClr>
                <a:srgbClr val="CF4317"/>
              </a:buClr>
              <a:buFont typeface="Wingdings" pitchFamily="2" charset="2"/>
              <a:buChar char="Ø"/>
            </a:pPr>
            <a:r>
              <a:rPr lang="en-IN" b="1" dirty="0" smtClean="0">
                <a:solidFill>
                  <a:srgbClr val="FF9900"/>
                </a:solidFill>
              </a:rPr>
              <a:t>Trunk:</a:t>
            </a:r>
            <a:r>
              <a:rPr lang="en-IN" dirty="0" smtClean="0">
                <a:solidFill>
                  <a:srgbClr val="FF9900"/>
                </a:solidFill>
              </a:rPr>
              <a:t> </a:t>
            </a:r>
            <a:r>
              <a:rPr lang="en-IN" dirty="0" smtClean="0">
                <a:solidFill>
                  <a:srgbClr val="00EE6C"/>
                </a:solidFill>
              </a:rPr>
              <a:t>is the posterior end and is the largest part of the body which further shows three regions: the anterior </a:t>
            </a:r>
            <a:r>
              <a:rPr lang="en-IN" u="sng" dirty="0" err="1" smtClean="0">
                <a:solidFill>
                  <a:srgbClr val="00EE6C"/>
                </a:solidFill>
              </a:rPr>
              <a:t>branchiogenital</a:t>
            </a:r>
            <a:r>
              <a:rPr lang="en-IN" dirty="0" smtClean="0">
                <a:solidFill>
                  <a:srgbClr val="00EE6C"/>
                </a:solidFill>
              </a:rPr>
              <a:t>, the middle </a:t>
            </a:r>
            <a:r>
              <a:rPr lang="en-IN" u="sng" dirty="0" smtClean="0">
                <a:solidFill>
                  <a:srgbClr val="00EE6C"/>
                </a:solidFill>
              </a:rPr>
              <a:t>hepatic</a:t>
            </a:r>
            <a:r>
              <a:rPr lang="en-IN" dirty="0" smtClean="0">
                <a:solidFill>
                  <a:srgbClr val="00EE6C"/>
                </a:solidFill>
              </a:rPr>
              <a:t> and the posterior</a:t>
            </a:r>
            <a:r>
              <a:rPr lang="en-IN" b="1" dirty="0" smtClean="0">
                <a:solidFill>
                  <a:srgbClr val="00EE6C"/>
                </a:solidFill>
              </a:rPr>
              <a:t> </a:t>
            </a:r>
            <a:r>
              <a:rPr lang="en-IN" u="sng" dirty="0" smtClean="0">
                <a:solidFill>
                  <a:srgbClr val="00EE6C"/>
                </a:solidFill>
              </a:rPr>
              <a:t>abdominal region</a:t>
            </a:r>
            <a:r>
              <a:rPr lang="en-IN" dirty="0" smtClean="0">
                <a:solidFill>
                  <a:srgbClr val="00EE6C"/>
                </a:solidFill>
              </a:rPr>
              <a:t>.</a:t>
            </a:r>
          </a:p>
          <a:p>
            <a:pPr algn="just">
              <a:buClr>
                <a:srgbClr val="CF4317"/>
              </a:buClr>
              <a:buNone/>
            </a:pPr>
            <a:r>
              <a:rPr lang="en-IN" b="1" dirty="0" smtClean="0">
                <a:solidFill>
                  <a:srgbClr val="00EE6C"/>
                </a:solidFill>
              </a:rPr>
              <a:t>	</a:t>
            </a:r>
            <a:r>
              <a:rPr lang="en-IN" b="1" dirty="0" smtClean="0">
                <a:solidFill>
                  <a:srgbClr val="002060"/>
                </a:solidFill>
              </a:rPr>
              <a:t>(a) </a:t>
            </a:r>
            <a:r>
              <a:rPr lang="en-IN" b="1" dirty="0" err="1" smtClean="0">
                <a:solidFill>
                  <a:srgbClr val="002060"/>
                </a:solidFill>
              </a:rPr>
              <a:t>Branchiogenital</a:t>
            </a:r>
            <a:r>
              <a:rPr lang="en-IN" b="1" dirty="0" smtClean="0">
                <a:solidFill>
                  <a:srgbClr val="002060"/>
                </a:solidFill>
              </a:rPr>
              <a:t> Region:</a:t>
            </a:r>
            <a:r>
              <a:rPr lang="en-IN" dirty="0" smtClean="0">
                <a:solidFill>
                  <a:srgbClr val="002060"/>
                </a:solidFill>
              </a:rPr>
              <a:t> </a:t>
            </a:r>
            <a:r>
              <a:rPr lang="en-IN" dirty="0" smtClean="0">
                <a:solidFill>
                  <a:schemeClr val="bg1"/>
                </a:solidFill>
              </a:rPr>
              <a:t>It bears on the dorsal surface of its anterior half two rows of small pores, the </a:t>
            </a:r>
            <a:r>
              <a:rPr lang="en-IN" b="1" dirty="0" smtClean="0">
                <a:solidFill>
                  <a:schemeClr val="bg1"/>
                </a:solidFill>
              </a:rPr>
              <a:t>gill pores </a:t>
            </a:r>
            <a:r>
              <a:rPr lang="en-IN" dirty="0" smtClean="0">
                <a:solidFill>
                  <a:schemeClr val="bg1"/>
                </a:solidFill>
              </a:rPr>
              <a:t>or </a:t>
            </a:r>
            <a:r>
              <a:rPr lang="en-IN" b="1" dirty="0" err="1" smtClean="0">
                <a:solidFill>
                  <a:schemeClr val="bg1"/>
                </a:solidFill>
              </a:rPr>
              <a:t>brancial</a:t>
            </a:r>
            <a:r>
              <a:rPr lang="en-IN" b="1" dirty="0" smtClean="0">
                <a:solidFill>
                  <a:schemeClr val="bg1"/>
                </a:solidFill>
              </a:rPr>
              <a:t> apertures</a:t>
            </a:r>
            <a:r>
              <a:rPr lang="en-IN" dirty="0" smtClean="0">
                <a:solidFill>
                  <a:schemeClr val="bg1"/>
                </a:solidFill>
              </a:rPr>
              <a:t>, a row on either side of the median line. The gill pores increases in number a the animal grows. Lateral to these pores a large prominent extensions called the </a:t>
            </a:r>
            <a:r>
              <a:rPr lang="en-IN" b="1" dirty="0" smtClean="0">
                <a:solidFill>
                  <a:schemeClr val="bg1"/>
                </a:solidFill>
              </a:rPr>
              <a:t>genital wings</a:t>
            </a:r>
            <a:r>
              <a:rPr lang="en-IN" dirty="0" smtClean="0">
                <a:solidFill>
                  <a:schemeClr val="bg1"/>
                </a:solidFill>
              </a:rPr>
              <a:t> are present.</a:t>
            </a:r>
          </a:p>
          <a:p>
            <a:pPr algn="just">
              <a:buClr>
                <a:srgbClr val="CF4317"/>
              </a:buClr>
              <a:buNone/>
            </a:pPr>
            <a:r>
              <a:rPr lang="en-IN" dirty="0" smtClean="0">
                <a:solidFill>
                  <a:schemeClr val="bg1"/>
                </a:solidFill>
              </a:rPr>
              <a:t>	</a:t>
            </a:r>
            <a:r>
              <a:rPr lang="en-IN" b="1" dirty="0" smtClean="0">
                <a:solidFill>
                  <a:srgbClr val="FFFF00"/>
                </a:solidFill>
              </a:rPr>
              <a:t>(b) Hepatic Region: </a:t>
            </a:r>
            <a:r>
              <a:rPr lang="en-IN" dirty="0" smtClean="0">
                <a:solidFill>
                  <a:srgbClr val="FFFF00"/>
                </a:solidFill>
              </a:rPr>
              <a:t> </a:t>
            </a:r>
            <a:r>
              <a:rPr lang="en-IN" dirty="0" smtClean="0">
                <a:solidFill>
                  <a:schemeClr val="bg1"/>
                </a:solidFill>
              </a:rPr>
              <a:t>The hepatic region is marked dorsally by numerous small, paired, transverse folds, the </a:t>
            </a:r>
            <a:r>
              <a:rPr lang="en-IN" b="1" dirty="0" smtClean="0">
                <a:solidFill>
                  <a:schemeClr val="bg1"/>
                </a:solidFill>
              </a:rPr>
              <a:t>hepatic </a:t>
            </a:r>
            <a:r>
              <a:rPr lang="en-IN" b="1" dirty="0" err="1" smtClean="0">
                <a:solidFill>
                  <a:schemeClr val="bg1"/>
                </a:solidFill>
              </a:rPr>
              <a:t>caeca</a:t>
            </a:r>
            <a:r>
              <a:rPr lang="en-IN" dirty="0" smtClean="0">
                <a:solidFill>
                  <a:schemeClr val="bg1"/>
                </a:solidFill>
              </a:rPr>
              <a:t>, on the upper side.</a:t>
            </a:r>
          </a:p>
          <a:p>
            <a:pPr algn="just">
              <a:buClr>
                <a:srgbClr val="CF4317"/>
              </a:buClr>
              <a:buNone/>
            </a:pPr>
            <a:r>
              <a:rPr lang="en-IN" b="1" dirty="0" smtClean="0">
                <a:solidFill>
                  <a:schemeClr val="bg1"/>
                </a:solidFill>
              </a:rPr>
              <a:t>	</a:t>
            </a:r>
            <a:r>
              <a:rPr lang="en-IN" b="1" dirty="0" smtClean="0">
                <a:solidFill>
                  <a:srgbClr val="C00000"/>
                </a:solidFill>
              </a:rPr>
              <a:t>(c) Abdominal Region: </a:t>
            </a:r>
            <a:r>
              <a:rPr lang="en-IN" dirty="0" smtClean="0">
                <a:solidFill>
                  <a:schemeClr val="bg1"/>
                </a:solidFill>
              </a:rPr>
              <a:t>also called as </a:t>
            </a:r>
            <a:r>
              <a:rPr lang="en-IN" b="1" dirty="0" smtClean="0">
                <a:solidFill>
                  <a:schemeClr val="bg1"/>
                </a:solidFill>
              </a:rPr>
              <a:t>intestinal region</a:t>
            </a:r>
            <a:r>
              <a:rPr lang="en-IN" dirty="0" smtClean="0">
                <a:solidFill>
                  <a:schemeClr val="bg1"/>
                </a:solidFill>
              </a:rPr>
              <a:t>, is long and cylindrical. It slightly tapers </a:t>
            </a:r>
            <a:r>
              <a:rPr lang="en-IN" dirty="0" err="1" smtClean="0">
                <a:solidFill>
                  <a:schemeClr val="bg1"/>
                </a:solidFill>
              </a:rPr>
              <a:t>posteriorly</a:t>
            </a:r>
            <a:r>
              <a:rPr lang="en-IN" dirty="0" smtClean="0">
                <a:solidFill>
                  <a:schemeClr val="bg1"/>
                </a:solidFill>
              </a:rPr>
              <a:t> and bears a terminal </a:t>
            </a:r>
            <a:r>
              <a:rPr lang="en-IN" b="1" dirty="0" smtClean="0">
                <a:solidFill>
                  <a:schemeClr val="bg1"/>
                </a:solidFill>
              </a:rPr>
              <a:t>anus</a:t>
            </a:r>
            <a:r>
              <a:rPr lang="en-IN" dirty="0" smtClean="0">
                <a:solidFill>
                  <a:schemeClr val="bg1"/>
                </a:solidFill>
              </a:rPr>
              <a:t>.</a:t>
            </a:r>
            <a:endParaRPr lang="en-IN" b="1" dirty="0" smtClean="0">
              <a:solidFill>
                <a:srgbClr val="002060"/>
              </a:solidFill>
            </a:endParaRPr>
          </a:p>
        </p:txBody>
      </p:sp>
      <p:sp>
        <p:nvSpPr>
          <p:cNvPr id="2" name="Title 1"/>
          <p:cNvSpPr>
            <a:spLocks noGrp="1"/>
          </p:cNvSpPr>
          <p:nvPr>
            <p:ph type="title"/>
          </p:nvPr>
        </p:nvSpPr>
        <p:spPr>
          <a:xfrm>
            <a:off x="0" y="216024"/>
            <a:ext cx="9144000" cy="476672"/>
          </a:xfrm>
        </p:spPr>
        <p:txBody>
          <a:bodyPr>
            <a:normAutofit fontScale="90000"/>
          </a:bodyPr>
          <a:lstStyle/>
          <a:p>
            <a:pPr algn="r"/>
            <a:r>
              <a:rPr lang="en-IN" sz="3100" b="1" dirty="0" smtClean="0">
                <a:solidFill>
                  <a:srgbClr val="7030A0"/>
                </a:solidFill>
                <a:latin typeface="+mn-lt"/>
              </a:rPr>
              <a:t>External Characters (Contd.)</a:t>
            </a:r>
            <a:endParaRPr lang="en-IN" b="1" dirty="0">
              <a:solidFill>
                <a:srgbClr val="7030A0"/>
              </a:solidFill>
              <a:latin typeface="+mn-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4704"/>
            <a:ext cx="9144000" cy="6093296"/>
          </a:xfrm>
        </p:spPr>
        <p:txBody>
          <a:bodyPr>
            <a:normAutofit fontScale="77500" lnSpcReduction="20000"/>
          </a:bodyPr>
          <a:lstStyle/>
          <a:p>
            <a:pPr marL="531813" indent="-531813" algn="just">
              <a:buClr>
                <a:srgbClr val="002060"/>
              </a:buClr>
              <a:buNone/>
            </a:pPr>
            <a:r>
              <a:rPr lang="en-IN" b="1" dirty="0" smtClean="0">
                <a:solidFill>
                  <a:srgbClr val="532BE5"/>
                </a:solidFill>
              </a:rPr>
              <a:t>STRUCTURE: </a:t>
            </a:r>
            <a:r>
              <a:rPr lang="en-IN" dirty="0" smtClean="0"/>
              <a:t>The body wall of </a:t>
            </a:r>
            <a:r>
              <a:rPr lang="en-IN" i="1" dirty="0" err="1" smtClean="0"/>
              <a:t>Balanoglossus</a:t>
            </a:r>
            <a:r>
              <a:rPr lang="en-IN" dirty="0" smtClean="0"/>
              <a:t> </a:t>
            </a:r>
            <a:r>
              <a:rPr lang="en-IN" dirty="0" smtClean="0"/>
              <a:t>consists of </a:t>
            </a:r>
            <a:r>
              <a:rPr lang="en-IN" dirty="0" smtClean="0"/>
              <a:t>epidermis, nervous layer, basement membrane and musculature. The peritoneum is lacking along with cuticle.</a:t>
            </a:r>
            <a:endParaRPr lang="en-IN" dirty="0" smtClean="0"/>
          </a:p>
          <a:p>
            <a:pPr marL="571500" indent="-571500" algn="just">
              <a:buClr>
                <a:srgbClr val="7030A0"/>
              </a:buClr>
              <a:buAutoNum type="romanLcParenBoth"/>
            </a:pPr>
            <a:r>
              <a:rPr lang="en-IN" b="1" dirty="0" smtClean="0">
                <a:solidFill>
                  <a:srgbClr val="FF9900"/>
                </a:solidFill>
              </a:rPr>
              <a:t>Epidermis</a:t>
            </a:r>
            <a:r>
              <a:rPr lang="en-IN" b="1" dirty="0" smtClean="0">
                <a:solidFill>
                  <a:srgbClr val="FF9900"/>
                </a:solidFill>
              </a:rPr>
              <a:t>:</a:t>
            </a:r>
            <a:r>
              <a:rPr lang="en-IN" dirty="0" smtClean="0">
                <a:solidFill>
                  <a:srgbClr val="FF9900"/>
                </a:solidFill>
              </a:rPr>
              <a:t> </a:t>
            </a:r>
            <a:r>
              <a:rPr lang="en-IN" dirty="0" smtClean="0">
                <a:solidFill>
                  <a:srgbClr val="C00000"/>
                </a:solidFill>
              </a:rPr>
              <a:t>it consists of tall, narrow, columnar cells that are </a:t>
            </a:r>
            <a:r>
              <a:rPr lang="en-IN" dirty="0" err="1" smtClean="0">
                <a:solidFill>
                  <a:srgbClr val="C00000"/>
                </a:solidFill>
              </a:rPr>
              <a:t>multiciliated</a:t>
            </a:r>
            <a:r>
              <a:rPr lang="en-IN" dirty="0" smtClean="0">
                <a:solidFill>
                  <a:srgbClr val="C00000"/>
                </a:solidFill>
              </a:rPr>
              <a:t> practically all over the body and also bear </a:t>
            </a:r>
            <a:r>
              <a:rPr lang="en-IN" dirty="0" err="1" smtClean="0">
                <a:solidFill>
                  <a:srgbClr val="C00000"/>
                </a:solidFill>
              </a:rPr>
              <a:t>microvilli</a:t>
            </a:r>
            <a:r>
              <a:rPr lang="en-IN" dirty="0" smtClean="0">
                <a:solidFill>
                  <a:srgbClr val="C00000"/>
                </a:solidFill>
              </a:rPr>
              <a:t>. </a:t>
            </a:r>
            <a:r>
              <a:rPr lang="en-IN" dirty="0" smtClean="0">
                <a:solidFill>
                  <a:srgbClr val="C00000"/>
                </a:solidFill>
              </a:rPr>
              <a:t>Among them, occurs numerous gland cells and some sensory cells. The gland cells are of 3 types: </a:t>
            </a:r>
            <a:r>
              <a:rPr lang="en-IN" b="1" dirty="0" smtClean="0">
                <a:solidFill>
                  <a:srgbClr val="C00000"/>
                </a:solidFill>
              </a:rPr>
              <a:t>mulberry cells, reticulated cells </a:t>
            </a:r>
            <a:r>
              <a:rPr lang="en-IN" dirty="0" smtClean="0">
                <a:solidFill>
                  <a:srgbClr val="C00000"/>
                </a:solidFill>
              </a:rPr>
              <a:t>and </a:t>
            </a:r>
            <a:r>
              <a:rPr lang="en-IN" b="1" dirty="0" smtClean="0">
                <a:solidFill>
                  <a:srgbClr val="C00000"/>
                </a:solidFill>
              </a:rPr>
              <a:t>goblet cells</a:t>
            </a:r>
            <a:r>
              <a:rPr lang="en-IN" dirty="0" smtClean="0">
                <a:solidFill>
                  <a:srgbClr val="C00000"/>
                </a:solidFill>
              </a:rPr>
              <a:t>. The </a:t>
            </a:r>
            <a:r>
              <a:rPr lang="en-IN" i="1" u="sng" dirty="0" smtClean="0">
                <a:solidFill>
                  <a:srgbClr val="C00000"/>
                </a:solidFill>
              </a:rPr>
              <a:t>mulberry cells </a:t>
            </a:r>
            <a:r>
              <a:rPr lang="en-IN" dirty="0" smtClean="0">
                <a:solidFill>
                  <a:srgbClr val="C00000"/>
                </a:solidFill>
              </a:rPr>
              <a:t>contain coarse granules. They secrete amylase. The </a:t>
            </a:r>
            <a:r>
              <a:rPr lang="en-IN" i="1" u="sng" dirty="0" smtClean="0">
                <a:solidFill>
                  <a:srgbClr val="C00000"/>
                </a:solidFill>
              </a:rPr>
              <a:t>reticulated cells </a:t>
            </a:r>
            <a:r>
              <a:rPr lang="en-IN" dirty="0" smtClean="0">
                <a:solidFill>
                  <a:srgbClr val="C00000"/>
                </a:solidFill>
              </a:rPr>
              <a:t>have sort of network and secrete mucus that spreads over the body surface. The </a:t>
            </a:r>
            <a:r>
              <a:rPr lang="en-IN" i="1" u="sng" dirty="0" smtClean="0">
                <a:solidFill>
                  <a:srgbClr val="C00000"/>
                </a:solidFill>
              </a:rPr>
              <a:t>goblet cells</a:t>
            </a:r>
            <a:r>
              <a:rPr lang="en-IN" dirty="0" smtClean="0">
                <a:solidFill>
                  <a:srgbClr val="C00000"/>
                </a:solidFill>
              </a:rPr>
              <a:t> produce finely granular and clear material containing bromine compounds which imparts strong odour to the acorn worm and also protect it from bacterial infection and predators. The sensory cells are confined to the proboscis and anterior part of the collar.</a:t>
            </a:r>
            <a:endParaRPr lang="en-IN" dirty="0" smtClean="0">
              <a:solidFill>
                <a:srgbClr val="C00000"/>
              </a:solidFill>
            </a:endParaRPr>
          </a:p>
          <a:p>
            <a:pPr marL="571500" indent="-571500" algn="just">
              <a:buClr>
                <a:schemeClr val="tx2">
                  <a:lumMod val="10000"/>
                </a:schemeClr>
              </a:buClr>
              <a:buAutoNum type="romanLcParenBoth" startAt="2"/>
            </a:pPr>
            <a:r>
              <a:rPr lang="en-IN" b="1" dirty="0" smtClean="0">
                <a:solidFill>
                  <a:schemeClr val="tx2">
                    <a:lumMod val="10000"/>
                  </a:schemeClr>
                </a:solidFill>
              </a:rPr>
              <a:t>Nervous layer: </a:t>
            </a:r>
            <a:r>
              <a:rPr lang="en-IN" dirty="0" smtClean="0">
                <a:solidFill>
                  <a:srgbClr val="663300"/>
                </a:solidFill>
              </a:rPr>
              <a:t>The nervous layer consists of the nerve cells, the fibres of which form a thick network.</a:t>
            </a:r>
          </a:p>
          <a:p>
            <a:pPr marL="571500" indent="-571500" algn="just">
              <a:buClr>
                <a:srgbClr val="004C22"/>
              </a:buClr>
              <a:buAutoNum type="romanLcParenBoth" startAt="2"/>
            </a:pPr>
            <a:r>
              <a:rPr lang="en-IN" b="1" dirty="0" smtClean="0">
                <a:solidFill>
                  <a:srgbClr val="004C22"/>
                </a:solidFill>
              </a:rPr>
              <a:t>Basal Lamina: </a:t>
            </a:r>
            <a:r>
              <a:rPr lang="en-IN" dirty="0" smtClean="0">
                <a:solidFill>
                  <a:srgbClr val="FFFF00"/>
                </a:solidFill>
              </a:rPr>
              <a:t>The basement membrane provides attachment to the epidermal cells.</a:t>
            </a:r>
          </a:p>
          <a:p>
            <a:pPr marL="571500" indent="-571500" algn="just">
              <a:buClr>
                <a:srgbClr val="C00000"/>
              </a:buClr>
              <a:buAutoNum type="romanLcParenBoth" startAt="2"/>
            </a:pPr>
            <a:r>
              <a:rPr lang="en-IN" b="1" dirty="0" smtClean="0">
                <a:solidFill>
                  <a:srgbClr val="C00000"/>
                </a:solidFill>
              </a:rPr>
              <a:t>Musculature:</a:t>
            </a:r>
            <a:r>
              <a:rPr lang="en-IN" dirty="0" smtClean="0">
                <a:solidFill>
                  <a:srgbClr val="002060"/>
                </a:solidFill>
              </a:rPr>
              <a:t> The muscles are smooth and consists of feeble outer layer of circular fibres and a strong inner layer of longitudinal fibres in proboscis, but comprise only of longitudinal muscle fibres in the trunk. In addition to that their are radial muscle fibres in the collar and trunk. The trunk also has two </a:t>
            </a:r>
            <a:r>
              <a:rPr lang="en-IN" dirty="0" err="1" smtClean="0">
                <a:solidFill>
                  <a:srgbClr val="002060"/>
                </a:solidFill>
              </a:rPr>
              <a:t>ventro</a:t>
            </a:r>
            <a:r>
              <a:rPr lang="en-IN" dirty="0" smtClean="0">
                <a:solidFill>
                  <a:srgbClr val="002060"/>
                </a:solidFill>
              </a:rPr>
              <a:t>-lateral bands that act as retractor muscles to shorten the trunk. </a:t>
            </a:r>
            <a:endParaRPr lang="en-IN" b="1" dirty="0" smtClean="0">
              <a:solidFill>
                <a:srgbClr val="C00000"/>
              </a:solidFill>
            </a:endParaRPr>
          </a:p>
        </p:txBody>
      </p:sp>
      <p:sp>
        <p:nvSpPr>
          <p:cNvPr id="2" name="Title 1"/>
          <p:cNvSpPr>
            <a:spLocks noGrp="1"/>
          </p:cNvSpPr>
          <p:nvPr>
            <p:ph type="title"/>
          </p:nvPr>
        </p:nvSpPr>
        <p:spPr>
          <a:xfrm>
            <a:off x="0" y="216024"/>
            <a:ext cx="9144000" cy="620688"/>
          </a:xfrm>
        </p:spPr>
        <p:txBody>
          <a:bodyPr>
            <a:normAutofit fontScale="90000"/>
          </a:bodyPr>
          <a:lstStyle/>
          <a:p>
            <a:pPr algn="ctr"/>
            <a:r>
              <a:rPr lang="en-US" sz="5400" b="1" dirty="0" smtClean="0">
                <a:solidFill>
                  <a:srgbClr val="7030A0"/>
                </a:solidFill>
                <a:latin typeface="Algerian" pitchFamily="82" charset="0"/>
                <a:ea typeface="Adobe Myungjo Std M"/>
                <a:cs typeface="Adobe Myungjo Std M"/>
              </a:rPr>
              <a:t>Body Wall</a:t>
            </a:r>
            <a:endParaRPr lang="en-IN" dirty="0">
              <a:solidFill>
                <a:srgbClr val="7030A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4704"/>
            <a:ext cx="9144000" cy="6120680"/>
          </a:xfrm>
        </p:spPr>
        <p:txBody>
          <a:bodyPr>
            <a:normAutofit/>
          </a:bodyPr>
          <a:lstStyle/>
          <a:p>
            <a:pPr marL="571500" indent="-571500" algn="just">
              <a:buClr>
                <a:srgbClr val="C00000"/>
              </a:buClr>
              <a:buNone/>
            </a:pPr>
            <a:r>
              <a:rPr lang="en-IN" sz="2400" dirty="0" smtClean="0">
                <a:solidFill>
                  <a:srgbClr val="C00000"/>
                </a:solidFill>
              </a:rPr>
              <a:t>A dermis of connective tissue lies under the basal lamina and contains musculature. The dermal fibres are poorl</a:t>
            </a:r>
            <a:r>
              <a:rPr lang="en-IN" sz="2400" dirty="0" smtClean="0">
                <a:solidFill>
                  <a:srgbClr val="C00000"/>
                </a:solidFill>
              </a:rPr>
              <a:t>y developed and not well organised. Perhaps, this accounts fro the fragility of the body. </a:t>
            </a:r>
          </a:p>
          <a:p>
            <a:pPr marL="571500" indent="-571500" algn="just">
              <a:buClr>
                <a:srgbClr val="C00000"/>
              </a:buClr>
              <a:buNone/>
            </a:pPr>
            <a:r>
              <a:rPr lang="en-IN" sz="2400" dirty="0" smtClean="0">
                <a:solidFill>
                  <a:srgbClr val="004C22"/>
                </a:solidFill>
              </a:rPr>
              <a:t>Early embryo has a peritoneum which later changes into connective tissue and musculature.</a:t>
            </a:r>
          </a:p>
          <a:p>
            <a:pPr marL="571500" indent="-571500" algn="just">
              <a:buClr>
                <a:srgbClr val="C00000"/>
              </a:buClr>
              <a:buNone/>
            </a:pPr>
            <a:endParaRPr lang="en-IN" sz="2000" dirty="0" smtClean="0">
              <a:solidFill>
                <a:srgbClr val="004C22"/>
              </a:solidFill>
            </a:endParaRPr>
          </a:p>
          <a:p>
            <a:pPr marL="571500" indent="-571500" algn="just">
              <a:buClr>
                <a:srgbClr val="0070C0"/>
              </a:buClr>
              <a:buNone/>
            </a:pPr>
            <a:r>
              <a:rPr lang="en-IN" b="1" dirty="0" smtClean="0">
                <a:solidFill>
                  <a:srgbClr val="FFC000"/>
                </a:solidFill>
              </a:rPr>
              <a:t>FUNCTIONS</a:t>
            </a:r>
            <a:r>
              <a:rPr lang="en-IN" b="1" dirty="0" smtClean="0">
                <a:solidFill>
                  <a:srgbClr val="FFC000"/>
                </a:solidFill>
              </a:rPr>
              <a:t>:</a:t>
            </a:r>
            <a:r>
              <a:rPr lang="en-IN" dirty="0" smtClean="0">
                <a:solidFill>
                  <a:srgbClr val="FFC000"/>
                </a:solidFill>
              </a:rPr>
              <a:t> </a:t>
            </a:r>
            <a:endParaRPr lang="en-IN" dirty="0" smtClean="0">
              <a:solidFill>
                <a:srgbClr val="FFC000"/>
              </a:solidFill>
            </a:endParaRPr>
          </a:p>
          <a:p>
            <a:pPr marL="722313" indent="-571500" algn="just">
              <a:buClr>
                <a:srgbClr val="002060"/>
              </a:buClr>
              <a:buFont typeface="+mj-lt"/>
              <a:buAutoNum type="arabicParenR"/>
            </a:pPr>
            <a:r>
              <a:rPr lang="en-IN" dirty="0" smtClean="0">
                <a:solidFill>
                  <a:srgbClr val="002060"/>
                </a:solidFill>
              </a:rPr>
              <a:t>The body wall protects the internal organs from injury.</a:t>
            </a:r>
          </a:p>
          <a:p>
            <a:pPr marL="722313" indent="-571500" algn="just">
              <a:buClr>
                <a:srgbClr val="002060"/>
              </a:buClr>
              <a:buFont typeface="+mj-lt"/>
              <a:buAutoNum type="arabicParenR"/>
            </a:pPr>
            <a:r>
              <a:rPr lang="en-IN" dirty="0" smtClean="0">
                <a:solidFill>
                  <a:srgbClr val="002060"/>
                </a:solidFill>
              </a:rPr>
              <a:t>Mucus produced by the glands cements the sand particles to form a tube round the animal in the burrow. </a:t>
            </a:r>
          </a:p>
          <a:p>
            <a:pPr marL="722313" indent="-571500" algn="just">
              <a:buClr>
                <a:srgbClr val="002060"/>
              </a:buClr>
              <a:buFont typeface="+mj-lt"/>
              <a:buAutoNum type="arabicParenR"/>
            </a:pPr>
            <a:r>
              <a:rPr lang="en-IN" dirty="0" smtClean="0">
                <a:solidFill>
                  <a:srgbClr val="002060"/>
                </a:solidFill>
              </a:rPr>
              <a:t>Sensory cells receive external stimuli. </a:t>
            </a:r>
          </a:p>
          <a:p>
            <a:pPr marL="722313" indent="-571500" algn="just">
              <a:buClr>
                <a:srgbClr val="002060"/>
              </a:buClr>
              <a:buFont typeface="+mj-lt"/>
              <a:buAutoNum type="arabicParenR"/>
            </a:pPr>
            <a:r>
              <a:rPr lang="en-IN" dirty="0" smtClean="0">
                <a:solidFill>
                  <a:srgbClr val="002060"/>
                </a:solidFill>
              </a:rPr>
              <a:t>Muscles bring about movements.</a:t>
            </a:r>
            <a:endParaRPr lang="en-IN" dirty="0" smtClean="0">
              <a:solidFill>
                <a:srgbClr val="FFC000"/>
              </a:solidFill>
            </a:endParaRPr>
          </a:p>
        </p:txBody>
      </p:sp>
      <p:sp>
        <p:nvSpPr>
          <p:cNvPr id="2" name="Title 1"/>
          <p:cNvSpPr>
            <a:spLocks noGrp="1"/>
          </p:cNvSpPr>
          <p:nvPr>
            <p:ph type="title"/>
          </p:nvPr>
        </p:nvSpPr>
        <p:spPr>
          <a:xfrm>
            <a:off x="0" y="116632"/>
            <a:ext cx="9144000" cy="504056"/>
          </a:xfrm>
        </p:spPr>
        <p:txBody>
          <a:bodyPr>
            <a:normAutofit fontScale="90000"/>
          </a:bodyPr>
          <a:lstStyle/>
          <a:p>
            <a:pPr algn="r"/>
            <a:r>
              <a:rPr lang="en-US" sz="3200" b="1" dirty="0" smtClean="0">
                <a:solidFill>
                  <a:srgbClr val="7030A0"/>
                </a:solidFill>
                <a:latin typeface="+mn-lt"/>
                <a:ea typeface="Adobe Myungjo Std M"/>
                <a:cs typeface="Adobe Myungjo Std M"/>
              </a:rPr>
              <a:t>Body Wall (Contd.)</a:t>
            </a:r>
            <a:endParaRPr lang="en-IN" sz="2800" dirty="0">
              <a:solidFill>
                <a:srgbClr val="7030A0"/>
              </a:solidFill>
              <a:latin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6165304"/>
            <a:ext cx="8568952" cy="523220"/>
          </a:xfrm>
          <a:prstGeom prst="rect">
            <a:avLst/>
          </a:prstGeom>
          <a:noFill/>
        </p:spPr>
        <p:txBody>
          <a:bodyPr wrap="square" rtlCol="0">
            <a:spAutoFit/>
          </a:bodyPr>
          <a:lstStyle/>
          <a:p>
            <a:pPr algn="ctr"/>
            <a:r>
              <a:rPr lang="en-IN" sz="2800" b="1" dirty="0" smtClean="0">
                <a:solidFill>
                  <a:srgbClr val="FFFF00"/>
                </a:solidFill>
              </a:rPr>
              <a:t>S</a:t>
            </a:r>
            <a:r>
              <a:rPr lang="en-IN" sz="2800" b="1" dirty="0" smtClean="0">
                <a:solidFill>
                  <a:srgbClr val="FFFF00"/>
                </a:solidFill>
              </a:rPr>
              <a:t>ection through</a:t>
            </a:r>
            <a:r>
              <a:rPr lang="en-IN" sz="2800" b="1" dirty="0" smtClean="0">
                <a:solidFill>
                  <a:srgbClr val="FFFF00"/>
                </a:solidFill>
              </a:rPr>
              <a:t> </a:t>
            </a:r>
            <a:r>
              <a:rPr lang="en-IN" sz="2800" b="1" dirty="0" smtClean="0">
                <a:solidFill>
                  <a:srgbClr val="FFFF00"/>
                </a:solidFill>
              </a:rPr>
              <a:t>b</a:t>
            </a:r>
            <a:r>
              <a:rPr lang="en-IN" sz="2800" b="1" dirty="0" smtClean="0">
                <a:solidFill>
                  <a:srgbClr val="FFFF00"/>
                </a:solidFill>
              </a:rPr>
              <a:t>ody </a:t>
            </a:r>
            <a:r>
              <a:rPr lang="en-IN" sz="2800" b="1" dirty="0" smtClean="0">
                <a:solidFill>
                  <a:srgbClr val="FFFF00"/>
                </a:solidFill>
              </a:rPr>
              <a:t>w</a:t>
            </a:r>
            <a:r>
              <a:rPr lang="en-IN" sz="2800" b="1" dirty="0" smtClean="0">
                <a:solidFill>
                  <a:srgbClr val="FFFF00"/>
                </a:solidFill>
              </a:rPr>
              <a:t>all </a:t>
            </a:r>
            <a:r>
              <a:rPr lang="en-IN" sz="2800" b="1" dirty="0" smtClean="0">
                <a:solidFill>
                  <a:srgbClr val="FFFF00"/>
                </a:solidFill>
              </a:rPr>
              <a:t>of </a:t>
            </a:r>
            <a:r>
              <a:rPr lang="en-IN" sz="2800" b="1" i="1" dirty="0" err="1" smtClean="0">
                <a:solidFill>
                  <a:srgbClr val="FFFF00"/>
                </a:solidFill>
              </a:rPr>
              <a:t>Balanoglossus</a:t>
            </a:r>
            <a:endParaRPr lang="en-IN" sz="2800" b="1" dirty="0">
              <a:solidFill>
                <a:srgbClr val="FFFF00"/>
              </a:solidFill>
            </a:endParaRPr>
          </a:p>
        </p:txBody>
      </p:sp>
      <p:pic>
        <p:nvPicPr>
          <p:cNvPr id="4" name="Picture 3" descr="img005.jpg"/>
          <p:cNvPicPr>
            <a:picLocks noChangeAspect="1"/>
          </p:cNvPicPr>
          <p:nvPr/>
        </p:nvPicPr>
        <p:blipFill>
          <a:blip r:embed="rId2" cstate="print"/>
          <a:srcRect b="14813"/>
          <a:stretch>
            <a:fillRect/>
          </a:stretch>
        </p:blipFill>
        <p:spPr>
          <a:xfrm>
            <a:off x="539552" y="-1"/>
            <a:ext cx="8208912" cy="6043377"/>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1321</TotalTime>
  <Words>1483</Words>
  <Application>Microsoft Office PowerPoint</Application>
  <PresentationFormat>On-screen Show (4:3)</PresentationFormat>
  <Paragraphs>49</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Paper</vt:lpstr>
      <vt:lpstr>PHYLUM : HEMICHORDATA</vt:lpstr>
      <vt:lpstr>Systematic Position</vt:lpstr>
      <vt:lpstr>Natural History</vt:lpstr>
      <vt:lpstr>External Characters (Contd.)</vt:lpstr>
      <vt:lpstr>Slide 5</vt:lpstr>
      <vt:lpstr>External Characters (Contd.)</vt:lpstr>
      <vt:lpstr>Body Wall</vt:lpstr>
      <vt:lpstr>Body Wall (Contd.)</vt:lpstr>
      <vt:lpstr>Slide 9</vt:lpstr>
      <vt:lpstr>coelom</vt:lpstr>
      <vt:lpstr>TORNARIA LARVA</vt:lpstr>
      <vt:lpstr>Slide 12</vt:lpstr>
      <vt:lpstr>THANK YOU ALL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PHYLUM : ECHINODERMATA</dc:title>
  <dc:creator>RAJIT</dc:creator>
  <cp:lastModifiedBy>RAJIT</cp:lastModifiedBy>
  <cp:revision>136</cp:revision>
  <dcterms:created xsi:type="dcterms:W3CDTF">2013-02-20T15:20:15Z</dcterms:created>
  <dcterms:modified xsi:type="dcterms:W3CDTF">2014-06-24T12:44:50Z</dcterms:modified>
</cp:coreProperties>
</file>