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2"/>
  </p:notesMasterIdLst>
  <p:sldIdLst>
    <p:sldId id="258" r:id="rId2"/>
    <p:sldId id="267" r:id="rId3"/>
    <p:sldId id="268" r:id="rId4"/>
    <p:sldId id="269" r:id="rId5"/>
    <p:sldId id="290" r:id="rId6"/>
    <p:sldId id="291" r:id="rId7"/>
    <p:sldId id="270" r:id="rId8"/>
    <p:sldId id="271" r:id="rId9"/>
    <p:sldId id="272" r:id="rId10"/>
    <p:sldId id="292" r:id="rId11"/>
    <p:sldId id="293" r:id="rId12"/>
    <p:sldId id="278" r:id="rId13"/>
    <p:sldId id="294" r:id="rId14"/>
    <p:sldId id="279" r:id="rId15"/>
    <p:sldId id="295" r:id="rId16"/>
    <p:sldId id="280" r:id="rId17"/>
    <p:sldId id="298" r:id="rId18"/>
    <p:sldId id="296" r:id="rId19"/>
    <p:sldId id="299" r:id="rId20"/>
    <p:sldId id="300" r:id="rId21"/>
    <p:sldId id="281" r:id="rId22"/>
    <p:sldId id="297" r:id="rId23"/>
    <p:sldId id="282" r:id="rId24"/>
    <p:sldId id="283" r:id="rId25"/>
    <p:sldId id="284" r:id="rId26"/>
    <p:sldId id="285" r:id="rId27"/>
    <p:sldId id="287" r:id="rId28"/>
    <p:sldId id="288" r:id="rId29"/>
    <p:sldId id="289" r:id="rId30"/>
    <p:sldId id="30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31"/>
    <a:srgbClr val="3915BD"/>
    <a:srgbClr val="FF0066"/>
    <a:srgbClr val="58267E"/>
    <a:srgbClr val="004C22"/>
    <a:srgbClr val="800080"/>
    <a:srgbClr val="6BA42C"/>
    <a:srgbClr val="4F2270"/>
    <a:srgbClr val="33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50" d="100"/>
          <a:sy n="50" d="100"/>
        </p:scale>
        <p:origin x="-10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18BC54-9093-4B78-9AFA-124AD9BA0C17}" type="datetimeFigureOut">
              <a:rPr lang="en-IN" smtClean="0"/>
              <a:pPr/>
              <a:t>09-06-2013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38B3AD-8656-434A-BAC0-5D0CF5F8FC90}"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438B3AD-8656-434A-BAC0-5D0CF5F8FC90}" type="slidenum">
              <a:rPr lang="en-IN" smtClean="0"/>
              <a:pPr/>
              <a:t>14</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438B3AD-8656-434A-BAC0-5D0CF5F8FC90}" type="slidenum">
              <a:rPr lang="en-IN" smtClean="0"/>
              <a:pPr/>
              <a:t>25</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a:t>
            </a:r>
            <a:endParaRPr lang="en-IN"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B91BBD-8003-40CA-839F-A8D6D3FAFA1F}" type="slidenum">
              <a:rPr lang="en-IN" smtClean="0"/>
              <a:pPr/>
              <a:t>26</a:t>
            </a:fld>
            <a:endParaRPr lang="en-I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2" name="Footer Placeholder 1"/>
          <p:cNvSpPr>
            <a:spLocks noGrp="1"/>
          </p:cNvSpPr>
          <p:nvPr>
            <p:ph type="ftr" sz="quarter" idx="11"/>
          </p:nvPr>
        </p:nvSpPr>
        <p:spPr/>
        <p:txBody>
          <a:bodyPr/>
          <a:lstStyle/>
          <a:p>
            <a:endParaRPr lang="en-IN"/>
          </a:p>
        </p:txBody>
      </p:sp>
      <p:sp>
        <p:nvSpPr>
          <p:cNvPr id="15" name="Slide Number Placeholder 14"/>
          <p:cNvSpPr>
            <a:spLocks noGrp="1"/>
          </p:cNvSpPr>
          <p:nvPr>
            <p:ph type="sldNum" sz="quarter" idx="12"/>
          </p:nvPr>
        </p:nvSpPr>
        <p:spPr>
          <a:xfrm>
            <a:off x="8229600" y="6473952"/>
            <a:ext cx="758952" cy="246888"/>
          </a:xfrm>
        </p:spPr>
        <p:txBody>
          <a:bodyPr/>
          <a:lstStyle/>
          <a:p>
            <a:fld id="{491373A1-BE5D-4AFC-959D-A20DE3AA2AEF}"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19" name="Footer Placeholder 18"/>
          <p:cNvSpPr>
            <a:spLocks noGrp="1"/>
          </p:cNvSpPr>
          <p:nvPr>
            <p:ph type="ftr" sz="quarter" idx="11"/>
          </p:nvPr>
        </p:nvSpPr>
        <p:spPr>
          <a:xfrm>
            <a:off x="3581400" y="76200"/>
            <a:ext cx="2895600" cy="288925"/>
          </a:xfrm>
        </p:spPr>
        <p:txBody>
          <a:bodyPr/>
          <a:lstStyle/>
          <a:p>
            <a:endParaRPr lang="en-IN"/>
          </a:p>
        </p:txBody>
      </p:sp>
      <p:sp>
        <p:nvSpPr>
          <p:cNvPr id="16" name="Slide Number Placeholder 15"/>
          <p:cNvSpPr>
            <a:spLocks noGrp="1"/>
          </p:cNvSpPr>
          <p:nvPr>
            <p:ph type="sldNum" sz="quarter" idx="12"/>
          </p:nvPr>
        </p:nvSpPr>
        <p:spPr>
          <a:xfrm>
            <a:off x="8229600" y="6473952"/>
            <a:ext cx="758952" cy="246888"/>
          </a:xfrm>
        </p:spPr>
        <p:txBody>
          <a:bodyPr/>
          <a:lstStyle/>
          <a:p>
            <a:fld id="{491373A1-BE5D-4AFC-959D-A20DE3AA2AEF}"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11" name="Footer Placeholder 10"/>
          <p:cNvSpPr>
            <a:spLocks noGrp="1"/>
          </p:cNvSpPr>
          <p:nvPr>
            <p:ph type="ftr" sz="quarter" idx="11"/>
          </p:nvPr>
        </p:nvSpPr>
        <p:spPr/>
        <p:txBody>
          <a:bodyPr/>
          <a:lstStyle/>
          <a:p>
            <a:endParaRPr lang="en-IN"/>
          </a:p>
        </p:txBody>
      </p:sp>
      <p:sp>
        <p:nvSpPr>
          <p:cNvPr id="16" name="Slide Number Placeholder 15"/>
          <p:cNvSpPr>
            <a:spLocks noGrp="1"/>
          </p:cNvSpPr>
          <p:nvPr>
            <p:ph type="sldNum" sz="quarter" idx="12"/>
          </p:nvPr>
        </p:nvSpPr>
        <p:spPr/>
        <p:txBody>
          <a:bodyPr/>
          <a:lstStyle/>
          <a:p>
            <a:fld id="{491373A1-BE5D-4AFC-959D-A20DE3AA2AEF}" type="slidenum">
              <a:rPr lang="en-IN" smtClean="0"/>
              <a:pPr/>
              <a:t>‹#›</a:t>
            </a:fld>
            <a:endParaRPr lang="en-IN"/>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10" name="Footer Placeholder 9"/>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229600" y="6477000"/>
            <a:ext cx="762000" cy="246888"/>
          </a:xfrm>
        </p:spPr>
        <p:txBody>
          <a:bodyPr/>
          <a:lstStyle/>
          <a:p>
            <a:fld id="{491373A1-BE5D-4AFC-959D-A20DE3AA2AEF}" type="slidenum">
              <a:rPr lang="en-IN" smtClean="0"/>
              <a:pPr/>
              <a:t>‹#›</a:t>
            </a:fld>
            <a:endParaRPr lang="en-IN"/>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21" name="Footer Placeholder 20"/>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24" name="Footer Placeholder 23"/>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29" name="Footer Placeholder 28"/>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1373A1-BE5D-4AFC-959D-A20DE3AA2AEF}"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57C7374-D8AB-40DB-932F-B8635DB88D3F}" type="datetimeFigureOut">
              <a:rPr lang="en-IN" smtClean="0"/>
              <a:pPr/>
              <a:t>09-06-2013</a:t>
            </a:fld>
            <a:endParaRPr lang="en-IN"/>
          </a:p>
        </p:txBody>
      </p:sp>
      <p:sp>
        <p:nvSpPr>
          <p:cNvPr id="5" name="Footer Placeholder 4"/>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491373A1-BE5D-4AFC-959D-A20DE3AA2AEF}" type="slidenum">
              <a:rPr lang="en-IN" smtClean="0"/>
              <a:pPr/>
              <a:t>‹#›</a:t>
            </a:fld>
            <a:endParaRPr lang="en-IN"/>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57C7374-D8AB-40DB-932F-B8635DB88D3F}" type="datetimeFigureOut">
              <a:rPr lang="en-IN" smtClean="0"/>
              <a:pPr/>
              <a:t>09-06-2013</a:t>
            </a:fld>
            <a:endParaRPr lang="en-IN"/>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IN"/>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91373A1-BE5D-4AFC-959D-A20DE3AA2AEF}" type="slidenum">
              <a:rPr lang="en-IN" smtClean="0"/>
              <a:pPr/>
              <a:t>‹#›</a:t>
            </a:fld>
            <a:endParaRPr lang="en-IN"/>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2204864"/>
            <a:ext cx="9144000" cy="1008112"/>
          </a:xfrm>
        </p:spPr>
        <p:txBody>
          <a:bodyPr>
            <a:noAutofit/>
          </a:bodyPr>
          <a:lstStyle/>
          <a:p>
            <a:pPr algn="ctr" eaLnBrk="1" hangingPunct="1"/>
            <a:r>
              <a:rPr lang="en-US" sz="6600" b="1" i="1" dirty="0" err="1" smtClean="0">
                <a:solidFill>
                  <a:srgbClr val="00B0F0"/>
                </a:solidFill>
                <a:latin typeface="Biondi" pitchFamily="2" charset="0"/>
                <a:ea typeface="Adobe Kaiti Std R"/>
                <a:cs typeface="Adobe Kaiti Std R"/>
              </a:rPr>
              <a:t>PiLA</a:t>
            </a:r>
            <a:r>
              <a:rPr lang="en-US" sz="6600" b="1" i="1" dirty="0" smtClean="0">
                <a:solidFill>
                  <a:srgbClr val="00B0F0"/>
                </a:solidFill>
                <a:latin typeface="Biondi" pitchFamily="2" charset="0"/>
                <a:ea typeface="Adobe Kaiti Std R"/>
                <a:cs typeface="Adobe Kaiti Std R"/>
              </a:rPr>
              <a:t> - </a:t>
            </a:r>
            <a:r>
              <a:rPr lang="en-US" sz="5400" b="1" dirty="0" smtClean="0">
                <a:solidFill>
                  <a:srgbClr val="6BA42C"/>
                </a:solidFill>
                <a:latin typeface="Biondi" pitchFamily="2" charset="0"/>
                <a:ea typeface="Adobe Kaiti Std R"/>
                <a:cs typeface="Adobe Kaiti Std R"/>
              </a:rPr>
              <a:t>the </a:t>
            </a:r>
            <a:r>
              <a:rPr lang="en-US" sz="5400" b="1" dirty="0" smtClean="0">
                <a:solidFill>
                  <a:srgbClr val="6BA42C"/>
                </a:solidFill>
                <a:latin typeface="Biondi" pitchFamily="2" charset="0"/>
                <a:ea typeface="Adobe Kaiti Std R"/>
                <a:cs typeface="Adobe Kaiti Std R"/>
              </a:rPr>
              <a:t>apple </a:t>
            </a:r>
            <a:r>
              <a:rPr lang="en-US" sz="5400" b="1" dirty="0" smtClean="0">
                <a:solidFill>
                  <a:srgbClr val="6BA42C"/>
                </a:solidFill>
                <a:latin typeface="Biondi" pitchFamily="2" charset="0"/>
                <a:ea typeface="Adobe Kaiti Std R"/>
                <a:cs typeface="Adobe Kaiti Std R"/>
              </a:rPr>
              <a:t>snail</a:t>
            </a:r>
            <a:endParaRPr lang="en-US" sz="7200" b="1" dirty="0" smtClean="0">
              <a:solidFill>
                <a:srgbClr val="006C31"/>
              </a:solidFill>
              <a:latin typeface="Biondi" pitchFamily="2" charset="0"/>
              <a:ea typeface="Adobe Kaiti Std R"/>
              <a:cs typeface="Adobe Kaiti Std R"/>
            </a:endParaRPr>
          </a:p>
        </p:txBody>
      </p:sp>
      <p:sp>
        <p:nvSpPr>
          <p:cNvPr id="5123" name="Subtitle 2"/>
          <p:cNvSpPr>
            <a:spLocks noGrp="1"/>
          </p:cNvSpPr>
          <p:nvPr>
            <p:ph type="subTitle" idx="1"/>
          </p:nvPr>
        </p:nvSpPr>
        <p:spPr>
          <a:xfrm>
            <a:off x="838200" y="3645024"/>
            <a:ext cx="7205663" cy="1674813"/>
          </a:xfrm>
        </p:spPr>
        <p:txBody>
          <a:bodyPr/>
          <a:lstStyle/>
          <a:p>
            <a:pPr algn="ctr" eaLnBrk="1" hangingPunct="1"/>
            <a:r>
              <a:rPr lang="en-US" sz="3600" b="1" dirty="0" smtClean="0">
                <a:solidFill>
                  <a:srgbClr val="C00000"/>
                </a:solidFill>
                <a:latin typeface="Garamond" pitchFamily="18" charset="0"/>
              </a:rPr>
              <a:t>Dr. Sanjay Kumar </a:t>
            </a:r>
            <a:r>
              <a:rPr lang="en-US" sz="3600" b="1" dirty="0" err="1" smtClean="0">
                <a:solidFill>
                  <a:srgbClr val="C00000"/>
                </a:solidFill>
                <a:latin typeface="Garamond" pitchFamily="18" charset="0"/>
              </a:rPr>
              <a:t>Jha</a:t>
            </a:r>
            <a:endParaRPr lang="en-US" sz="3600" b="1" dirty="0" smtClean="0">
              <a:solidFill>
                <a:srgbClr val="C00000"/>
              </a:solidFill>
              <a:latin typeface="Garamond" pitchFamily="18" charset="0"/>
            </a:endParaRPr>
          </a:p>
          <a:p>
            <a:pPr algn="ctr" eaLnBrk="1" hangingPunct="1"/>
            <a:r>
              <a:rPr lang="en-US" sz="2400" b="1" dirty="0" smtClean="0">
                <a:solidFill>
                  <a:srgbClr val="C00000"/>
                </a:solidFill>
                <a:latin typeface="Garamond" pitchFamily="18" charset="0"/>
              </a:rPr>
              <a:t>Department of Zoology</a:t>
            </a:r>
          </a:p>
          <a:p>
            <a:pPr algn="ctr" eaLnBrk="1" hangingPunct="1"/>
            <a:r>
              <a:rPr lang="en-US" sz="2400" b="1" dirty="0" smtClean="0">
                <a:solidFill>
                  <a:srgbClr val="C00000"/>
                </a:solidFill>
                <a:latin typeface="Garamond" pitchFamily="18" charset="0"/>
              </a:rPr>
              <a:t>P.G.G.C.G. – 42, Chandigarh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4294967295"/>
          </p:nvPr>
        </p:nvSpPr>
        <p:spPr>
          <a:xfrm>
            <a:off x="0" y="620688"/>
            <a:ext cx="9144000" cy="6192688"/>
          </a:xfrm>
          <a:prstGeom prst="rect">
            <a:avLst/>
          </a:prstGeom>
        </p:spPr>
        <p:txBody>
          <a:bodyPr>
            <a:noAutofit/>
          </a:bodyPr>
          <a:lstStyle/>
          <a:p>
            <a:pPr marL="457200" indent="-457200" algn="just">
              <a:buClr>
                <a:srgbClr val="6BA42C"/>
              </a:buClr>
              <a:buSzPct val="100000"/>
              <a:buFont typeface="+mj-lt"/>
              <a:buAutoNum type="arabicParenR" startAt="4"/>
            </a:pPr>
            <a:r>
              <a:rPr lang="en-US" sz="2100" b="1" dirty="0" err="1" smtClean="0">
                <a:solidFill>
                  <a:srgbClr val="6BA42C"/>
                </a:solidFill>
                <a:latin typeface="Palatino Linotype" pitchFamily="18" charset="0"/>
              </a:rPr>
              <a:t>Ctenidium</a:t>
            </a:r>
            <a:r>
              <a:rPr lang="en-US" sz="2100" dirty="0" smtClean="0">
                <a:solidFill>
                  <a:srgbClr val="3915BD"/>
                </a:solidFill>
                <a:latin typeface="Palatino Linotype" pitchFamily="18" charset="0"/>
              </a:rPr>
              <a:t> or </a:t>
            </a:r>
            <a:r>
              <a:rPr lang="en-US" sz="2100" b="1" dirty="0" smtClean="0">
                <a:solidFill>
                  <a:srgbClr val="6BA42C"/>
                </a:solidFill>
                <a:latin typeface="Palatino Linotype" pitchFamily="18" charset="0"/>
              </a:rPr>
              <a:t>gill</a:t>
            </a:r>
            <a:r>
              <a:rPr lang="en-US" sz="2100" dirty="0" smtClean="0">
                <a:solidFill>
                  <a:srgbClr val="3915BD"/>
                </a:solidFill>
                <a:latin typeface="Palatino Linotype" pitchFamily="18" charset="0"/>
              </a:rPr>
              <a:t> is a long lamellar organ hanging form the mantle at the extreme right side of the branchial chamber.</a:t>
            </a:r>
          </a:p>
          <a:p>
            <a:pPr marL="457200" indent="-457200" algn="just">
              <a:buClr>
                <a:schemeClr val="accent1">
                  <a:lumMod val="75000"/>
                </a:schemeClr>
              </a:buClr>
              <a:buSzPct val="100000"/>
              <a:buFont typeface="+mj-lt"/>
              <a:buAutoNum type="arabicParenR" startAt="4"/>
            </a:pPr>
            <a:r>
              <a:rPr lang="en-US" sz="2100" b="1" dirty="0" smtClean="0">
                <a:solidFill>
                  <a:schemeClr val="accent1">
                    <a:lumMod val="75000"/>
                  </a:schemeClr>
                </a:solidFill>
                <a:latin typeface="Palatino Linotype" pitchFamily="18" charset="0"/>
              </a:rPr>
              <a:t>Rectum</a:t>
            </a:r>
            <a:r>
              <a:rPr lang="en-US" sz="2100" dirty="0" smtClean="0">
                <a:solidFill>
                  <a:schemeClr val="tx1"/>
                </a:solidFill>
                <a:latin typeface="Palatino Linotype" pitchFamily="18" charset="0"/>
              </a:rPr>
              <a:t> is tube-like structure situated on the left side of gills on the floor of the branchial chamber. It opens into the branchial side of mantle cavity by an aperture called </a:t>
            </a:r>
            <a:r>
              <a:rPr lang="en-US" sz="2100" b="1" dirty="0" smtClean="0">
                <a:solidFill>
                  <a:schemeClr val="tx1"/>
                </a:solidFill>
                <a:latin typeface="Palatino Linotype" pitchFamily="18" charset="0"/>
              </a:rPr>
              <a:t>Anus</a:t>
            </a:r>
            <a:r>
              <a:rPr lang="en-US" sz="2100" dirty="0" smtClean="0">
                <a:solidFill>
                  <a:schemeClr val="tx1"/>
                </a:solidFill>
                <a:latin typeface="Palatino Linotype" pitchFamily="18" charset="0"/>
              </a:rPr>
              <a:t> just behind the right </a:t>
            </a:r>
            <a:r>
              <a:rPr lang="en-US" sz="2100" dirty="0" err="1" smtClean="0">
                <a:solidFill>
                  <a:schemeClr val="tx1"/>
                </a:solidFill>
                <a:latin typeface="Palatino Linotype" pitchFamily="18" charset="0"/>
              </a:rPr>
              <a:t>nuchal</a:t>
            </a:r>
            <a:r>
              <a:rPr lang="en-US" sz="2100" dirty="0" smtClean="0">
                <a:solidFill>
                  <a:schemeClr val="tx1"/>
                </a:solidFill>
                <a:latin typeface="Palatino Linotype" pitchFamily="18" charset="0"/>
              </a:rPr>
              <a:t> lobe.</a:t>
            </a:r>
          </a:p>
          <a:p>
            <a:pPr marL="457200" indent="-457200" algn="just">
              <a:buClr>
                <a:srgbClr val="00B0F0"/>
              </a:buClr>
              <a:buSzPct val="100000"/>
              <a:buFont typeface="+mj-lt"/>
              <a:buAutoNum type="arabicParenR" startAt="4"/>
            </a:pPr>
            <a:r>
              <a:rPr lang="en-US" sz="2100" b="1" dirty="0" smtClean="0">
                <a:solidFill>
                  <a:srgbClr val="00B0F0"/>
                </a:solidFill>
                <a:latin typeface="Palatino Linotype" pitchFamily="18" charset="0"/>
              </a:rPr>
              <a:t>Genital duct</a:t>
            </a:r>
            <a:r>
              <a:rPr lang="en-US" sz="2100" b="1" dirty="0" smtClean="0">
                <a:solidFill>
                  <a:srgbClr val="006C31"/>
                </a:solidFill>
                <a:latin typeface="Palatino Linotype" pitchFamily="18" charset="0"/>
              </a:rPr>
              <a:t> </a:t>
            </a:r>
            <a:r>
              <a:rPr lang="en-US" sz="2100" dirty="0" smtClean="0">
                <a:solidFill>
                  <a:srgbClr val="006C31"/>
                </a:solidFill>
                <a:latin typeface="Palatino Linotype" pitchFamily="18" charset="0"/>
              </a:rPr>
              <a:t>(vas deferens or vagina) lies on the left side of rectum, with its aperture a little behind the anus.</a:t>
            </a:r>
          </a:p>
          <a:p>
            <a:pPr marL="457200" indent="-457200" algn="just">
              <a:buClr>
                <a:srgbClr val="FF0000"/>
              </a:buClr>
              <a:buSzPct val="100000"/>
              <a:buFont typeface="+mj-lt"/>
              <a:buAutoNum type="arabicParenR" startAt="4"/>
            </a:pPr>
            <a:r>
              <a:rPr lang="en-US" sz="2100" b="1" dirty="0" smtClean="0">
                <a:solidFill>
                  <a:srgbClr val="FF0000"/>
                </a:solidFill>
                <a:latin typeface="Palatino Linotype" pitchFamily="18" charset="0"/>
              </a:rPr>
              <a:t>Anterior chamber of the kidney</a:t>
            </a:r>
            <a:r>
              <a:rPr lang="en-US" sz="2100" dirty="0" smtClean="0">
                <a:solidFill>
                  <a:srgbClr val="002060"/>
                </a:solidFill>
                <a:latin typeface="Palatino Linotype" pitchFamily="18" charset="0"/>
              </a:rPr>
              <a:t> is a reddish mass projecting into the branchial chamber near the posterior end of the </a:t>
            </a:r>
            <a:r>
              <a:rPr lang="en-US" sz="2100" dirty="0" err="1" smtClean="0">
                <a:solidFill>
                  <a:srgbClr val="002060"/>
                </a:solidFill>
                <a:latin typeface="Palatino Linotype" pitchFamily="18" charset="0"/>
              </a:rPr>
              <a:t>epitaenia</a:t>
            </a:r>
            <a:r>
              <a:rPr lang="en-US" sz="2100" dirty="0" smtClean="0">
                <a:solidFill>
                  <a:srgbClr val="002060"/>
                </a:solidFill>
                <a:latin typeface="Palatino Linotype" pitchFamily="18" charset="0"/>
              </a:rPr>
              <a:t>. It opens by a small, slit-like </a:t>
            </a:r>
            <a:r>
              <a:rPr lang="en-US" sz="2100" b="1" dirty="0" smtClean="0">
                <a:solidFill>
                  <a:srgbClr val="002060"/>
                </a:solidFill>
                <a:latin typeface="Palatino Linotype" pitchFamily="18" charset="0"/>
              </a:rPr>
              <a:t>renal aperture</a:t>
            </a:r>
            <a:r>
              <a:rPr lang="en-US" sz="2100" dirty="0" smtClean="0">
                <a:solidFill>
                  <a:srgbClr val="002060"/>
                </a:solidFill>
                <a:latin typeface="Palatino Linotype" pitchFamily="18" charset="0"/>
              </a:rPr>
              <a:t>.</a:t>
            </a:r>
          </a:p>
          <a:p>
            <a:pPr marL="457200" indent="-457200" algn="just">
              <a:buClr>
                <a:srgbClr val="58267E"/>
              </a:buClr>
              <a:buSzPct val="100000"/>
              <a:buFont typeface="+mj-lt"/>
              <a:buAutoNum type="arabicParenR" startAt="4"/>
            </a:pPr>
            <a:r>
              <a:rPr lang="en-US" sz="2100" b="1" dirty="0" smtClean="0">
                <a:solidFill>
                  <a:srgbClr val="58267E"/>
                </a:solidFill>
                <a:latin typeface="Palatino Linotype" pitchFamily="18" charset="0"/>
              </a:rPr>
              <a:t>Penis </a:t>
            </a:r>
            <a:r>
              <a:rPr lang="en-US" sz="2100" dirty="0" smtClean="0">
                <a:solidFill>
                  <a:schemeClr val="tx1"/>
                </a:solidFill>
                <a:latin typeface="Palatino Linotype" pitchFamily="18" charset="0"/>
              </a:rPr>
              <a:t>and a</a:t>
            </a:r>
            <a:r>
              <a:rPr lang="en-US" sz="2100" dirty="0" smtClean="0">
                <a:solidFill>
                  <a:srgbClr val="58267E"/>
                </a:solidFill>
                <a:latin typeface="Palatino Linotype" pitchFamily="18" charset="0"/>
              </a:rPr>
              <a:t> </a:t>
            </a:r>
            <a:r>
              <a:rPr lang="en-US" sz="2100" b="1" dirty="0" err="1" smtClean="0">
                <a:solidFill>
                  <a:srgbClr val="58267E"/>
                </a:solidFill>
                <a:latin typeface="Palatino Linotype" pitchFamily="18" charset="0"/>
              </a:rPr>
              <a:t>Hypobranchial</a:t>
            </a:r>
            <a:r>
              <a:rPr lang="en-US" sz="2100" b="1" dirty="0" smtClean="0">
                <a:solidFill>
                  <a:srgbClr val="58267E"/>
                </a:solidFill>
                <a:latin typeface="Palatino Linotype" pitchFamily="18" charset="0"/>
              </a:rPr>
              <a:t> gland</a:t>
            </a:r>
            <a:r>
              <a:rPr lang="en-US" sz="2100" dirty="0" smtClean="0">
                <a:solidFill>
                  <a:schemeClr val="tx1"/>
                </a:solidFill>
                <a:latin typeface="Palatino Linotype" pitchFamily="18" charset="0"/>
              </a:rPr>
              <a:t> is two additional structures present in the male </a:t>
            </a:r>
            <a:r>
              <a:rPr lang="en-US" sz="2100" i="1" dirty="0" err="1" smtClean="0">
                <a:solidFill>
                  <a:schemeClr val="tx1"/>
                </a:solidFill>
                <a:latin typeface="Palatino Linotype" pitchFamily="18" charset="0"/>
              </a:rPr>
              <a:t>Pila</a:t>
            </a:r>
            <a:r>
              <a:rPr lang="en-US" sz="2100" dirty="0" smtClean="0">
                <a:solidFill>
                  <a:schemeClr val="tx1"/>
                </a:solidFill>
                <a:latin typeface="Palatino Linotype" pitchFamily="18" charset="0"/>
              </a:rPr>
              <a:t>. The penis arises from the edge of the mantle and gets connected with the genital duct only during copulation. The </a:t>
            </a:r>
            <a:r>
              <a:rPr lang="en-US" sz="2100" dirty="0" err="1" smtClean="0">
                <a:solidFill>
                  <a:schemeClr val="tx1"/>
                </a:solidFill>
                <a:latin typeface="Palatino Linotype" pitchFamily="18" charset="0"/>
              </a:rPr>
              <a:t>hypobranchial</a:t>
            </a:r>
            <a:r>
              <a:rPr lang="en-US" sz="2100" dirty="0" smtClean="0">
                <a:solidFill>
                  <a:schemeClr val="tx1"/>
                </a:solidFill>
                <a:latin typeface="Palatino Linotype" pitchFamily="18" charset="0"/>
              </a:rPr>
              <a:t> gland lies at the base of penis.</a:t>
            </a:r>
          </a:p>
          <a:p>
            <a:pPr marL="457200" indent="-457200" algn="just">
              <a:buClr>
                <a:srgbClr val="58267E"/>
              </a:buClr>
              <a:buSzPct val="100000"/>
              <a:buNone/>
            </a:pPr>
            <a:r>
              <a:rPr lang="en-US" sz="2100" b="1" dirty="0" smtClean="0">
                <a:solidFill>
                  <a:srgbClr val="3915BD"/>
                </a:solidFill>
                <a:latin typeface="Palatino Linotype" pitchFamily="18" charset="0"/>
              </a:rPr>
              <a:t>BODY CAVITY: </a:t>
            </a:r>
            <a:r>
              <a:rPr lang="en-US" sz="2100" i="1" dirty="0" err="1" smtClean="0">
                <a:solidFill>
                  <a:schemeClr val="tx1"/>
                </a:solidFill>
                <a:latin typeface="Palatino Linotype" pitchFamily="18" charset="0"/>
              </a:rPr>
              <a:t>Pila</a:t>
            </a:r>
            <a:r>
              <a:rPr lang="en-US" sz="2100" dirty="0" smtClean="0">
                <a:solidFill>
                  <a:schemeClr val="tx1"/>
                </a:solidFill>
                <a:latin typeface="Palatino Linotype" pitchFamily="18" charset="0"/>
              </a:rPr>
              <a:t> has both </a:t>
            </a:r>
            <a:r>
              <a:rPr lang="en-US" sz="2100" dirty="0" err="1" smtClean="0">
                <a:solidFill>
                  <a:schemeClr val="tx1"/>
                </a:solidFill>
                <a:latin typeface="Palatino Linotype" pitchFamily="18" charset="0"/>
              </a:rPr>
              <a:t>coelom</a:t>
            </a:r>
            <a:r>
              <a:rPr lang="en-US" sz="2100" dirty="0" smtClean="0">
                <a:solidFill>
                  <a:schemeClr val="tx1"/>
                </a:solidFill>
                <a:latin typeface="Palatino Linotype" pitchFamily="18" charset="0"/>
              </a:rPr>
              <a:t> and </a:t>
            </a:r>
            <a:r>
              <a:rPr lang="en-US" sz="2100" dirty="0" err="1" smtClean="0">
                <a:solidFill>
                  <a:schemeClr val="tx1"/>
                </a:solidFill>
                <a:latin typeface="Palatino Linotype" pitchFamily="18" charset="0"/>
              </a:rPr>
              <a:t>haemocoel</a:t>
            </a:r>
            <a:r>
              <a:rPr lang="en-US" sz="2100" dirty="0" smtClean="0">
                <a:solidFill>
                  <a:schemeClr val="tx1"/>
                </a:solidFill>
                <a:latin typeface="Palatino Linotype" pitchFamily="18" charset="0"/>
              </a:rPr>
              <a:t> (resembling both Annelids and Arthropods), but the </a:t>
            </a:r>
            <a:r>
              <a:rPr lang="en-US" sz="2100" dirty="0" err="1" smtClean="0">
                <a:solidFill>
                  <a:schemeClr val="tx1"/>
                </a:solidFill>
                <a:latin typeface="Palatino Linotype" pitchFamily="18" charset="0"/>
              </a:rPr>
              <a:t>coelom</a:t>
            </a:r>
            <a:r>
              <a:rPr lang="en-US" sz="2100" dirty="0" smtClean="0">
                <a:solidFill>
                  <a:schemeClr val="tx1"/>
                </a:solidFill>
                <a:latin typeface="Palatino Linotype" pitchFamily="18" charset="0"/>
              </a:rPr>
              <a:t> is highly reduced represented only by </a:t>
            </a:r>
            <a:r>
              <a:rPr lang="en-US" sz="2100" dirty="0" err="1" smtClean="0">
                <a:solidFill>
                  <a:schemeClr val="tx1"/>
                </a:solidFill>
                <a:latin typeface="Palatino Linotype" pitchFamily="18" charset="0"/>
              </a:rPr>
              <a:t>paricardium</a:t>
            </a:r>
            <a:r>
              <a:rPr lang="en-US" sz="2100" dirty="0" smtClean="0">
                <a:solidFill>
                  <a:schemeClr val="tx1"/>
                </a:solidFill>
                <a:latin typeface="Palatino Linotype" pitchFamily="18" charset="0"/>
              </a:rPr>
              <a:t> and cavity of the kidney. Blood is present in the spaces/sinuses in the connective-cum-muscular tissues.</a:t>
            </a:r>
          </a:p>
        </p:txBody>
      </p:sp>
      <p:sp>
        <p:nvSpPr>
          <p:cNvPr id="4" name="Title 2"/>
          <p:cNvSpPr>
            <a:spLocks noGrp="1"/>
          </p:cNvSpPr>
          <p:nvPr>
            <p:ph type="title"/>
          </p:nvPr>
        </p:nvSpPr>
        <p:spPr>
          <a:xfrm>
            <a:off x="0" y="260648"/>
            <a:ext cx="9144000" cy="360040"/>
          </a:xfrm>
        </p:spPr>
        <p:txBody>
          <a:bodyPr>
            <a:noAutofit/>
          </a:bodyPr>
          <a:lstStyle/>
          <a:p>
            <a:pPr algn="ctr"/>
            <a:r>
              <a:rPr lang="en-US" sz="2800" b="1" u="sng" dirty="0" smtClean="0">
                <a:solidFill>
                  <a:srgbClr val="002060"/>
                </a:solidFill>
                <a:latin typeface="Biondi" pitchFamily="2" charset="0"/>
              </a:rPr>
              <a:t>Body Form</a:t>
            </a:r>
            <a:r>
              <a:rPr lang="en-US" sz="2800" b="1" dirty="0" smtClean="0">
                <a:solidFill>
                  <a:srgbClr val="002060"/>
                </a:solidFill>
                <a:latin typeface="Biondi" pitchFamily="2" charset="0"/>
              </a:rPr>
              <a:t> </a:t>
            </a:r>
            <a:r>
              <a:rPr lang="en-US" sz="2000" b="1" dirty="0" smtClean="0">
                <a:solidFill>
                  <a:srgbClr val="002060"/>
                </a:solidFill>
                <a:latin typeface="Biondi" pitchFamily="2" charset="0"/>
              </a:rPr>
              <a:t>(Contd.)</a:t>
            </a:r>
            <a:endParaRPr lang="en-IN" sz="2000" b="1" dirty="0" smtClean="0">
              <a:solidFill>
                <a:srgbClr val="002060"/>
              </a:solidFill>
              <a:latin typeface="Biondi" pitchFamily="2"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4294967295"/>
          </p:nvPr>
        </p:nvSpPr>
        <p:spPr>
          <a:xfrm>
            <a:off x="0" y="548680"/>
            <a:ext cx="9144000" cy="6309320"/>
          </a:xfrm>
          <a:prstGeom prst="rect">
            <a:avLst/>
          </a:prstGeom>
        </p:spPr>
        <p:txBody>
          <a:bodyPr>
            <a:noAutofit/>
          </a:bodyPr>
          <a:lstStyle/>
          <a:p>
            <a:pPr marL="457200" indent="-457200" algn="just">
              <a:buClr>
                <a:srgbClr val="58267E"/>
              </a:buClr>
              <a:buSzPct val="100000"/>
              <a:buNone/>
            </a:pPr>
            <a:r>
              <a:rPr lang="en-US" sz="2900" b="1" dirty="0" smtClean="0">
                <a:solidFill>
                  <a:srgbClr val="006C31"/>
                </a:solidFill>
                <a:latin typeface="Palatino Linotype" pitchFamily="18" charset="0"/>
              </a:rPr>
              <a:t>BODY WALL or INTEGUMENTS:</a:t>
            </a:r>
            <a:r>
              <a:rPr lang="en-US" sz="2900" b="1" dirty="0" smtClean="0">
                <a:solidFill>
                  <a:srgbClr val="3915BD"/>
                </a:solidFill>
                <a:latin typeface="Palatino Linotype" pitchFamily="18" charset="0"/>
              </a:rPr>
              <a:t> </a:t>
            </a:r>
            <a:r>
              <a:rPr lang="en-US" sz="2900" dirty="0" smtClean="0">
                <a:solidFill>
                  <a:srgbClr val="002060"/>
                </a:solidFill>
                <a:latin typeface="Palatino Linotype" pitchFamily="18" charset="0"/>
              </a:rPr>
              <a:t>The body wall consists of epidermis and dermis. The epidermis is a single layered epithelium. It contains unicellular </a:t>
            </a:r>
            <a:r>
              <a:rPr lang="en-US" sz="2900" u="sng" dirty="0" smtClean="0">
                <a:solidFill>
                  <a:srgbClr val="002060"/>
                </a:solidFill>
                <a:latin typeface="Palatino Linotype" pitchFamily="18" charset="0"/>
              </a:rPr>
              <a:t>mucus-secreting glands</a:t>
            </a:r>
            <a:r>
              <a:rPr lang="en-US" sz="2900" dirty="0" smtClean="0">
                <a:solidFill>
                  <a:srgbClr val="002060"/>
                </a:solidFill>
                <a:latin typeface="Palatino Linotype" pitchFamily="18" charset="0"/>
              </a:rPr>
              <a:t> on the </a:t>
            </a:r>
            <a:r>
              <a:rPr lang="en-US" sz="2900" b="1" dirty="0" smtClean="0">
                <a:solidFill>
                  <a:srgbClr val="002060"/>
                </a:solidFill>
                <a:latin typeface="Palatino Linotype" pitchFamily="18" charset="0"/>
              </a:rPr>
              <a:t>foot</a:t>
            </a:r>
            <a:r>
              <a:rPr lang="en-US" sz="2900" dirty="0" smtClean="0">
                <a:solidFill>
                  <a:srgbClr val="002060"/>
                </a:solidFill>
                <a:latin typeface="Palatino Linotype" pitchFamily="18" charset="0"/>
              </a:rPr>
              <a:t> and </a:t>
            </a:r>
            <a:r>
              <a:rPr lang="en-US" sz="2900" u="sng" dirty="0" smtClean="0">
                <a:solidFill>
                  <a:srgbClr val="002060"/>
                </a:solidFill>
                <a:latin typeface="Palatino Linotype" pitchFamily="18" charset="0"/>
              </a:rPr>
              <a:t>shell-secreting glands</a:t>
            </a:r>
            <a:r>
              <a:rPr lang="en-US" sz="2900" dirty="0" smtClean="0">
                <a:solidFill>
                  <a:srgbClr val="002060"/>
                </a:solidFill>
                <a:latin typeface="Palatino Linotype" pitchFamily="18" charset="0"/>
              </a:rPr>
              <a:t> on the </a:t>
            </a:r>
            <a:r>
              <a:rPr lang="en-US" sz="2900" b="1" dirty="0" smtClean="0">
                <a:solidFill>
                  <a:srgbClr val="002060"/>
                </a:solidFill>
                <a:latin typeface="Palatino Linotype" pitchFamily="18" charset="0"/>
              </a:rPr>
              <a:t>mantle</a:t>
            </a:r>
            <a:r>
              <a:rPr lang="en-US" sz="2900" dirty="0" smtClean="0">
                <a:solidFill>
                  <a:srgbClr val="002060"/>
                </a:solidFill>
                <a:latin typeface="Palatino Linotype" pitchFamily="18" charset="0"/>
              </a:rPr>
              <a:t>. The dermis consists of connective-cum-muscular tissue which merges with a similar tissues that fills the spaces between the viscera.</a:t>
            </a:r>
          </a:p>
          <a:p>
            <a:pPr marL="457200" indent="-457200" algn="just">
              <a:buClr>
                <a:srgbClr val="58267E"/>
              </a:buClr>
              <a:buSzPct val="100000"/>
              <a:buNone/>
            </a:pPr>
            <a:r>
              <a:rPr lang="en-US" sz="2900" b="1" dirty="0" smtClean="0">
                <a:solidFill>
                  <a:srgbClr val="C00000"/>
                </a:solidFill>
                <a:latin typeface="Palatino Linotype" pitchFamily="18" charset="0"/>
              </a:rPr>
              <a:t>LOCOMOTION:</a:t>
            </a:r>
            <a:r>
              <a:rPr lang="en-US" sz="2900" dirty="0" smtClean="0">
                <a:solidFill>
                  <a:srgbClr val="C00000"/>
                </a:solidFill>
                <a:latin typeface="Palatino Linotype" pitchFamily="18" charset="0"/>
              </a:rPr>
              <a:t> </a:t>
            </a:r>
            <a:r>
              <a:rPr lang="en-US" sz="2900" dirty="0" smtClean="0">
                <a:solidFill>
                  <a:schemeClr val="tx1"/>
                </a:solidFill>
                <a:latin typeface="Palatino Linotype" pitchFamily="18" charset="0"/>
              </a:rPr>
              <a:t>Locomotion is extremely slow in </a:t>
            </a:r>
            <a:r>
              <a:rPr lang="en-US" sz="2900" i="1" dirty="0" err="1" smtClean="0">
                <a:solidFill>
                  <a:schemeClr val="tx1"/>
                </a:solidFill>
                <a:latin typeface="Palatino Linotype" pitchFamily="18" charset="0"/>
              </a:rPr>
              <a:t>Pila</a:t>
            </a:r>
            <a:r>
              <a:rPr lang="en-US" sz="2900" dirty="0" smtClean="0">
                <a:solidFill>
                  <a:schemeClr val="tx1"/>
                </a:solidFill>
                <a:latin typeface="Palatino Linotype" pitchFamily="18" charset="0"/>
              </a:rPr>
              <a:t> which is performed by the foot. A series of rippling waves of contraction passes over the foot which forces the animal to move forward, dragging the rest of the body enclosed inside the shell along with it.</a:t>
            </a:r>
            <a:endParaRPr lang="en-US" sz="2900" dirty="0" smtClean="0">
              <a:solidFill>
                <a:srgbClr val="C00000"/>
              </a:solidFill>
              <a:latin typeface="Palatino Linotype" pitchFamily="18" charset="0"/>
            </a:endParaRPr>
          </a:p>
        </p:txBody>
      </p:sp>
      <p:sp>
        <p:nvSpPr>
          <p:cNvPr id="4" name="Title 2"/>
          <p:cNvSpPr>
            <a:spLocks noGrp="1"/>
          </p:cNvSpPr>
          <p:nvPr>
            <p:ph type="title"/>
          </p:nvPr>
        </p:nvSpPr>
        <p:spPr>
          <a:xfrm>
            <a:off x="0" y="216024"/>
            <a:ext cx="9144000" cy="476672"/>
          </a:xfrm>
        </p:spPr>
        <p:txBody>
          <a:bodyPr>
            <a:noAutofit/>
          </a:bodyPr>
          <a:lstStyle/>
          <a:p>
            <a:pPr algn="ctr"/>
            <a:r>
              <a:rPr lang="en-US" sz="3200" b="1" u="sng" dirty="0" smtClean="0">
                <a:solidFill>
                  <a:srgbClr val="002060"/>
                </a:solidFill>
                <a:latin typeface="Biondi" pitchFamily="2" charset="0"/>
              </a:rPr>
              <a:t>Body Form</a:t>
            </a:r>
            <a:r>
              <a:rPr lang="en-US" sz="3200" b="1" dirty="0" smtClean="0">
                <a:solidFill>
                  <a:srgbClr val="002060"/>
                </a:solidFill>
                <a:latin typeface="Biondi" pitchFamily="2" charset="0"/>
              </a:rPr>
              <a:t> </a:t>
            </a:r>
            <a:r>
              <a:rPr lang="en-US" sz="2400" b="1" dirty="0" smtClean="0">
                <a:solidFill>
                  <a:srgbClr val="002060"/>
                </a:solidFill>
                <a:latin typeface="Biondi" pitchFamily="2" charset="0"/>
              </a:rPr>
              <a:t>(Contd.)</a:t>
            </a:r>
            <a:endParaRPr lang="en-IN" sz="2400" b="1" dirty="0" smtClean="0">
              <a:solidFill>
                <a:srgbClr val="002060"/>
              </a:solidFill>
              <a:latin typeface="Biondi" pitchFamily="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62607"/>
            <a:ext cx="9144000" cy="646113"/>
          </a:xfrm>
        </p:spPr>
        <p:txBody>
          <a:bodyPr/>
          <a:lstStyle/>
          <a:p>
            <a:pPr algn="ctr"/>
            <a:r>
              <a:rPr lang="en-US" b="1" dirty="0" smtClean="0">
                <a:solidFill>
                  <a:srgbClr val="7030A0"/>
                </a:solidFill>
                <a:latin typeface="Biondi" pitchFamily="2" charset="0"/>
              </a:rPr>
              <a:t>Digestive System</a:t>
            </a:r>
            <a:endParaRPr lang="en-IN" b="1" dirty="0" smtClean="0">
              <a:solidFill>
                <a:srgbClr val="7030A0"/>
              </a:solidFill>
              <a:latin typeface="Biondi" pitchFamily="2" charset="0"/>
            </a:endParaRPr>
          </a:p>
        </p:txBody>
      </p:sp>
      <p:sp>
        <p:nvSpPr>
          <p:cNvPr id="3" name="Content Placeholder 2"/>
          <p:cNvSpPr>
            <a:spLocks noGrp="1"/>
          </p:cNvSpPr>
          <p:nvPr>
            <p:ph sz="quarter" idx="4294967295"/>
          </p:nvPr>
        </p:nvSpPr>
        <p:spPr>
          <a:xfrm>
            <a:off x="0" y="1052736"/>
            <a:ext cx="5940152" cy="5805264"/>
          </a:xfrm>
          <a:prstGeom prst="rect">
            <a:avLst/>
          </a:prstGeom>
        </p:spPr>
        <p:txBody>
          <a:bodyPr>
            <a:normAutofit lnSpcReduction="10000"/>
          </a:bodyPr>
          <a:lstStyle/>
          <a:p>
            <a:pPr algn="just">
              <a:buFont typeface="Wingdings 2" pitchFamily="18" charset="2"/>
              <a:buNone/>
              <a:defRPr/>
            </a:pPr>
            <a:r>
              <a:rPr lang="en-US" sz="2000" dirty="0" smtClean="0">
                <a:solidFill>
                  <a:srgbClr val="00153E"/>
                </a:solidFill>
                <a:latin typeface="Baskerville Old Face" pitchFamily="18" charset="0"/>
              </a:rPr>
              <a:t>The digestive system is complete and consists of </a:t>
            </a:r>
            <a:r>
              <a:rPr lang="en-US" sz="2000" u="sng" dirty="0" smtClean="0">
                <a:solidFill>
                  <a:srgbClr val="00153E"/>
                </a:solidFill>
                <a:latin typeface="Baskerville Old Face" pitchFamily="18" charset="0"/>
              </a:rPr>
              <a:t>Alimentary canal</a:t>
            </a:r>
            <a:r>
              <a:rPr lang="en-US" sz="2000" dirty="0" smtClean="0">
                <a:solidFill>
                  <a:srgbClr val="00153E"/>
                </a:solidFill>
                <a:latin typeface="Baskerville Old Face" pitchFamily="18" charset="0"/>
              </a:rPr>
              <a:t> and some </a:t>
            </a:r>
            <a:r>
              <a:rPr lang="en-US" sz="2000" u="sng" dirty="0" smtClean="0">
                <a:solidFill>
                  <a:srgbClr val="00153E"/>
                </a:solidFill>
                <a:latin typeface="Baskerville Old Face" pitchFamily="18" charset="0"/>
              </a:rPr>
              <a:t>Digestive glands</a:t>
            </a:r>
            <a:r>
              <a:rPr lang="en-US" sz="2000" dirty="0" smtClean="0">
                <a:solidFill>
                  <a:srgbClr val="00153E"/>
                </a:solidFill>
                <a:latin typeface="Baskerville Old Face" pitchFamily="18" charset="0"/>
              </a:rPr>
              <a:t>.</a:t>
            </a:r>
          </a:p>
          <a:p>
            <a:pPr algn="just">
              <a:buClr>
                <a:srgbClr val="006C31"/>
              </a:buClr>
              <a:buSzPct val="90000"/>
              <a:buFont typeface="Wingdings" pitchFamily="2" charset="2"/>
              <a:buChar char="Ø"/>
              <a:defRPr/>
            </a:pPr>
            <a:r>
              <a:rPr lang="en-US" sz="2000" b="1" dirty="0" smtClean="0">
                <a:solidFill>
                  <a:srgbClr val="FF0000"/>
                </a:solidFill>
                <a:latin typeface="Baskerville Old Face" pitchFamily="18" charset="0"/>
              </a:rPr>
              <a:t>Alimentary Canal:</a:t>
            </a:r>
            <a:r>
              <a:rPr lang="en-US" sz="2000" b="1" dirty="0" smtClean="0">
                <a:solidFill>
                  <a:schemeClr val="accent1">
                    <a:lumMod val="50000"/>
                  </a:schemeClr>
                </a:solidFill>
                <a:latin typeface="Baskerville Old Face" pitchFamily="18" charset="0"/>
              </a:rPr>
              <a:t> </a:t>
            </a:r>
            <a:r>
              <a:rPr lang="en-US" sz="2000" dirty="0" smtClean="0">
                <a:solidFill>
                  <a:schemeClr val="tx1"/>
                </a:solidFill>
                <a:latin typeface="Baskerville Old Face" pitchFamily="18" charset="0"/>
              </a:rPr>
              <a:t>it starts from mouth and ends at anus (peculiarly anterior in position than normal). The alimentary canal consists of </a:t>
            </a:r>
            <a:r>
              <a:rPr lang="en-US" sz="2000" u="sng" dirty="0" smtClean="0">
                <a:solidFill>
                  <a:schemeClr val="tx1"/>
                </a:solidFill>
                <a:latin typeface="Baskerville Old Face" pitchFamily="18" charset="0"/>
              </a:rPr>
              <a:t>mouth</a:t>
            </a:r>
            <a:r>
              <a:rPr lang="en-US" sz="2000" dirty="0" smtClean="0">
                <a:solidFill>
                  <a:schemeClr val="tx1"/>
                </a:solidFill>
                <a:latin typeface="Baskerville Old Face" pitchFamily="18" charset="0"/>
              </a:rPr>
              <a:t>, </a:t>
            </a:r>
            <a:r>
              <a:rPr lang="en-US" sz="2000" u="sng" dirty="0" err="1" smtClean="0">
                <a:solidFill>
                  <a:schemeClr val="tx1"/>
                </a:solidFill>
                <a:latin typeface="Baskerville Old Face" pitchFamily="18" charset="0"/>
              </a:rPr>
              <a:t>buccal</a:t>
            </a:r>
            <a:r>
              <a:rPr lang="en-US" sz="2000" u="sng" dirty="0" smtClean="0">
                <a:solidFill>
                  <a:schemeClr val="tx1"/>
                </a:solidFill>
                <a:latin typeface="Baskerville Old Face" pitchFamily="18" charset="0"/>
              </a:rPr>
              <a:t> mass</a:t>
            </a:r>
            <a:r>
              <a:rPr lang="en-US" sz="2000" dirty="0" smtClean="0">
                <a:solidFill>
                  <a:schemeClr val="tx1"/>
                </a:solidFill>
                <a:latin typeface="Baskerville Old Face" pitchFamily="18" charset="0"/>
              </a:rPr>
              <a:t>, </a:t>
            </a:r>
            <a:r>
              <a:rPr lang="en-US" sz="2000" u="sng" dirty="0" err="1" smtClean="0">
                <a:solidFill>
                  <a:schemeClr val="tx1"/>
                </a:solidFill>
                <a:latin typeface="Baskerville Old Face" pitchFamily="18" charset="0"/>
              </a:rPr>
              <a:t>oesophagus</a:t>
            </a:r>
            <a:r>
              <a:rPr lang="en-US" sz="2000" dirty="0" smtClean="0">
                <a:solidFill>
                  <a:schemeClr val="tx1"/>
                </a:solidFill>
                <a:latin typeface="Baskerville Old Face" pitchFamily="18" charset="0"/>
              </a:rPr>
              <a:t> (in </a:t>
            </a:r>
            <a:r>
              <a:rPr lang="en-US" sz="2000" b="1" dirty="0" smtClean="0">
                <a:solidFill>
                  <a:schemeClr val="tx1"/>
                </a:solidFill>
                <a:latin typeface="Baskerville Old Face" pitchFamily="18" charset="0"/>
              </a:rPr>
              <a:t>foregut </a:t>
            </a:r>
            <a:r>
              <a:rPr lang="en-US" sz="2000" dirty="0" smtClean="0">
                <a:solidFill>
                  <a:schemeClr val="tx1"/>
                </a:solidFill>
                <a:latin typeface="Baskerville Old Face" pitchFamily="18" charset="0"/>
              </a:rPr>
              <a:t>or </a:t>
            </a:r>
            <a:r>
              <a:rPr lang="en-US" sz="2000" b="1" dirty="0" err="1" smtClean="0">
                <a:solidFill>
                  <a:schemeClr val="tx1"/>
                </a:solidFill>
                <a:latin typeface="Baskerville Old Face" pitchFamily="18" charset="0"/>
              </a:rPr>
              <a:t>stomodaeum</a:t>
            </a:r>
            <a:r>
              <a:rPr lang="en-US" sz="2000" dirty="0" smtClean="0">
                <a:solidFill>
                  <a:schemeClr val="tx1"/>
                </a:solidFill>
                <a:latin typeface="Baskerville Old Face" pitchFamily="18" charset="0"/>
              </a:rPr>
              <a:t>), </a:t>
            </a:r>
            <a:r>
              <a:rPr lang="en-US" sz="2000" u="sng" dirty="0" smtClean="0">
                <a:solidFill>
                  <a:schemeClr val="tx1"/>
                </a:solidFill>
                <a:latin typeface="Baskerville Old Face" pitchFamily="18" charset="0"/>
              </a:rPr>
              <a:t>stomach</a:t>
            </a:r>
            <a:r>
              <a:rPr lang="en-US" sz="2000" dirty="0" smtClean="0">
                <a:solidFill>
                  <a:schemeClr val="tx1"/>
                </a:solidFill>
                <a:latin typeface="Baskerville Old Face" pitchFamily="18" charset="0"/>
              </a:rPr>
              <a:t> and </a:t>
            </a:r>
            <a:r>
              <a:rPr lang="en-US" sz="2000" u="sng" dirty="0" smtClean="0">
                <a:solidFill>
                  <a:schemeClr val="tx1"/>
                </a:solidFill>
                <a:latin typeface="Baskerville Old Face" pitchFamily="18" charset="0"/>
              </a:rPr>
              <a:t>intestine</a:t>
            </a:r>
            <a:r>
              <a:rPr lang="en-US" sz="2000" dirty="0" smtClean="0">
                <a:solidFill>
                  <a:schemeClr val="tx1"/>
                </a:solidFill>
                <a:latin typeface="Baskerville Old Face" pitchFamily="18" charset="0"/>
              </a:rPr>
              <a:t> (in </a:t>
            </a:r>
            <a:r>
              <a:rPr lang="en-US" sz="2000" b="1" dirty="0" err="1" smtClean="0">
                <a:solidFill>
                  <a:schemeClr val="tx1"/>
                </a:solidFill>
                <a:latin typeface="Baskerville Old Face" pitchFamily="18" charset="0"/>
              </a:rPr>
              <a:t>midgut</a:t>
            </a:r>
            <a:r>
              <a:rPr lang="en-US" sz="2000" b="1" dirty="0" smtClean="0">
                <a:solidFill>
                  <a:schemeClr val="tx1"/>
                </a:solidFill>
                <a:latin typeface="Baskerville Old Face" pitchFamily="18" charset="0"/>
              </a:rPr>
              <a:t> </a:t>
            </a:r>
            <a:r>
              <a:rPr lang="en-US" sz="2000" dirty="0" smtClean="0">
                <a:solidFill>
                  <a:schemeClr val="tx1"/>
                </a:solidFill>
                <a:latin typeface="Baskerville Old Face" pitchFamily="18" charset="0"/>
              </a:rPr>
              <a:t>or </a:t>
            </a:r>
            <a:r>
              <a:rPr lang="en-US" sz="2000" b="1" dirty="0" err="1" smtClean="0">
                <a:solidFill>
                  <a:schemeClr val="tx1"/>
                </a:solidFill>
                <a:latin typeface="Baskerville Old Face" pitchFamily="18" charset="0"/>
              </a:rPr>
              <a:t>mesenteron</a:t>
            </a:r>
            <a:r>
              <a:rPr lang="en-US" sz="2000" dirty="0" smtClean="0">
                <a:solidFill>
                  <a:schemeClr val="tx1"/>
                </a:solidFill>
                <a:latin typeface="Baskerville Old Face" pitchFamily="18" charset="0"/>
              </a:rPr>
              <a:t>),  </a:t>
            </a:r>
            <a:r>
              <a:rPr lang="en-US" sz="2000" u="sng" dirty="0" smtClean="0">
                <a:solidFill>
                  <a:schemeClr val="tx1"/>
                </a:solidFill>
                <a:latin typeface="Baskerville Old Face" pitchFamily="18" charset="0"/>
              </a:rPr>
              <a:t>rectum</a:t>
            </a:r>
            <a:r>
              <a:rPr lang="en-US" sz="2000" dirty="0" smtClean="0">
                <a:solidFill>
                  <a:schemeClr val="tx1"/>
                </a:solidFill>
                <a:latin typeface="Baskerville Old Face" pitchFamily="18" charset="0"/>
              </a:rPr>
              <a:t> and </a:t>
            </a:r>
            <a:r>
              <a:rPr lang="en-US" sz="2000" u="sng" dirty="0" smtClean="0">
                <a:solidFill>
                  <a:schemeClr val="tx1"/>
                </a:solidFill>
                <a:latin typeface="Baskerville Old Face" pitchFamily="18" charset="0"/>
              </a:rPr>
              <a:t>anus</a:t>
            </a:r>
            <a:r>
              <a:rPr lang="en-US" sz="2000" dirty="0" smtClean="0">
                <a:solidFill>
                  <a:schemeClr val="tx1"/>
                </a:solidFill>
                <a:latin typeface="Baskerville Old Face" pitchFamily="18" charset="0"/>
              </a:rPr>
              <a:t> (in </a:t>
            </a:r>
            <a:r>
              <a:rPr lang="en-US" sz="2000" b="1" dirty="0" smtClean="0">
                <a:solidFill>
                  <a:schemeClr val="tx1"/>
                </a:solidFill>
                <a:latin typeface="Baskerville Old Face" pitchFamily="18" charset="0"/>
              </a:rPr>
              <a:t>hindgut </a:t>
            </a:r>
            <a:r>
              <a:rPr lang="en-US" sz="2000" dirty="0" smtClean="0">
                <a:solidFill>
                  <a:schemeClr val="tx1"/>
                </a:solidFill>
                <a:latin typeface="Baskerville Old Face" pitchFamily="18" charset="0"/>
              </a:rPr>
              <a:t>or </a:t>
            </a:r>
            <a:r>
              <a:rPr lang="en-US" sz="2000" b="1" dirty="0" err="1" smtClean="0">
                <a:solidFill>
                  <a:schemeClr val="tx1"/>
                </a:solidFill>
                <a:latin typeface="Baskerville Old Face" pitchFamily="18" charset="0"/>
              </a:rPr>
              <a:t>proctodaeum</a:t>
            </a:r>
            <a:r>
              <a:rPr lang="en-US" sz="2000" dirty="0" smtClean="0">
                <a:solidFill>
                  <a:schemeClr val="tx1"/>
                </a:solidFill>
                <a:latin typeface="Baskerville Old Face" pitchFamily="18" charset="0"/>
              </a:rPr>
              <a:t>). Mouth is devoid of true lips. </a:t>
            </a:r>
            <a:r>
              <a:rPr lang="en-US" sz="2000" b="1" dirty="0" err="1" smtClean="0">
                <a:solidFill>
                  <a:schemeClr val="tx1"/>
                </a:solidFill>
                <a:latin typeface="Baskerville Old Face" pitchFamily="18" charset="0"/>
              </a:rPr>
              <a:t>Buccal</a:t>
            </a:r>
            <a:r>
              <a:rPr lang="en-US" sz="2000" b="1" dirty="0" smtClean="0">
                <a:solidFill>
                  <a:schemeClr val="tx1"/>
                </a:solidFill>
                <a:latin typeface="Baskerville Old Face" pitchFamily="18" charset="0"/>
              </a:rPr>
              <a:t> Mass</a:t>
            </a:r>
            <a:r>
              <a:rPr lang="en-US" sz="2000" dirty="0" smtClean="0">
                <a:solidFill>
                  <a:schemeClr val="tx1"/>
                </a:solidFill>
                <a:latin typeface="Baskerville Old Face" pitchFamily="18" charset="0"/>
              </a:rPr>
              <a:t> is a large, thick-walled, highly muscular, pear-shaped organ embedded in the floor of mantle cavity and divided into 2 unequal parts: the </a:t>
            </a:r>
            <a:r>
              <a:rPr lang="en-US" sz="2000" u="sng" dirty="0" smtClean="0">
                <a:solidFill>
                  <a:schemeClr val="tx1"/>
                </a:solidFill>
                <a:latin typeface="Baskerville Old Face" pitchFamily="18" charset="0"/>
              </a:rPr>
              <a:t>anterior</a:t>
            </a:r>
            <a:r>
              <a:rPr lang="en-US" sz="2000" dirty="0" smtClean="0">
                <a:solidFill>
                  <a:schemeClr val="tx1"/>
                </a:solidFill>
                <a:latin typeface="Baskerville Old Face" pitchFamily="18" charset="0"/>
              </a:rPr>
              <a:t> small </a:t>
            </a:r>
            <a:r>
              <a:rPr lang="en-US" sz="2000" b="1" dirty="0" smtClean="0">
                <a:solidFill>
                  <a:schemeClr val="tx1"/>
                </a:solidFill>
                <a:latin typeface="Baskerville Old Face" pitchFamily="18" charset="0"/>
              </a:rPr>
              <a:t>vestibule</a:t>
            </a:r>
            <a:r>
              <a:rPr lang="en-US" sz="2000" dirty="0" smtClean="0">
                <a:solidFill>
                  <a:schemeClr val="tx1"/>
                </a:solidFill>
                <a:latin typeface="Baskerville Old Face" pitchFamily="18" charset="0"/>
              </a:rPr>
              <a:t> and the </a:t>
            </a:r>
            <a:r>
              <a:rPr lang="en-US" sz="2000" u="sng" dirty="0" smtClean="0">
                <a:solidFill>
                  <a:schemeClr val="tx1"/>
                </a:solidFill>
                <a:latin typeface="Baskerville Old Face" pitchFamily="18" charset="0"/>
              </a:rPr>
              <a:t>posterior</a:t>
            </a:r>
            <a:r>
              <a:rPr lang="en-US" sz="2000" dirty="0" smtClean="0">
                <a:solidFill>
                  <a:schemeClr val="tx1"/>
                </a:solidFill>
                <a:latin typeface="Baskerville Old Face" pitchFamily="18" charset="0"/>
              </a:rPr>
              <a:t> large </a:t>
            </a:r>
            <a:r>
              <a:rPr lang="en-US" sz="2000" b="1" dirty="0" err="1" smtClean="0">
                <a:solidFill>
                  <a:schemeClr val="tx1"/>
                </a:solidFill>
                <a:latin typeface="Baskerville Old Face" pitchFamily="18" charset="0"/>
              </a:rPr>
              <a:t>buccal</a:t>
            </a:r>
            <a:r>
              <a:rPr lang="en-US" sz="2000" b="1" dirty="0" smtClean="0">
                <a:solidFill>
                  <a:schemeClr val="tx1"/>
                </a:solidFill>
                <a:latin typeface="Baskerville Old Face" pitchFamily="18" charset="0"/>
              </a:rPr>
              <a:t> cavity</a:t>
            </a:r>
            <a:r>
              <a:rPr lang="en-US" sz="2000" dirty="0" smtClean="0">
                <a:solidFill>
                  <a:schemeClr val="tx1"/>
                </a:solidFill>
                <a:latin typeface="Baskerville Old Face" pitchFamily="18" charset="0"/>
              </a:rPr>
              <a:t> by a pair prominent, dark-brown </a:t>
            </a:r>
            <a:r>
              <a:rPr lang="en-US" sz="2000" b="1" dirty="0" smtClean="0">
                <a:solidFill>
                  <a:schemeClr val="tx1"/>
                </a:solidFill>
                <a:latin typeface="Baskerville Old Face" pitchFamily="18" charset="0"/>
              </a:rPr>
              <a:t>jaws </a:t>
            </a:r>
            <a:r>
              <a:rPr lang="en-US" sz="2000" dirty="0" smtClean="0">
                <a:solidFill>
                  <a:schemeClr val="tx1"/>
                </a:solidFill>
                <a:latin typeface="Baskerville Old Face" pitchFamily="18" charset="0"/>
              </a:rPr>
              <a:t>having cutting edges and hangs from the roof. The floor of the </a:t>
            </a:r>
            <a:r>
              <a:rPr lang="en-US" sz="2000" dirty="0" err="1" smtClean="0">
                <a:solidFill>
                  <a:schemeClr val="tx1"/>
                </a:solidFill>
                <a:latin typeface="Baskerville Old Face" pitchFamily="18" charset="0"/>
              </a:rPr>
              <a:t>buccal</a:t>
            </a:r>
            <a:r>
              <a:rPr lang="en-US" sz="2000" dirty="0" smtClean="0">
                <a:solidFill>
                  <a:schemeClr val="tx1"/>
                </a:solidFill>
                <a:latin typeface="Baskerville Old Face" pitchFamily="18" charset="0"/>
              </a:rPr>
              <a:t> cavity is raised into a large laterally compressed platform called </a:t>
            </a:r>
            <a:r>
              <a:rPr lang="en-US" sz="2000" b="1" dirty="0" err="1" smtClean="0">
                <a:solidFill>
                  <a:schemeClr val="tx1"/>
                </a:solidFill>
                <a:latin typeface="Baskerville Old Face" pitchFamily="18" charset="0"/>
              </a:rPr>
              <a:t>odontophore</a:t>
            </a:r>
            <a:r>
              <a:rPr lang="en-US" sz="2000" b="1" dirty="0" smtClean="0">
                <a:solidFill>
                  <a:schemeClr val="tx1"/>
                </a:solidFill>
                <a:latin typeface="Baskerville Old Face" pitchFamily="18" charset="0"/>
              </a:rPr>
              <a:t> </a:t>
            </a:r>
            <a:r>
              <a:rPr lang="en-US" sz="2000" dirty="0" smtClean="0">
                <a:solidFill>
                  <a:schemeClr val="tx1"/>
                </a:solidFill>
                <a:latin typeface="Baskerville Old Face" pitchFamily="18" charset="0"/>
              </a:rPr>
              <a:t>covered by </a:t>
            </a:r>
            <a:r>
              <a:rPr lang="en-US" sz="2000" b="1" dirty="0" err="1" smtClean="0">
                <a:solidFill>
                  <a:schemeClr val="tx1"/>
                </a:solidFill>
                <a:latin typeface="Baskerville Old Face" pitchFamily="18" charset="0"/>
              </a:rPr>
              <a:t>subradular</a:t>
            </a:r>
            <a:r>
              <a:rPr lang="en-US" sz="2000" b="1" dirty="0" smtClean="0">
                <a:solidFill>
                  <a:schemeClr val="tx1"/>
                </a:solidFill>
                <a:latin typeface="Baskerville Old Face" pitchFamily="18" charset="0"/>
              </a:rPr>
              <a:t> membrane</a:t>
            </a:r>
            <a:r>
              <a:rPr lang="en-US" sz="2000" dirty="0" smtClean="0">
                <a:solidFill>
                  <a:schemeClr val="tx1"/>
                </a:solidFill>
                <a:latin typeface="Baskerville Old Face" pitchFamily="18" charset="0"/>
              </a:rPr>
              <a:t>. A narrow, </a:t>
            </a:r>
            <a:r>
              <a:rPr lang="en-US" sz="2000" dirty="0" err="1" smtClean="0">
                <a:solidFill>
                  <a:schemeClr val="tx1"/>
                </a:solidFill>
                <a:latin typeface="Baskerville Old Face" pitchFamily="18" charset="0"/>
              </a:rPr>
              <a:t>cuticular</a:t>
            </a:r>
            <a:r>
              <a:rPr lang="en-US" sz="2000" dirty="0" smtClean="0">
                <a:solidFill>
                  <a:schemeClr val="tx1"/>
                </a:solidFill>
                <a:latin typeface="Baskerville Old Face" pitchFamily="18" charset="0"/>
              </a:rPr>
              <a:t> ribbon-like </a:t>
            </a:r>
            <a:r>
              <a:rPr lang="en-US" sz="2000" b="1" dirty="0" err="1" smtClean="0">
                <a:solidFill>
                  <a:schemeClr val="tx1"/>
                </a:solidFill>
                <a:latin typeface="Baskerville Old Face" pitchFamily="18" charset="0"/>
              </a:rPr>
              <a:t>Radula</a:t>
            </a:r>
            <a:r>
              <a:rPr lang="en-US" sz="2000" dirty="0" smtClean="0">
                <a:solidFill>
                  <a:schemeClr val="tx1"/>
                </a:solidFill>
                <a:latin typeface="Baskerville Old Face" pitchFamily="18" charset="0"/>
              </a:rPr>
              <a:t> is also present in the </a:t>
            </a:r>
            <a:r>
              <a:rPr lang="en-US" sz="2000" dirty="0" err="1" smtClean="0">
                <a:solidFill>
                  <a:schemeClr val="tx1"/>
                </a:solidFill>
                <a:latin typeface="Baskerville Old Face" pitchFamily="18" charset="0"/>
              </a:rPr>
              <a:t>buccal</a:t>
            </a:r>
            <a:r>
              <a:rPr lang="en-US" sz="2000" dirty="0" smtClean="0">
                <a:solidFill>
                  <a:schemeClr val="tx1"/>
                </a:solidFill>
                <a:latin typeface="Baskerville Old Face" pitchFamily="18" charset="0"/>
              </a:rPr>
              <a:t> cavity bearing a close-set of teeth (</a:t>
            </a:r>
            <a:r>
              <a:rPr lang="en-US" sz="2000" b="1" dirty="0" smtClean="0">
                <a:solidFill>
                  <a:schemeClr val="tx1"/>
                </a:solidFill>
                <a:latin typeface="Baskerville Old Face" pitchFamily="18" charset="0"/>
              </a:rPr>
              <a:t>marginal</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lateral</a:t>
            </a:r>
            <a:r>
              <a:rPr lang="en-US" sz="2000" dirty="0" smtClean="0">
                <a:solidFill>
                  <a:schemeClr val="tx1"/>
                </a:solidFill>
                <a:latin typeface="Baskerville Old Face" pitchFamily="18" charset="0"/>
              </a:rPr>
              <a:t>, and </a:t>
            </a:r>
            <a:r>
              <a:rPr lang="en-US" sz="2000" b="1" dirty="0" smtClean="0">
                <a:solidFill>
                  <a:schemeClr val="tx1"/>
                </a:solidFill>
                <a:latin typeface="Baskerville Old Face" pitchFamily="18" charset="0"/>
              </a:rPr>
              <a:t>central</a:t>
            </a:r>
            <a:r>
              <a:rPr lang="en-US" sz="2000" dirty="0" smtClean="0">
                <a:solidFill>
                  <a:schemeClr val="tx1"/>
                </a:solidFill>
                <a:latin typeface="Baskerville Old Face" pitchFamily="18" charset="0"/>
              </a:rPr>
              <a:t>) in transverse rows having </a:t>
            </a:r>
            <a:r>
              <a:rPr lang="en-US" sz="2000" dirty="0" err="1" smtClean="0">
                <a:solidFill>
                  <a:schemeClr val="tx1"/>
                </a:solidFill>
                <a:latin typeface="Baskerville Old Face" pitchFamily="18" charset="0"/>
              </a:rPr>
              <a:t>Radular</a:t>
            </a:r>
            <a:r>
              <a:rPr lang="en-US" sz="2000" dirty="0" smtClean="0">
                <a:solidFill>
                  <a:schemeClr val="tx1"/>
                </a:solidFill>
                <a:latin typeface="Baskerville Old Face" pitchFamily="18" charset="0"/>
              </a:rPr>
              <a:t> formula of </a:t>
            </a:r>
            <a:r>
              <a:rPr lang="en-US" sz="2000" b="1" dirty="0" smtClean="0">
                <a:solidFill>
                  <a:schemeClr val="tx1"/>
                </a:solidFill>
                <a:latin typeface="Baskerville Old Face" pitchFamily="18" charset="0"/>
              </a:rPr>
              <a:t>2:1:1:1:2.</a:t>
            </a:r>
          </a:p>
        </p:txBody>
      </p:sp>
      <p:pic>
        <p:nvPicPr>
          <p:cNvPr id="5" name="Content Placeholder 4" descr="img143.jpg"/>
          <p:cNvPicPr>
            <a:picLocks noGrp="1" noChangeAspect="1"/>
          </p:cNvPicPr>
          <p:nvPr>
            <p:ph sz="quarter" idx="4294967295"/>
          </p:nvPr>
        </p:nvPicPr>
        <p:blipFill>
          <a:blip r:embed="rId2" cstate="print">
            <a:lum contrast="10000"/>
          </a:blip>
          <a:srcRect l="3316" r="7850" b="8696"/>
          <a:stretch>
            <a:fillRect/>
          </a:stretch>
        </p:blipFill>
        <p:spPr>
          <a:xfrm>
            <a:off x="5940152" y="1508720"/>
            <a:ext cx="3131840" cy="3288432"/>
          </a:xfrm>
          <a:prstGeom prst="rect">
            <a:avLst/>
          </a:prstGeom>
        </p:spPr>
      </p:pic>
      <p:sp>
        <p:nvSpPr>
          <p:cNvPr id="6" name="TextBox 5"/>
          <p:cNvSpPr txBox="1"/>
          <p:nvPr/>
        </p:nvSpPr>
        <p:spPr>
          <a:xfrm>
            <a:off x="6084168" y="5046275"/>
            <a:ext cx="2808312" cy="830997"/>
          </a:xfrm>
          <a:prstGeom prst="rect">
            <a:avLst/>
          </a:prstGeom>
          <a:noFill/>
        </p:spPr>
        <p:txBody>
          <a:bodyPr wrap="square" rtlCol="0">
            <a:spAutoFit/>
          </a:bodyPr>
          <a:lstStyle/>
          <a:p>
            <a:pPr algn="ctr"/>
            <a:r>
              <a:rPr lang="en-US" sz="2400" b="1" dirty="0" smtClean="0">
                <a:solidFill>
                  <a:srgbClr val="58267E"/>
                </a:solidFill>
              </a:rPr>
              <a:t>Digestive System of </a:t>
            </a:r>
            <a:r>
              <a:rPr lang="en-US" sz="2400" b="1" i="1" dirty="0" err="1" smtClean="0">
                <a:solidFill>
                  <a:srgbClr val="58267E"/>
                </a:solidFill>
              </a:rPr>
              <a:t>Pila</a:t>
            </a:r>
            <a:endParaRPr lang="en-IN" b="1" dirty="0">
              <a:solidFill>
                <a:srgbClr val="58267E"/>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334615"/>
            <a:ext cx="9144000" cy="646113"/>
          </a:xfrm>
        </p:spPr>
        <p:txBody>
          <a:bodyPr>
            <a:normAutofit/>
          </a:bodyPr>
          <a:lstStyle/>
          <a:p>
            <a:pPr algn="ctr"/>
            <a:r>
              <a:rPr lang="en-US" sz="3200" b="1" dirty="0" smtClean="0">
                <a:solidFill>
                  <a:srgbClr val="7030A0"/>
                </a:solidFill>
                <a:latin typeface="Biondi" pitchFamily="2" charset="0"/>
              </a:rPr>
              <a:t>Digestive System </a:t>
            </a:r>
            <a:r>
              <a:rPr lang="en-US" sz="2400" b="1" dirty="0" smtClean="0">
                <a:solidFill>
                  <a:srgbClr val="7030A0"/>
                </a:solidFill>
                <a:latin typeface="Biondi" pitchFamily="2" charset="0"/>
              </a:rPr>
              <a:t>(Contd.)</a:t>
            </a:r>
            <a:endParaRPr lang="en-IN" sz="3200" b="1" dirty="0" smtClean="0">
              <a:solidFill>
                <a:srgbClr val="7030A0"/>
              </a:solidFill>
              <a:latin typeface="Biondi" pitchFamily="2" charset="0"/>
            </a:endParaRPr>
          </a:p>
        </p:txBody>
      </p:sp>
      <p:sp>
        <p:nvSpPr>
          <p:cNvPr id="3" name="Content Placeholder 2"/>
          <p:cNvSpPr>
            <a:spLocks noGrp="1"/>
          </p:cNvSpPr>
          <p:nvPr>
            <p:ph sz="quarter" idx="4294967295"/>
          </p:nvPr>
        </p:nvSpPr>
        <p:spPr>
          <a:xfrm>
            <a:off x="0" y="1052736"/>
            <a:ext cx="5580112" cy="5805264"/>
          </a:xfrm>
          <a:prstGeom prst="rect">
            <a:avLst/>
          </a:prstGeom>
        </p:spPr>
        <p:txBody>
          <a:bodyPr>
            <a:normAutofit/>
          </a:bodyPr>
          <a:lstStyle/>
          <a:p>
            <a:pPr algn="just">
              <a:buNone/>
              <a:defRPr/>
            </a:pPr>
            <a:r>
              <a:rPr lang="en-US" sz="2000" b="1" dirty="0" smtClean="0">
                <a:solidFill>
                  <a:srgbClr val="0070C0"/>
                </a:solidFill>
                <a:latin typeface="Baskerville Old Face" pitchFamily="18" charset="0"/>
              </a:rPr>
              <a:t>Digestive Glands:</a:t>
            </a:r>
            <a:r>
              <a:rPr lang="en-US" sz="2000" dirty="0" smtClean="0">
                <a:solidFill>
                  <a:srgbClr val="0070C0"/>
                </a:solidFill>
                <a:latin typeface="Baskerville Old Face" pitchFamily="18" charset="0"/>
              </a:rPr>
              <a:t> </a:t>
            </a:r>
            <a:r>
              <a:rPr lang="en-US" sz="2000" dirty="0" smtClean="0">
                <a:solidFill>
                  <a:srgbClr val="00153E"/>
                </a:solidFill>
                <a:latin typeface="Baskerville Old Face" pitchFamily="18" charset="0"/>
              </a:rPr>
              <a:t>are associated with the alimentary canal and help in digestion of food which includes the dorsal </a:t>
            </a:r>
            <a:r>
              <a:rPr lang="en-US" sz="2000" dirty="0" err="1" smtClean="0">
                <a:solidFill>
                  <a:srgbClr val="00153E"/>
                </a:solidFill>
                <a:latin typeface="Baskerville Old Face" pitchFamily="18" charset="0"/>
              </a:rPr>
              <a:t>buccal</a:t>
            </a:r>
            <a:r>
              <a:rPr lang="en-US" sz="2000" dirty="0" smtClean="0">
                <a:solidFill>
                  <a:srgbClr val="00153E"/>
                </a:solidFill>
                <a:latin typeface="Baskerville Old Face" pitchFamily="18" charset="0"/>
              </a:rPr>
              <a:t> glands, salivary glands and liver or </a:t>
            </a:r>
            <a:r>
              <a:rPr lang="en-US" sz="2000" dirty="0" err="1" smtClean="0">
                <a:solidFill>
                  <a:srgbClr val="00153E"/>
                </a:solidFill>
                <a:latin typeface="Baskerville Old Face" pitchFamily="18" charset="0"/>
              </a:rPr>
              <a:t>hepatopancreas</a:t>
            </a:r>
            <a:r>
              <a:rPr lang="en-US" sz="2000" dirty="0" smtClean="0">
                <a:solidFill>
                  <a:srgbClr val="00153E"/>
                </a:solidFill>
                <a:latin typeface="Baskerville Old Face" pitchFamily="18" charset="0"/>
              </a:rPr>
              <a:t>. </a:t>
            </a:r>
            <a:r>
              <a:rPr lang="en-US" sz="2000" b="1" dirty="0" smtClean="0">
                <a:solidFill>
                  <a:srgbClr val="00153E"/>
                </a:solidFill>
                <a:latin typeface="Baskerville Old Face" pitchFamily="18" charset="0"/>
              </a:rPr>
              <a:t>Dorsal </a:t>
            </a:r>
            <a:r>
              <a:rPr lang="en-US" sz="2000" b="1" dirty="0" err="1" smtClean="0">
                <a:solidFill>
                  <a:srgbClr val="00153E"/>
                </a:solidFill>
                <a:latin typeface="Baskerville Old Face" pitchFamily="18" charset="0"/>
              </a:rPr>
              <a:t>buccal</a:t>
            </a:r>
            <a:r>
              <a:rPr lang="en-US" sz="2000" b="1" dirty="0" smtClean="0">
                <a:solidFill>
                  <a:srgbClr val="00153E"/>
                </a:solidFill>
                <a:latin typeface="Baskerville Old Face" pitchFamily="18" charset="0"/>
              </a:rPr>
              <a:t> glands</a:t>
            </a:r>
            <a:r>
              <a:rPr lang="en-US" sz="2000" dirty="0" smtClean="0">
                <a:solidFill>
                  <a:srgbClr val="00153E"/>
                </a:solidFill>
                <a:latin typeface="Baskerville Old Face" pitchFamily="18" charset="0"/>
              </a:rPr>
              <a:t> are a pair of elongated glands situated in the roof of </a:t>
            </a:r>
            <a:r>
              <a:rPr lang="en-US" sz="2000" dirty="0" err="1" smtClean="0">
                <a:solidFill>
                  <a:srgbClr val="00153E"/>
                </a:solidFill>
                <a:latin typeface="Baskerville Old Face" pitchFamily="18" charset="0"/>
              </a:rPr>
              <a:t>buccal</a:t>
            </a:r>
            <a:r>
              <a:rPr lang="en-US" sz="2000" dirty="0" smtClean="0">
                <a:solidFill>
                  <a:srgbClr val="00153E"/>
                </a:solidFill>
                <a:latin typeface="Baskerville Old Face" pitchFamily="18" charset="0"/>
              </a:rPr>
              <a:t> cavity and secretes an accessory digestive fluid. </a:t>
            </a:r>
            <a:r>
              <a:rPr lang="en-US" sz="2000" b="1" dirty="0" smtClean="0">
                <a:solidFill>
                  <a:srgbClr val="00153E"/>
                </a:solidFill>
                <a:latin typeface="Baskerville Old Face" pitchFamily="18" charset="0"/>
              </a:rPr>
              <a:t>Salivary glands</a:t>
            </a:r>
            <a:r>
              <a:rPr lang="en-US" sz="2000" dirty="0" smtClean="0">
                <a:solidFill>
                  <a:srgbClr val="00153E"/>
                </a:solidFill>
                <a:latin typeface="Baskerville Old Face" pitchFamily="18" charset="0"/>
              </a:rPr>
              <a:t> are a pair of white, branching masses present behind the </a:t>
            </a:r>
            <a:r>
              <a:rPr lang="en-US" sz="2000" dirty="0" err="1" smtClean="0">
                <a:solidFill>
                  <a:srgbClr val="00153E"/>
                </a:solidFill>
                <a:latin typeface="Baskerville Old Face" pitchFamily="18" charset="0"/>
              </a:rPr>
              <a:t>buccal</a:t>
            </a:r>
            <a:r>
              <a:rPr lang="en-US" sz="2000" dirty="0" smtClean="0">
                <a:solidFill>
                  <a:srgbClr val="00153E"/>
                </a:solidFill>
                <a:latin typeface="Baskerville Old Face" pitchFamily="18" charset="0"/>
              </a:rPr>
              <a:t> mass on the sides of </a:t>
            </a:r>
            <a:r>
              <a:rPr lang="en-US" sz="2000" dirty="0" err="1" smtClean="0">
                <a:solidFill>
                  <a:srgbClr val="00153E"/>
                </a:solidFill>
                <a:latin typeface="Baskerville Old Face" pitchFamily="18" charset="0"/>
              </a:rPr>
              <a:t>oesophageal</a:t>
            </a:r>
            <a:r>
              <a:rPr lang="en-US" sz="2000" dirty="0" smtClean="0">
                <a:solidFill>
                  <a:srgbClr val="00153E"/>
                </a:solidFill>
                <a:latin typeface="Baskerville Old Face" pitchFamily="18" charset="0"/>
              </a:rPr>
              <a:t> pouches and secretes mucus and starch-splitting enzymes. </a:t>
            </a:r>
            <a:r>
              <a:rPr lang="en-US" sz="2000" b="1" dirty="0" err="1" smtClean="0">
                <a:solidFill>
                  <a:srgbClr val="00153E"/>
                </a:solidFill>
                <a:latin typeface="Baskerville Old Face" pitchFamily="18" charset="0"/>
              </a:rPr>
              <a:t>Hepatopancreas</a:t>
            </a:r>
            <a:r>
              <a:rPr lang="en-US" sz="2000" dirty="0" smtClean="0">
                <a:solidFill>
                  <a:srgbClr val="00153E"/>
                </a:solidFill>
                <a:latin typeface="Baskerville Old Face" pitchFamily="18" charset="0"/>
              </a:rPr>
              <a:t> is a large, conical, spirally coiled, dirty-green or brownish organ occupying the greater part of the coiled viscera and consisting of 3 main types of cells, </a:t>
            </a:r>
            <a:r>
              <a:rPr lang="en-US" sz="2000" i="1" dirty="0" smtClean="0">
                <a:solidFill>
                  <a:srgbClr val="00153E"/>
                </a:solidFill>
                <a:latin typeface="Baskerville Old Face" pitchFamily="18" charset="0"/>
              </a:rPr>
              <a:t>viz.</a:t>
            </a:r>
            <a:r>
              <a:rPr lang="en-US" sz="2000" dirty="0" smtClean="0">
                <a:solidFill>
                  <a:srgbClr val="00153E"/>
                </a:solidFill>
                <a:latin typeface="Baskerville Old Face" pitchFamily="18" charset="0"/>
              </a:rPr>
              <a:t>, </a:t>
            </a:r>
            <a:r>
              <a:rPr lang="en-US" sz="2000" b="1" dirty="0" err="1" smtClean="0">
                <a:solidFill>
                  <a:srgbClr val="00153E"/>
                </a:solidFill>
                <a:latin typeface="Baskerville Old Face" pitchFamily="18" charset="0"/>
              </a:rPr>
              <a:t>secretory</a:t>
            </a:r>
            <a:r>
              <a:rPr lang="en-US" sz="2000" b="1" dirty="0" smtClean="0">
                <a:solidFill>
                  <a:srgbClr val="00153E"/>
                </a:solidFill>
                <a:latin typeface="Baskerville Old Face" pitchFamily="18" charset="0"/>
              </a:rPr>
              <a:t> cells</a:t>
            </a:r>
            <a:r>
              <a:rPr lang="en-US" sz="2000" dirty="0" smtClean="0">
                <a:solidFill>
                  <a:srgbClr val="00153E"/>
                </a:solidFill>
                <a:latin typeface="Baskerville Old Face" pitchFamily="18" charset="0"/>
              </a:rPr>
              <a:t> (cellulose splitting enzymes), </a:t>
            </a:r>
            <a:r>
              <a:rPr lang="en-US" sz="2000" b="1" dirty="0" err="1" smtClean="0">
                <a:solidFill>
                  <a:srgbClr val="00153E"/>
                </a:solidFill>
                <a:latin typeface="Baskerville Old Face" pitchFamily="18" charset="0"/>
              </a:rPr>
              <a:t>resorptive</a:t>
            </a:r>
            <a:r>
              <a:rPr lang="en-US" sz="2000" b="1" dirty="0" smtClean="0">
                <a:solidFill>
                  <a:srgbClr val="00153E"/>
                </a:solidFill>
                <a:latin typeface="Baskerville Old Face" pitchFamily="18" charset="0"/>
              </a:rPr>
              <a:t> cells</a:t>
            </a:r>
            <a:r>
              <a:rPr lang="en-US" sz="2000" dirty="0" smtClean="0">
                <a:solidFill>
                  <a:srgbClr val="00153E"/>
                </a:solidFill>
                <a:latin typeface="Baskerville Old Face" pitchFamily="18" charset="0"/>
              </a:rPr>
              <a:t> (digest proteins) and </a:t>
            </a:r>
            <a:r>
              <a:rPr lang="en-US" sz="2000" b="1" dirty="0" smtClean="0">
                <a:solidFill>
                  <a:srgbClr val="00153E"/>
                </a:solidFill>
                <a:latin typeface="Baskerville Old Face" pitchFamily="18" charset="0"/>
              </a:rPr>
              <a:t>lime-containing cells</a:t>
            </a:r>
            <a:r>
              <a:rPr lang="en-US" sz="2000" dirty="0" smtClean="0">
                <a:solidFill>
                  <a:srgbClr val="00153E"/>
                </a:solidFill>
                <a:latin typeface="Baskerville Old Face" pitchFamily="18" charset="0"/>
              </a:rPr>
              <a:t> (stores calcium phosphate).</a:t>
            </a:r>
            <a:endParaRPr lang="en-US" sz="2000" b="1" dirty="0" smtClean="0">
              <a:solidFill>
                <a:srgbClr val="00153E"/>
              </a:solidFill>
              <a:latin typeface="Baskerville Old Face" pitchFamily="18" charset="0"/>
            </a:endParaRPr>
          </a:p>
          <a:p>
            <a:pPr algn="just">
              <a:buFont typeface="Wingdings 2" pitchFamily="18" charset="2"/>
              <a:buNone/>
              <a:defRPr/>
            </a:pPr>
            <a:r>
              <a:rPr lang="en-US" sz="2000" b="1" dirty="0" smtClean="0">
                <a:solidFill>
                  <a:srgbClr val="00153E"/>
                </a:solidFill>
                <a:latin typeface="Baskerville Old Face" pitchFamily="18" charset="0"/>
              </a:rPr>
              <a:t>PHYSIOLOGY:</a:t>
            </a:r>
            <a:r>
              <a:rPr lang="en-US" sz="2000" i="1" dirty="0" smtClean="0">
                <a:solidFill>
                  <a:schemeClr val="tx1"/>
                </a:solidFill>
                <a:latin typeface="Baskerville Old Face" pitchFamily="18" charset="0"/>
              </a:rPr>
              <a:t> </a:t>
            </a:r>
            <a:r>
              <a:rPr lang="en-US" sz="2000" dirty="0" smtClean="0">
                <a:solidFill>
                  <a:schemeClr val="tx1"/>
                </a:solidFill>
                <a:latin typeface="Baskerville Old Face" pitchFamily="18" charset="0"/>
              </a:rPr>
              <a:t>It includes ingestion, digestion, absorption and egestion processes by </a:t>
            </a:r>
            <a:r>
              <a:rPr lang="en-US" sz="2000" i="1" dirty="0" err="1" smtClean="0">
                <a:solidFill>
                  <a:schemeClr val="tx1"/>
                </a:solidFill>
                <a:latin typeface="Baskerville Old Face" pitchFamily="18" charset="0"/>
              </a:rPr>
              <a:t>Pila</a:t>
            </a:r>
            <a:r>
              <a:rPr lang="en-US" sz="2000" dirty="0" smtClean="0">
                <a:solidFill>
                  <a:schemeClr val="tx1"/>
                </a:solidFill>
                <a:latin typeface="Baskerville Old Face" pitchFamily="18" charset="0"/>
              </a:rPr>
              <a:t> .</a:t>
            </a:r>
            <a:endParaRPr lang="en-IN" sz="2000" b="1" dirty="0">
              <a:solidFill>
                <a:srgbClr val="0070C0"/>
              </a:solidFill>
              <a:latin typeface="Baskerville Old Face" pitchFamily="18" charset="0"/>
            </a:endParaRPr>
          </a:p>
        </p:txBody>
      </p:sp>
      <p:pic>
        <p:nvPicPr>
          <p:cNvPr id="5" name="Content Placeholder 4" descr="img146a.jpg"/>
          <p:cNvPicPr>
            <a:picLocks noGrp="1" noChangeAspect="1"/>
          </p:cNvPicPr>
          <p:nvPr>
            <p:ph sz="quarter" idx="4294967295"/>
          </p:nvPr>
        </p:nvPicPr>
        <p:blipFill>
          <a:blip r:embed="rId2" cstate="print">
            <a:lum contrast="10000"/>
          </a:blip>
          <a:srcRect b="13533"/>
          <a:stretch>
            <a:fillRect/>
          </a:stretch>
        </p:blipFill>
        <p:spPr>
          <a:xfrm>
            <a:off x="5580112" y="1052736"/>
            <a:ext cx="3563888" cy="2088232"/>
          </a:xfrm>
          <a:prstGeom prst="rect">
            <a:avLst/>
          </a:prstGeom>
        </p:spPr>
      </p:pic>
      <p:sp>
        <p:nvSpPr>
          <p:cNvPr id="6" name="TextBox 5"/>
          <p:cNvSpPr txBox="1"/>
          <p:nvPr/>
        </p:nvSpPr>
        <p:spPr>
          <a:xfrm>
            <a:off x="5652120" y="3140968"/>
            <a:ext cx="3419872" cy="400110"/>
          </a:xfrm>
          <a:prstGeom prst="rect">
            <a:avLst/>
          </a:prstGeom>
          <a:noFill/>
        </p:spPr>
        <p:txBody>
          <a:bodyPr wrap="square" rtlCol="0">
            <a:spAutoFit/>
          </a:bodyPr>
          <a:lstStyle/>
          <a:p>
            <a:pPr algn="ctr"/>
            <a:r>
              <a:rPr lang="en-US" sz="2000" b="1" dirty="0" smtClean="0">
                <a:solidFill>
                  <a:srgbClr val="FF0066"/>
                </a:solidFill>
              </a:rPr>
              <a:t>V.S. </a:t>
            </a:r>
            <a:r>
              <a:rPr lang="en-US" sz="2000" b="1" dirty="0" err="1" smtClean="0">
                <a:solidFill>
                  <a:srgbClr val="FF0066"/>
                </a:solidFill>
              </a:rPr>
              <a:t>Buccal</a:t>
            </a:r>
            <a:r>
              <a:rPr lang="en-US" sz="2000" b="1" dirty="0" smtClean="0">
                <a:solidFill>
                  <a:srgbClr val="FF0066"/>
                </a:solidFill>
              </a:rPr>
              <a:t> mass of </a:t>
            </a:r>
            <a:r>
              <a:rPr lang="en-US" sz="2000" b="1" i="1" dirty="0" err="1" smtClean="0">
                <a:solidFill>
                  <a:srgbClr val="FF0066"/>
                </a:solidFill>
              </a:rPr>
              <a:t>Pila</a:t>
            </a:r>
            <a:endParaRPr lang="en-IN" sz="2000" b="1" dirty="0">
              <a:solidFill>
                <a:srgbClr val="FF0066"/>
              </a:solidFill>
            </a:endParaRPr>
          </a:p>
        </p:txBody>
      </p:sp>
      <p:pic>
        <p:nvPicPr>
          <p:cNvPr id="7" name="Picture 6" descr="img146b.jpg"/>
          <p:cNvPicPr>
            <a:picLocks noChangeAspect="1"/>
          </p:cNvPicPr>
          <p:nvPr/>
        </p:nvPicPr>
        <p:blipFill>
          <a:blip r:embed="rId3" cstate="print">
            <a:lum contrast="10000"/>
          </a:blip>
          <a:srcRect b="29497"/>
          <a:stretch>
            <a:fillRect/>
          </a:stretch>
        </p:blipFill>
        <p:spPr>
          <a:xfrm>
            <a:off x="5652120" y="3501008"/>
            <a:ext cx="3312368" cy="1440160"/>
          </a:xfrm>
          <a:prstGeom prst="rect">
            <a:avLst/>
          </a:prstGeom>
        </p:spPr>
      </p:pic>
      <p:sp>
        <p:nvSpPr>
          <p:cNvPr id="8" name="TextBox 7"/>
          <p:cNvSpPr txBox="1"/>
          <p:nvPr/>
        </p:nvSpPr>
        <p:spPr>
          <a:xfrm>
            <a:off x="5652120" y="4901098"/>
            <a:ext cx="3419872" cy="400110"/>
          </a:xfrm>
          <a:prstGeom prst="rect">
            <a:avLst/>
          </a:prstGeom>
          <a:noFill/>
        </p:spPr>
        <p:txBody>
          <a:bodyPr wrap="square" rtlCol="0">
            <a:spAutoFit/>
          </a:bodyPr>
          <a:lstStyle/>
          <a:p>
            <a:pPr algn="ctr"/>
            <a:r>
              <a:rPr lang="en-US" sz="2000" b="1" dirty="0" smtClean="0">
                <a:solidFill>
                  <a:srgbClr val="C00000"/>
                </a:solidFill>
              </a:rPr>
              <a:t>Teeth in half row of </a:t>
            </a:r>
            <a:r>
              <a:rPr lang="en-US" sz="2000" b="1" dirty="0" err="1" smtClean="0">
                <a:solidFill>
                  <a:srgbClr val="C00000"/>
                </a:solidFill>
              </a:rPr>
              <a:t>Radula</a:t>
            </a:r>
            <a:endParaRPr lang="en-IN" sz="2000" b="1" dirty="0">
              <a:solidFill>
                <a:srgbClr val="C00000"/>
              </a:solidFill>
            </a:endParaRPr>
          </a:p>
        </p:txBody>
      </p:sp>
      <p:pic>
        <p:nvPicPr>
          <p:cNvPr id="9" name="Picture 8" descr="img146.jpg"/>
          <p:cNvPicPr>
            <a:picLocks noChangeAspect="1"/>
          </p:cNvPicPr>
          <p:nvPr/>
        </p:nvPicPr>
        <p:blipFill>
          <a:blip r:embed="rId4" cstate="print">
            <a:lum contrast="10000"/>
          </a:blip>
          <a:srcRect r="-1186" b="16104"/>
          <a:stretch>
            <a:fillRect/>
          </a:stretch>
        </p:blipFill>
        <p:spPr>
          <a:xfrm>
            <a:off x="5652119" y="5239512"/>
            <a:ext cx="1872209" cy="1534951"/>
          </a:xfrm>
          <a:prstGeom prst="rect">
            <a:avLst/>
          </a:prstGeom>
        </p:spPr>
      </p:pic>
      <p:sp>
        <p:nvSpPr>
          <p:cNvPr id="10" name="TextBox 9"/>
          <p:cNvSpPr txBox="1"/>
          <p:nvPr/>
        </p:nvSpPr>
        <p:spPr>
          <a:xfrm>
            <a:off x="7668344" y="6095037"/>
            <a:ext cx="1008112" cy="707886"/>
          </a:xfrm>
          <a:prstGeom prst="rect">
            <a:avLst/>
          </a:prstGeom>
          <a:noFill/>
        </p:spPr>
        <p:txBody>
          <a:bodyPr wrap="square" rtlCol="0">
            <a:spAutoFit/>
          </a:bodyPr>
          <a:lstStyle/>
          <a:p>
            <a:pPr algn="ctr"/>
            <a:r>
              <a:rPr lang="en-US" sz="2000" b="1" dirty="0" smtClean="0">
                <a:solidFill>
                  <a:srgbClr val="006C31"/>
                </a:solidFill>
              </a:rPr>
              <a:t>A Jaw of </a:t>
            </a:r>
            <a:r>
              <a:rPr lang="en-US" sz="2000" b="1" i="1" dirty="0" err="1" smtClean="0">
                <a:solidFill>
                  <a:srgbClr val="006C31"/>
                </a:solidFill>
              </a:rPr>
              <a:t>PIla</a:t>
            </a:r>
            <a:endParaRPr lang="en-IN" sz="2000" b="1" i="1" dirty="0">
              <a:solidFill>
                <a:srgbClr val="006C3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406623"/>
            <a:ext cx="9144000" cy="646113"/>
          </a:xfrm>
        </p:spPr>
        <p:txBody>
          <a:bodyPr>
            <a:noAutofit/>
          </a:bodyPr>
          <a:lstStyle/>
          <a:p>
            <a:pPr algn="ctr"/>
            <a:r>
              <a:rPr lang="en-US" sz="4000" b="1" dirty="0" smtClean="0">
                <a:solidFill>
                  <a:srgbClr val="00B0F0"/>
                </a:solidFill>
                <a:latin typeface="Biondi" pitchFamily="2" charset="0"/>
              </a:rPr>
              <a:t>Respiratory System</a:t>
            </a:r>
            <a:endParaRPr lang="en-IN" sz="4000" b="1" dirty="0" smtClean="0">
              <a:solidFill>
                <a:srgbClr val="00B0F0"/>
              </a:solidFill>
              <a:latin typeface="Biondi" pitchFamily="2" charset="0"/>
            </a:endParaRPr>
          </a:p>
        </p:txBody>
      </p:sp>
      <p:sp>
        <p:nvSpPr>
          <p:cNvPr id="3" name="Content Placeholder 2"/>
          <p:cNvSpPr>
            <a:spLocks noGrp="1"/>
          </p:cNvSpPr>
          <p:nvPr>
            <p:ph sz="quarter" idx="4294967295"/>
          </p:nvPr>
        </p:nvSpPr>
        <p:spPr>
          <a:xfrm>
            <a:off x="0" y="1052736"/>
            <a:ext cx="5580112" cy="5805264"/>
          </a:xfrm>
          <a:prstGeom prst="rect">
            <a:avLst/>
          </a:prstGeom>
        </p:spPr>
        <p:txBody>
          <a:bodyPr>
            <a:normAutofit fontScale="92500" lnSpcReduction="10000"/>
          </a:bodyPr>
          <a:lstStyle/>
          <a:p>
            <a:pPr algn="just">
              <a:buFont typeface="Wingdings 2" pitchFamily="18" charset="2"/>
              <a:buNone/>
              <a:defRPr/>
            </a:pPr>
            <a:r>
              <a:rPr lang="en-US" sz="2000" i="1" dirty="0" err="1" smtClean="0">
                <a:solidFill>
                  <a:srgbClr val="00153E"/>
                </a:solidFill>
                <a:latin typeface="Baskerville Old Face" pitchFamily="18" charset="0"/>
              </a:rPr>
              <a:t>Pila</a:t>
            </a:r>
            <a:r>
              <a:rPr lang="en-US" sz="2000" dirty="0" smtClean="0">
                <a:solidFill>
                  <a:srgbClr val="00153E"/>
                </a:solidFill>
                <a:latin typeface="Baskerville Old Face" pitchFamily="18" charset="0"/>
              </a:rPr>
              <a:t> lives an amphibious life and thus exhibits two modes of respiration, </a:t>
            </a:r>
            <a:r>
              <a:rPr lang="en-US" sz="2000" i="1" dirty="0" smtClean="0">
                <a:solidFill>
                  <a:srgbClr val="00153E"/>
                </a:solidFill>
                <a:latin typeface="Baskerville Old Face" pitchFamily="18" charset="0"/>
              </a:rPr>
              <a:t>i.e</a:t>
            </a:r>
            <a:r>
              <a:rPr lang="en-US" sz="2000" dirty="0" smtClean="0">
                <a:solidFill>
                  <a:srgbClr val="00153E"/>
                </a:solidFill>
                <a:latin typeface="Baskerville Old Face" pitchFamily="18" charset="0"/>
              </a:rPr>
              <a:t>., </a:t>
            </a:r>
            <a:r>
              <a:rPr lang="en-US" sz="2000" b="1" dirty="0" smtClean="0">
                <a:solidFill>
                  <a:srgbClr val="00153E"/>
                </a:solidFill>
                <a:latin typeface="Baskerville Old Face" pitchFamily="18" charset="0"/>
              </a:rPr>
              <a:t>Aquatic (branchial</a:t>
            </a:r>
            <a:r>
              <a:rPr lang="en-US" sz="2000" dirty="0" smtClean="0">
                <a:solidFill>
                  <a:srgbClr val="00153E"/>
                </a:solidFill>
                <a:latin typeface="Baskerville Old Face" pitchFamily="18" charset="0"/>
              </a:rPr>
              <a:t>) carried on by </a:t>
            </a:r>
            <a:r>
              <a:rPr lang="en-US" sz="2000" u="sng" dirty="0" err="1" smtClean="0">
                <a:solidFill>
                  <a:srgbClr val="00153E"/>
                </a:solidFill>
                <a:latin typeface="Baskerville Old Face" pitchFamily="18" charset="0"/>
              </a:rPr>
              <a:t>ctenidium</a:t>
            </a:r>
            <a:r>
              <a:rPr lang="en-US" sz="2000" dirty="0" smtClean="0">
                <a:solidFill>
                  <a:srgbClr val="00153E"/>
                </a:solidFill>
                <a:latin typeface="Baskerville Old Face" pitchFamily="18" charset="0"/>
              </a:rPr>
              <a:t> or </a:t>
            </a:r>
            <a:r>
              <a:rPr lang="en-US" sz="2000" u="sng" dirty="0" smtClean="0">
                <a:solidFill>
                  <a:srgbClr val="00153E"/>
                </a:solidFill>
                <a:latin typeface="Baskerville Old Face" pitchFamily="18" charset="0"/>
              </a:rPr>
              <a:t>gill</a:t>
            </a:r>
            <a:r>
              <a:rPr lang="en-US" sz="2000" dirty="0" smtClean="0">
                <a:solidFill>
                  <a:srgbClr val="00153E"/>
                </a:solidFill>
                <a:latin typeface="Baskerville Old Face" pitchFamily="18" charset="0"/>
              </a:rPr>
              <a:t> in water and </a:t>
            </a:r>
            <a:r>
              <a:rPr lang="en-US" sz="2000" b="1" dirty="0" smtClean="0">
                <a:solidFill>
                  <a:srgbClr val="00153E"/>
                </a:solidFill>
                <a:latin typeface="Baskerville Old Face" pitchFamily="18" charset="0"/>
              </a:rPr>
              <a:t>Aerial (pulmonary</a:t>
            </a:r>
            <a:r>
              <a:rPr lang="en-US" sz="2000" dirty="0" smtClean="0">
                <a:solidFill>
                  <a:srgbClr val="00153E"/>
                </a:solidFill>
                <a:latin typeface="Baskerville Old Face" pitchFamily="18" charset="0"/>
              </a:rPr>
              <a:t>) carried on by a </a:t>
            </a:r>
            <a:r>
              <a:rPr lang="en-US" sz="2000" u="sng" dirty="0" smtClean="0">
                <a:solidFill>
                  <a:srgbClr val="00153E"/>
                </a:solidFill>
                <a:latin typeface="Baskerville Old Face" pitchFamily="18" charset="0"/>
              </a:rPr>
              <a:t>pulmonary sac</a:t>
            </a:r>
            <a:r>
              <a:rPr lang="en-US" sz="2000" dirty="0" smtClean="0">
                <a:solidFill>
                  <a:srgbClr val="00153E"/>
                </a:solidFill>
                <a:latin typeface="Baskerville Old Face" pitchFamily="18" charset="0"/>
              </a:rPr>
              <a:t> or </a:t>
            </a:r>
            <a:r>
              <a:rPr lang="en-US" sz="2000" u="sng" dirty="0" smtClean="0">
                <a:solidFill>
                  <a:srgbClr val="00153E"/>
                </a:solidFill>
                <a:latin typeface="Baskerville Old Face" pitchFamily="18" charset="0"/>
              </a:rPr>
              <a:t>lung</a:t>
            </a:r>
            <a:r>
              <a:rPr lang="en-US" sz="2000" dirty="0" smtClean="0">
                <a:solidFill>
                  <a:srgbClr val="00153E"/>
                </a:solidFill>
                <a:latin typeface="Baskerville Old Face" pitchFamily="18" charset="0"/>
              </a:rPr>
              <a:t> on land.</a:t>
            </a:r>
          </a:p>
          <a:p>
            <a:pPr marL="457200" indent="-457200" algn="just">
              <a:buClr>
                <a:srgbClr val="FF0000"/>
              </a:buClr>
              <a:buSzPct val="90000"/>
              <a:buFont typeface="+mj-lt"/>
              <a:buAutoNum type="arabicParenR"/>
              <a:defRPr/>
            </a:pPr>
            <a:r>
              <a:rPr lang="en-US" sz="2000" b="1" dirty="0" err="1" smtClean="0">
                <a:solidFill>
                  <a:srgbClr val="FF0000"/>
                </a:solidFill>
                <a:latin typeface="Baskerville Old Face" pitchFamily="18" charset="0"/>
              </a:rPr>
              <a:t>Ctenidium</a:t>
            </a:r>
            <a:r>
              <a:rPr lang="en-US" sz="2000" b="1" dirty="0" smtClean="0">
                <a:solidFill>
                  <a:srgbClr val="FF0000"/>
                </a:solidFill>
                <a:latin typeface="Baskerville Old Face" pitchFamily="18" charset="0"/>
              </a:rPr>
              <a:t> </a:t>
            </a:r>
            <a:r>
              <a:rPr lang="en-US" sz="2000" dirty="0" smtClean="0">
                <a:solidFill>
                  <a:srgbClr val="FF0000"/>
                </a:solidFill>
                <a:latin typeface="Baskerville Old Face" pitchFamily="18" charset="0"/>
              </a:rPr>
              <a:t>or</a:t>
            </a:r>
            <a:r>
              <a:rPr lang="en-US" sz="2000" b="1" dirty="0" smtClean="0">
                <a:solidFill>
                  <a:srgbClr val="FF0000"/>
                </a:solidFill>
                <a:latin typeface="Baskerville Old Face" pitchFamily="18" charset="0"/>
              </a:rPr>
              <a:t> Gill:</a:t>
            </a:r>
            <a:r>
              <a:rPr lang="en-US" sz="2000" b="1" dirty="0" smtClean="0">
                <a:solidFill>
                  <a:schemeClr val="accent1">
                    <a:lumMod val="50000"/>
                  </a:schemeClr>
                </a:solidFill>
                <a:latin typeface="Baskerville Old Face" pitchFamily="18" charset="0"/>
              </a:rPr>
              <a:t> </a:t>
            </a:r>
            <a:r>
              <a:rPr lang="en-US" sz="2000" i="1" dirty="0" err="1" smtClean="0">
                <a:solidFill>
                  <a:schemeClr val="tx1"/>
                </a:solidFill>
                <a:latin typeface="Baskerville Old Face" pitchFamily="18" charset="0"/>
              </a:rPr>
              <a:t>Pila</a:t>
            </a:r>
            <a:r>
              <a:rPr lang="en-US" sz="2000" dirty="0" smtClean="0">
                <a:solidFill>
                  <a:schemeClr val="tx1"/>
                </a:solidFill>
                <a:latin typeface="Baskerville Old Face" pitchFamily="18" charset="0"/>
              </a:rPr>
              <a:t> has a single </a:t>
            </a:r>
            <a:r>
              <a:rPr lang="en-US" sz="2000" dirty="0" err="1" smtClean="0">
                <a:solidFill>
                  <a:schemeClr val="tx1"/>
                </a:solidFill>
                <a:latin typeface="Baskerville Old Face" pitchFamily="18" charset="0"/>
              </a:rPr>
              <a:t>ctenidium</a:t>
            </a:r>
            <a:r>
              <a:rPr lang="en-US" sz="2000" dirty="0" smtClean="0">
                <a:solidFill>
                  <a:schemeClr val="tx1"/>
                </a:solidFill>
                <a:latin typeface="Baskerville Old Face" pitchFamily="18" charset="0"/>
              </a:rPr>
              <a:t> or gill attached to right </a:t>
            </a:r>
            <a:r>
              <a:rPr lang="en-US" sz="2000" dirty="0" err="1" smtClean="0">
                <a:solidFill>
                  <a:schemeClr val="tx1"/>
                </a:solidFill>
                <a:latin typeface="Baskerville Old Face" pitchFamily="18" charset="0"/>
              </a:rPr>
              <a:t>dorsolateral</a:t>
            </a:r>
            <a:r>
              <a:rPr lang="en-US" sz="2000" dirty="0" smtClean="0">
                <a:solidFill>
                  <a:schemeClr val="tx1"/>
                </a:solidFill>
                <a:latin typeface="Baskerville Old Face" pitchFamily="18" charset="0"/>
              </a:rPr>
              <a:t> wall of the branchial chamber of the mantle cavity. The gill is </a:t>
            </a:r>
            <a:r>
              <a:rPr lang="en-US" sz="2000" u="sng" dirty="0" err="1" smtClean="0">
                <a:solidFill>
                  <a:schemeClr val="tx1"/>
                </a:solidFill>
                <a:latin typeface="Baskerville Old Face" pitchFamily="18" charset="0"/>
              </a:rPr>
              <a:t>monopectinate</a:t>
            </a:r>
            <a:r>
              <a:rPr lang="en-US" sz="2000" dirty="0" smtClean="0">
                <a:solidFill>
                  <a:schemeClr val="tx1"/>
                </a:solidFill>
                <a:latin typeface="Baskerville Old Face" pitchFamily="18" charset="0"/>
              </a:rPr>
              <a:t> (single row of </a:t>
            </a:r>
            <a:r>
              <a:rPr lang="en-US" sz="2000" u="sng" dirty="0" smtClean="0">
                <a:solidFill>
                  <a:schemeClr val="tx1"/>
                </a:solidFill>
                <a:latin typeface="Baskerville Old Face" pitchFamily="18" charset="0"/>
              </a:rPr>
              <a:t>lamellae</a:t>
            </a:r>
            <a:r>
              <a:rPr lang="en-US" sz="2000" dirty="0" smtClean="0">
                <a:solidFill>
                  <a:schemeClr val="tx1"/>
                </a:solidFill>
                <a:latin typeface="Baskerville Old Face" pitchFamily="18" charset="0"/>
              </a:rPr>
              <a:t> attached to the </a:t>
            </a:r>
            <a:r>
              <a:rPr lang="en-US" sz="2000" u="sng" dirty="0" err="1" smtClean="0">
                <a:solidFill>
                  <a:schemeClr val="tx1"/>
                </a:solidFill>
                <a:latin typeface="Baskerville Old Face" pitchFamily="18" charset="0"/>
              </a:rPr>
              <a:t>ctenidial</a:t>
            </a:r>
            <a:r>
              <a:rPr lang="en-US" sz="2000" u="sng" dirty="0" smtClean="0">
                <a:solidFill>
                  <a:schemeClr val="tx1"/>
                </a:solidFill>
                <a:latin typeface="Baskerville Old Face" pitchFamily="18" charset="0"/>
              </a:rPr>
              <a:t> axis</a:t>
            </a:r>
            <a:r>
              <a:rPr lang="en-US" sz="2000" dirty="0" smtClean="0">
                <a:solidFill>
                  <a:schemeClr val="tx1"/>
                </a:solidFill>
                <a:latin typeface="Baskerville Old Face" pitchFamily="18" charset="0"/>
              </a:rPr>
              <a:t>). (see diagram).</a:t>
            </a:r>
            <a:endParaRPr lang="en-US" sz="2000" u="sng" dirty="0" smtClean="0">
              <a:solidFill>
                <a:schemeClr val="tx1"/>
              </a:solidFill>
              <a:latin typeface="Baskerville Old Face" pitchFamily="18" charset="0"/>
            </a:endParaRPr>
          </a:p>
          <a:p>
            <a:pPr marL="457200" indent="-457200" algn="just">
              <a:buClr>
                <a:srgbClr val="0070C0"/>
              </a:buClr>
              <a:buSzPct val="90000"/>
              <a:buFont typeface="+mj-lt"/>
              <a:buAutoNum type="arabicParenR"/>
              <a:defRPr/>
            </a:pPr>
            <a:r>
              <a:rPr lang="en-US" sz="2000" b="1" dirty="0" smtClean="0">
                <a:solidFill>
                  <a:srgbClr val="0070C0"/>
                </a:solidFill>
                <a:latin typeface="Baskerville Old Face" pitchFamily="18" charset="0"/>
              </a:rPr>
              <a:t>Pulmonary sac </a:t>
            </a:r>
            <a:r>
              <a:rPr lang="en-US" sz="2000" dirty="0" smtClean="0">
                <a:solidFill>
                  <a:srgbClr val="0070C0"/>
                </a:solidFill>
                <a:latin typeface="Baskerville Old Face" pitchFamily="18" charset="0"/>
              </a:rPr>
              <a:t>or</a:t>
            </a:r>
            <a:r>
              <a:rPr lang="en-US" sz="2000" b="1" dirty="0" smtClean="0">
                <a:solidFill>
                  <a:srgbClr val="0070C0"/>
                </a:solidFill>
                <a:latin typeface="Baskerville Old Face" pitchFamily="18" charset="0"/>
              </a:rPr>
              <a:t> Lung:</a:t>
            </a:r>
            <a:r>
              <a:rPr lang="en-US" sz="2000" dirty="0" smtClean="0">
                <a:solidFill>
                  <a:srgbClr val="0070C0"/>
                </a:solidFill>
                <a:latin typeface="Baskerville Old Face" pitchFamily="18" charset="0"/>
              </a:rPr>
              <a:t> </a:t>
            </a:r>
            <a:r>
              <a:rPr lang="en-US" sz="2000" dirty="0" smtClean="0">
                <a:solidFill>
                  <a:srgbClr val="00153E"/>
                </a:solidFill>
                <a:latin typeface="Baskerville Old Face" pitchFamily="18" charset="0"/>
              </a:rPr>
              <a:t>The pulmonary sac or lung is large sac developed in the roof of the pulmonary chamber and formed by the modification of mantle itself. It has thin, moist, highly vascular and muscular walls communicating with the pulmonary chamber by a large, oval aperture called </a:t>
            </a:r>
            <a:r>
              <a:rPr lang="en-US" sz="2000" b="1" dirty="0" err="1" smtClean="0">
                <a:solidFill>
                  <a:srgbClr val="00153E"/>
                </a:solidFill>
                <a:latin typeface="Baskerville Old Face" pitchFamily="18" charset="0"/>
              </a:rPr>
              <a:t>pneumostome</a:t>
            </a:r>
            <a:r>
              <a:rPr lang="en-US" sz="2000" dirty="0" smtClean="0">
                <a:solidFill>
                  <a:srgbClr val="00153E"/>
                </a:solidFill>
                <a:latin typeface="Baskerville Old Face" pitchFamily="18" charset="0"/>
              </a:rPr>
              <a:t> guarded by two unequal flaps.</a:t>
            </a:r>
            <a:endParaRPr lang="en-US" sz="2000" u="sng" dirty="0" smtClean="0">
              <a:solidFill>
                <a:srgbClr val="00153E"/>
              </a:solidFill>
              <a:latin typeface="Baskerville Old Face" pitchFamily="18" charset="0"/>
            </a:endParaRPr>
          </a:p>
          <a:p>
            <a:pPr algn="just">
              <a:buFont typeface="Wingdings 2" pitchFamily="18" charset="2"/>
              <a:buNone/>
              <a:defRPr/>
            </a:pPr>
            <a:r>
              <a:rPr lang="en-US" sz="2000" b="1" dirty="0" smtClean="0">
                <a:solidFill>
                  <a:srgbClr val="00153E"/>
                </a:solidFill>
                <a:latin typeface="Baskerville Old Face" pitchFamily="18" charset="0"/>
              </a:rPr>
              <a:t>PHYSIOLOGY:  </a:t>
            </a:r>
            <a:r>
              <a:rPr lang="en-US" sz="2000" dirty="0" smtClean="0">
                <a:solidFill>
                  <a:schemeClr val="tx1"/>
                </a:solidFill>
                <a:latin typeface="Baskerville Old Face" pitchFamily="18" charset="0"/>
              </a:rPr>
              <a:t>(a) </a:t>
            </a:r>
            <a:r>
              <a:rPr lang="en-US" sz="2000" u="sng" dirty="0" smtClean="0">
                <a:solidFill>
                  <a:schemeClr val="tx1"/>
                </a:solidFill>
                <a:latin typeface="Baskerville Old Face" pitchFamily="18" charset="0"/>
              </a:rPr>
              <a:t>Aquatic Respiration</a:t>
            </a:r>
            <a:r>
              <a:rPr lang="en-US" sz="2000" dirty="0" smtClean="0">
                <a:solidFill>
                  <a:schemeClr val="tx1"/>
                </a:solidFill>
                <a:latin typeface="Baskerville Old Face" pitchFamily="18" charset="0"/>
              </a:rPr>
              <a:t> in water.</a:t>
            </a:r>
            <a:endParaRPr lang="en-IN" sz="2000" u="sng" dirty="0" smtClean="0">
              <a:solidFill>
                <a:schemeClr val="tx1"/>
              </a:solidFill>
              <a:latin typeface="Baskerville Old Face" pitchFamily="18" charset="0"/>
            </a:endParaRPr>
          </a:p>
          <a:p>
            <a:pPr algn="just">
              <a:buFont typeface="Wingdings 2" pitchFamily="18" charset="2"/>
              <a:buNone/>
              <a:defRPr/>
            </a:pPr>
            <a:r>
              <a:rPr lang="en-US" sz="2000" dirty="0" smtClean="0">
                <a:solidFill>
                  <a:schemeClr val="tx1"/>
                </a:solidFill>
                <a:latin typeface="Baskerville Old Face" pitchFamily="18" charset="0"/>
              </a:rPr>
              <a:t>			(b) </a:t>
            </a:r>
            <a:r>
              <a:rPr lang="en-US" sz="2000" u="sng" dirty="0" smtClean="0">
                <a:solidFill>
                  <a:schemeClr val="tx1"/>
                </a:solidFill>
                <a:latin typeface="Baskerville Old Face" pitchFamily="18" charset="0"/>
              </a:rPr>
              <a:t>Aerial respiration</a:t>
            </a:r>
            <a:r>
              <a:rPr lang="en-US" sz="2000" dirty="0" smtClean="0">
                <a:solidFill>
                  <a:schemeClr val="tx1"/>
                </a:solidFill>
                <a:latin typeface="Baskerville Old Face" pitchFamily="18" charset="0"/>
              </a:rPr>
              <a:t> in dirty water, on coming to land or during aestivation.</a:t>
            </a:r>
            <a:endParaRPr lang="en-US" sz="2000" u="sng" dirty="0" smtClean="0">
              <a:solidFill>
                <a:srgbClr val="00153E"/>
              </a:solidFill>
              <a:latin typeface="Baskerville Old Face" pitchFamily="18" charset="0"/>
            </a:endParaRPr>
          </a:p>
        </p:txBody>
      </p:sp>
      <p:pic>
        <p:nvPicPr>
          <p:cNvPr id="5" name="Content Placeholder 4" descr="img148.jpg"/>
          <p:cNvPicPr>
            <a:picLocks noGrp="1" noChangeAspect="1"/>
          </p:cNvPicPr>
          <p:nvPr>
            <p:ph sz="quarter" idx="4294967295"/>
          </p:nvPr>
        </p:nvPicPr>
        <p:blipFill>
          <a:blip r:embed="rId3" cstate="print">
            <a:lum contrast="10000"/>
          </a:blip>
          <a:srcRect b="16540"/>
          <a:stretch>
            <a:fillRect/>
          </a:stretch>
        </p:blipFill>
        <p:spPr>
          <a:xfrm>
            <a:off x="5548779" y="1700808"/>
            <a:ext cx="3595221" cy="2520280"/>
          </a:xfrm>
          <a:prstGeom prst="rect">
            <a:avLst/>
          </a:prstGeom>
        </p:spPr>
      </p:pic>
      <p:sp>
        <p:nvSpPr>
          <p:cNvPr id="6" name="TextBox 5"/>
          <p:cNvSpPr txBox="1"/>
          <p:nvPr/>
        </p:nvSpPr>
        <p:spPr>
          <a:xfrm>
            <a:off x="5868144" y="4509120"/>
            <a:ext cx="2987824" cy="707886"/>
          </a:xfrm>
          <a:prstGeom prst="rect">
            <a:avLst/>
          </a:prstGeom>
          <a:noFill/>
        </p:spPr>
        <p:txBody>
          <a:bodyPr wrap="square" rtlCol="0">
            <a:spAutoFit/>
          </a:bodyPr>
          <a:lstStyle/>
          <a:p>
            <a:pPr marL="342900" indent="-342900">
              <a:buAutoNum type="alphaUcPeriod"/>
            </a:pPr>
            <a:r>
              <a:rPr lang="en-US" sz="2000" b="1" dirty="0" smtClean="0">
                <a:solidFill>
                  <a:srgbClr val="FF0066"/>
                </a:solidFill>
              </a:rPr>
              <a:t>Gill Lamella;</a:t>
            </a:r>
          </a:p>
          <a:p>
            <a:pPr marL="342900" indent="-342900">
              <a:buAutoNum type="alphaUcPeriod"/>
            </a:pPr>
            <a:r>
              <a:rPr lang="en-US" sz="2000" b="1" dirty="0" smtClean="0">
                <a:solidFill>
                  <a:srgbClr val="FF0066"/>
                </a:solidFill>
              </a:rPr>
              <a:t>T. S. of Gill lamella</a:t>
            </a:r>
            <a:endParaRPr lang="en-IN" sz="2000" b="1" dirty="0">
              <a:solidFill>
                <a:srgbClr val="FF0066"/>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7472"/>
            <a:ext cx="9144000" cy="553216"/>
          </a:xfrm>
        </p:spPr>
        <p:txBody>
          <a:bodyPr>
            <a:normAutofit fontScale="90000"/>
          </a:bodyPr>
          <a:lstStyle/>
          <a:p>
            <a:pPr algn="ctr"/>
            <a:r>
              <a:rPr lang="en-US" b="1" dirty="0" smtClean="0">
                <a:solidFill>
                  <a:srgbClr val="002060"/>
                </a:solidFill>
                <a:latin typeface="Biondi" pitchFamily="2" charset="0"/>
              </a:rPr>
              <a:t>Respiratory System </a:t>
            </a:r>
            <a:r>
              <a:rPr lang="en-US" sz="2800" b="1" dirty="0" smtClean="0">
                <a:solidFill>
                  <a:srgbClr val="002060"/>
                </a:solidFill>
                <a:latin typeface="Biondi" pitchFamily="2" charset="0"/>
              </a:rPr>
              <a:t>(Contd.)</a:t>
            </a:r>
            <a:endParaRPr lang="en-IN" dirty="0">
              <a:solidFill>
                <a:srgbClr val="002060"/>
              </a:solidFill>
            </a:endParaRPr>
          </a:p>
        </p:txBody>
      </p:sp>
      <p:sp>
        <p:nvSpPr>
          <p:cNvPr id="3" name="Content Placeholder 2"/>
          <p:cNvSpPr>
            <a:spLocks noGrp="1"/>
          </p:cNvSpPr>
          <p:nvPr>
            <p:ph sz="half" idx="1"/>
          </p:nvPr>
        </p:nvSpPr>
        <p:spPr>
          <a:xfrm>
            <a:off x="0" y="476672"/>
            <a:ext cx="9144000" cy="6381328"/>
          </a:xfrm>
        </p:spPr>
        <p:txBody>
          <a:bodyPr>
            <a:normAutofit lnSpcReduction="10000"/>
          </a:bodyPr>
          <a:lstStyle/>
          <a:p>
            <a:pPr algn="just">
              <a:buNone/>
            </a:pPr>
            <a:r>
              <a:rPr lang="en-US" sz="1900" b="1" dirty="0" smtClean="0">
                <a:solidFill>
                  <a:srgbClr val="C00000"/>
                </a:solidFill>
                <a:latin typeface="Baskerville Old Face" pitchFamily="18" charset="0"/>
              </a:rPr>
              <a:t>Mechanism of Aquatic Respiration:</a:t>
            </a:r>
            <a:r>
              <a:rPr lang="en-US" sz="1900" dirty="0" smtClean="0">
                <a:solidFill>
                  <a:srgbClr val="C00000"/>
                </a:solidFill>
                <a:latin typeface="Baskerville Old Face" pitchFamily="18" charset="0"/>
              </a:rPr>
              <a:t> </a:t>
            </a:r>
            <a:r>
              <a:rPr lang="en-US" sz="1900" dirty="0" smtClean="0">
                <a:solidFill>
                  <a:srgbClr val="002060"/>
                </a:solidFill>
                <a:latin typeface="Baskerville Old Face" pitchFamily="18" charset="0"/>
              </a:rPr>
              <a:t>The gill of </a:t>
            </a:r>
            <a:r>
              <a:rPr lang="en-US" sz="1900" i="1" dirty="0" err="1" smtClean="0">
                <a:solidFill>
                  <a:srgbClr val="002060"/>
                </a:solidFill>
                <a:latin typeface="Baskerville Old Face" pitchFamily="18" charset="0"/>
              </a:rPr>
              <a:t>Pila</a:t>
            </a:r>
            <a:r>
              <a:rPr lang="en-US" sz="1900" dirty="0" smtClean="0">
                <a:solidFill>
                  <a:srgbClr val="002060"/>
                </a:solidFill>
                <a:latin typeface="Baskerville Old Face" pitchFamily="18" charset="0"/>
              </a:rPr>
              <a:t> is situated on the right side of the body, but its blood, nerve supply and position of </a:t>
            </a:r>
            <a:r>
              <a:rPr lang="en-US" sz="1900" dirty="0" err="1" smtClean="0">
                <a:solidFill>
                  <a:srgbClr val="002060"/>
                </a:solidFill>
                <a:latin typeface="Baskerville Old Face" pitchFamily="18" charset="0"/>
              </a:rPr>
              <a:t>ospharidium</a:t>
            </a:r>
            <a:r>
              <a:rPr lang="en-US" sz="1900" dirty="0" smtClean="0">
                <a:solidFill>
                  <a:srgbClr val="002060"/>
                </a:solidFill>
                <a:latin typeface="Baskerville Old Face" pitchFamily="18" charset="0"/>
              </a:rPr>
              <a:t> indicates that originally it belongs to the left side. It shifts to the right side during development (</a:t>
            </a:r>
            <a:r>
              <a:rPr lang="en-US" sz="1900" b="1" dirty="0" smtClean="0">
                <a:solidFill>
                  <a:srgbClr val="002060"/>
                </a:solidFill>
                <a:latin typeface="Baskerville Old Face" pitchFamily="18" charset="0"/>
              </a:rPr>
              <a:t>Torsion effect</a:t>
            </a:r>
            <a:r>
              <a:rPr lang="en-US" sz="1900" dirty="0" smtClean="0">
                <a:solidFill>
                  <a:srgbClr val="002060"/>
                </a:solidFill>
                <a:latin typeface="Baskerville Old Face" pitchFamily="18" charset="0"/>
              </a:rPr>
              <a:t>).</a:t>
            </a:r>
          </a:p>
          <a:p>
            <a:pPr algn="just">
              <a:buNone/>
            </a:pPr>
            <a:r>
              <a:rPr lang="en-US" sz="1900" dirty="0" smtClean="0">
                <a:solidFill>
                  <a:srgbClr val="002060"/>
                </a:solidFill>
                <a:latin typeface="Baskerville Old Face" pitchFamily="18" charset="0"/>
              </a:rPr>
              <a:t>		Aquatic respiration chiefly takes place in the water. The head and foot of the animal was fully extended. The two </a:t>
            </a:r>
            <a:r>
              <a:rPr lang="en-US" sz="1900" dirty="0" err="1" smtClean="0">
                <a:solidFill>
                  <a:srgbClr val="002060"/>
                </a:solidFill>
                <a:latin typeface="Baskerville Old Face" pitchFamily="18" charset="0"/>
              </a:rPr>
              <a:t>nuchal</a:t>
            </a:r>
            <a:r>
              <a:rPr lang="en-US" sz="1900" dirty="0" smtClean="0">
                <a:solidFill>
                  <a:srgbClr val="002060"/>
                </a:solidFill>
                <a:latin typeface="Baskerville Old Face" pitchFamily="18" charset="0"/>
              </a:rPr>
              <a:t> lobes forms two channels by folding their margins upward. The left channel is larger and deeper acting as </a:t>
            </a:r>
            <a:r>
              <a:rPr lang="en-US" sz="1900" u="sng" dirty="0" err="1" smtClean="0">
                <a:solidFill>
                  <a:srgbClr val="002060"/>
                </a:solidFill>
                <a:latin typeface="Baskerville Old Face" pitchFamily="18" charset="0"/>
              </a:rPr>
              <a:t>Inhalent</a:t>
            </a:r>
            <a:r>
              <a:rPr lang="en-US" sz="1900" u="sng" dirty="0" smtClean="0">
                <a:solidFill>
                  <a:srgbClr val="002060"/>
                </a:solidFill>
                <a:latin typeface="Baskerville Old Face" pitchFamily="18" charset="0"/>
              </a:rPr>
              <a:t> siphon</a:t>
            </a:r>
            <a:r>
              <a:rPr lang="en-US" sz="1900" dirty="0" smtClean="0">
                <a:solidFill>
                  <a:srgbClr val="002060"/>
                </a:solidFill>
                <a:latin typeface="Baskerville Old Face" pitchFamily="18" charset="0"/>
              </a:rPr>
              <a:t> whereas the right channel is smaller and serves as </a:t>
            </a:r>
            <a:r>
              <a:rPr lang="en-US" sz="1900" u="sng" dirty="0" smtClean="0">
                <a:solidFill>
                  <a:srgbClr val="002060"/>
                </a:solidFill>
                <a:latin typeface="Baskerville Old Face" pitchFamily="18" charset="0"/>
              </a:rPr>
              <a:t>Exhalent siphon</a:t>
            </a:r>
            <a:r>
              <a:rPr lang="en-US" sz="1900" dirty="0" smtClean="0">
                <a:solidFill>
                  <a:srgbClr val="002060"/>
                </a:solidFill>
                <a:latin typeface="Baskerville Old Face" pitchFamily="18" charset="0"/>
              </a:rPr>
              <a:t>. Cilia in the gill lamellae sets up water current that sucks the water from external medium into the </a:t>
            </a:r>
            <a:r>
              <a:rPr lang="en-US" sz="1900" u="sng" dirty="0" smtClean="0">
                <a:solidFill>
                  <a:srgbClr val="002060"/>
                </a:solidFill>
                <a:latin typeface="Baskerville Old Face" pitchFamily="18" charset="0"/>
              </a:rPr>
              <a:t>pulmonary chamber</a:t>
            </a:r>
            <a:r>
              <a:rPr lang="en-US" sz="1900" dirty="0" smtClean="0">
                <a:solidFill>
                  <a:srgbClr val="002060"/>
                </a:solidFill>
                <a:latin typeface="Baskerville Old Face" pitchFamily="18" charset="0"/>
              </a:rPr>
              <a:t> </a:t>
            </a:r>
            <a:r>
              <a:rPr lang="en-US" sz="1900" i="1" dirty="0" smtClean="0">
                <a:solidFill>
                  <a:srgbClr val="002060"/>
                </a:solidFill>
                <a:latin typeface="Baskerville Old Face" pitchFamily="18" charset="0"/>
              </a:rPr>
              <a:t>via.</a:t>
            </a:r>
            <a:r>
              <a:rPr lang="en-US" sz="1900" dirty="0" smtClean="0">
                <a:solidFill>
                  <a:srgbClr val="002060"/>
                </a:solidFill>
                <a:latin typeface="Baskerville Old Face" pitchFamily="18" charset="0"/>
              </a:rPr>
              <a:t>, left </a:t>
            </a:r>
            <a:r>
              <a:rPr lang="en-US" sz="1900" dirty="0" err="1" smtClean="0">
                <a:solidFill>
                  <a:srgbClr val="002060"/>
                </a:solidFill>
                <a:latin typeface="Baskerville Old Face" pitchFamily="18" charset="0"/>
              </a:rPr>
              <a:t>nuchal</a:t>
            </a:r>
            <a:r>
              <a:rPr lang="en-US" sz="1900" dirty="0" smtClean="0">
                <a:solidFill>
                  <a:srgbClr val="002060"/>
                </a:solidFill>
                <a:latin typeface="Baskerville Old Face" pitchFamily="18" charset="0"/>
              </a:rPr>
              <a:t> lobe. </a:t>
            </a:r>
            <a:r>
              <a:rPr lang="en-US" sz="1900" u="sng" dirty="0" err="1" smtClean="0">
                <a:solidFill>
                  <a:srgbClr val="002060"/>
                </a:solidFill>
                <a:latin typeface="Baskerville Old Face" pitchFamily="18" charset="0"/>
              </a:rPr>
              <a:t>Ospharidium</a:t>
            </a:r>
            <a:r>
              <a:rPr lang="en-US" sz="1900" dirty="0" smtClean="0">
                <a:solidFill>
                  <a:srgbClr val="002060"/>
                </a:solidFill>
                <a:latin typeface="Baskerville Old Face" pitchFamily="18" charset="0"/>
              </a:rPr>
              <a:t>, located at the entrance checks the chemical nature of water which stops the water circulation if it founds it dirty or toxic. From the pulmonary chamber the water crosses the depressed </a:t>
            </a:r>
            <a:r>
              <a:rPr lang="en-US" sz="1900" dirty="0" err="1" smtClean="0">
                <a:solidFill>
                  <a:srgbClr val="002060"/>
                </a:solidFill>
                <a:latin typeface="Baskerville Old Face" pitchFamily="18" charset="0"/>
              </a:rPr>
              <a:t>epitaenia</a:t>
            </a:r>
            <a:r>
              <a:rPr lang="en-US" sz="1900" dirty="0" smtClean="0">
                <a:solidFill>
                  <a:srgbClr val="002060"/>
                </a:solidFill>
                <a:latin typeface="Baskerville Old Face" pitchFamily="18" charset="0"/>
              </a:rPr>
              <a:t> near the posterior end and enters the </a:t>
            </a:r>
            <a:r>
              <a:rPr lang="en-US" sz="1900" u="sng" dirty="0" err="1" smtClean="0">
                <a:solidFill>
                  <a:srgbClr val="002060"/>
                </a:solidFill>
                <a:latin typeface="Baskerville Old Face" pitchFamily="18" charset="0"/>
              </a:rPr>
              <a:t>branchial</a:t>
            </a:r>
            <a:r>
              <a:rPr lang="en-US" sz="1900" u="sng" dirty="0" smtClean="0">
                <a:solidFill>
                  <a:srgbClr val="002060"/>
                </a:solidFill>
                <a:latin typeface="Baskerville Old Face" pitchFamily="18" charset="0"/>
              </a:rPr>
              <a:t> chamber</a:t>
            </a:r>
            <a:r>
              <a:rPr lang="en-US" sz="1900" dirty="0" smtClean="0">
                <a:solidFill>
                  <a:srgbClr val="002060"/>
                </a:solidFill>
                <a:latin typeface="Baskerville Old Face" pitchFamily="18" charset="0"/>
              </a:rPr>
              <a:t>, where, it washes the gills and exchange of gases takes place there through the thin epithelium of the gill lamellae. The befouled water then passed out of the right </a:t>
            </a:r>
            <a:r>
              <a:rPr lang="en-US" sz="1900" dirty="0" err="1" smtClean="0">
                <a:solidFill>
                  <a:srgbClr val="002060"/>
                </a:solidFill>
                <a:latin typeface="Baskerville Old Face" pitchFamily="18" charset="0"/>
              </a:rPr>
              <a:t>nuchal</a:t>
            </a:r>
            <a:r>
              <a:rPr lang="en-US" sz="1900" dirty="0" smtClean="0">
                <a:solidFill>
                  <a:srgbClr val="002060"/>
                </a:solidFill>
                <a:latin typeface="Baskerville Old Face" pitchFamily="18" charset="0"/>
              </a:rPr>
              <a:t> lobe and during this process, the opening of pulmonary sac is kept closed.</a:t>
            </a:r>
          </a:p>
          <a:p>
            <a:pPr algn="just">
              <a:buNone/>
            </a:pPr>
            <a:r>
              <a:rPr lang="en-US" sz="1900" b="1" dirty="0" smtClean="0">
                <a:solidFill>
                  <a:srgbClr val="006C31"/>
                </a:solidFill>
                <a:latin typeface="Baskerville Old Face" pitchFamily="18" charset="0"/>
              </a:rPr>
              <a:t>Mechanism of Aerial Respiration:</a:t>
            </a:r>
            <a:r>
              <a:rPr lang="en-US" sz="1900" dirty="0" smtClean="0">
                <a:solidFill>
                  <a:srgbClr val="002060"/>
                </a:solidFill>
                <a:latin typeface="Baskerville Old Face" pitchFamily="18" charset="0"/>
              </a:rPr>
              <a:t> </a:t>
            </a:r>
            <a:r>
              <a:rPr lang="en-US" sz="1900" dirty="0" err="1" smtClean="0">
                <a:solidFill>
                  <a:schemeClr val="tx1"/>
                </a:solidFill>
                <a:latin typeface="Baskerville Old Face" pitchFamily="18" charset="0"/>
              </a:rPr>
              <a:t>Pila</a:t>
            </a:r>
            <a:r>
              <a:rPr lang="en-US" sz="1900" dirty="0" smtClean="0">
                <a:solidFill>
                  <a:schemeClr val="tx1"/>
                </a:solidFill>
                <a:latin typeface="Baskerville Old Face" pitchFamily="18" charset="0"/>
              </a:rPr>
              <a:t> resorts to aerial respiration – (</a:t>
            </a:r>
            <a:r>
              <a:rPr lang="en-US" sz="1900" dirty="0" err="1" smtClean="0">
                <a:solidFill>
                  <a:schemeClr val="tx1"/>
                </a:solidFill>
                <a:latin typeface="Baskerville Old Face" pitchFamily="18" charset="0"/>
              </a:rPr>
              <a:t>i</a:t>
            </a:r>
            <a:r>
              <a:rPr lang="en-US" sz="1900" dirty="0" smtClean="0">
                <a:solidFill>
                  <a:schemeClr val="tx1"/>
                </a:solidFill>
                <a:latin typeface="Baskerville Old Face" pitchFamily="18" charset="0"/>
              </a:rPr>
              <a:t>) at regular intervals during </a:t>
            </a:r>
            <a:r>
              <a:rPr lang="en-US" sz="1900" dirty="0" err="1" smtClean="0">
                <a:solidFill>
                  <a:schemeClr val="tx1"/>
                </a:solidFill>
                <a:latin typeface="Baskerville Old Face" pitchFamily="18" charset="0"/>
              </a:rPr>
              <a:t>favourable</a:t>
            </a:r>
            <a:r>
              <a:rPr lang="en-US" sz="1900" dirty="0" smtClean="0">
                <a:solidFill>
                  <a:schemeClr val="tx1"/>
                </a:solidFill>
                <a:latin typeface="Baskerville Old Face" pitchFamily="18" charset="0"/>
              </a:rPr>
              <a:t> conditions; (ii) when the surrounding water becomes dirty and deficient in oxygen; (iii) when it comes on the land; and (iv) during aestivation.</a:t>
            </a:r>
          </a:p>
          <a:p>
            <a:pPr algn="just">
              <a:buNone/>
            </a:pPr>
            <a:r>
              <a:rPr lang="en-US" sz="1900" b="1" dirty="0" smtClean="0">
                <a:solidFill>
                  <a:schemeClr val="tx1"/>
                </a:solidFill>
                <a:latin typeface="Baskerville Old Face" pitchFamily="18" charset="0"/>
              </a:rPr>
              <a:t>		</a:t>
            </a:r>
            <a:r>
              <a:rPr lang="en-US" sz="1900" dirty="0" smtClean="0">
                <a:solidFill>
                  <a:schemeClr val="tx1"/>
                </a:solidFill>
                <a:latin typeface="Baskerville Old Face" pitchFamily="18" charset="0"/>
              </a:rPr>
              <a:t>During aerial respiration still from the water, the </a:t>
            </a:r>
            <a:r>
              <a:rPr lang="en-US" sz="1900" dirty="0" err="1" smtClean="0">
                <a:solidFill>
                  <a:schemeClr val="tx1"/>
                </a:solidFill>
                <a:latin typeface="Baskerville Old Face" pitchFamily="18" charset="0"/>
              </a:rPr>
              <a:t>pila</a:t>
            </a:r>
            <a:r>
              <a:rPr lang="en-US" sz="1900" dirty="0" smtClean="0">
                <a:solidFill>
                  <a:schemeClr val="tx1"/>
                </a:solidFill>
                <a:latin typeface="Baskerville Old Face" pitchFamily="18" charset="0"/>
              </a:rPr>
              <a:t> folds the margin of left </a:t>
            </a:r>
            <a:r>
              <a:rPr lang="en-US" sz="1900" dirty="0" err="1" smtClean="0">
                <a:solidFill>
                  <a:schemeClr val="tx1"/>
                </a:solidFill>
                <a:latin typeface="Baskerville Old Face" pitchFamily="18" charset="0"/>
              </a:rPr>
              <a:t>nuchal</a:t>
            </a:r>
            <a:r>
              <a:rPr lang="en-US" sz="1900" dirty="0" smtClean="0">
                <a:solidFill>
                  <a:schemeClr val="tx1"/>
                </a:solidFill>
                <a:latin typeface="Baskerville Old Face" pitchFamily="18" charset="0"/>
              </a:rPr>
              <a:t> lobe to form </a:t>
            </a:r>
            <a:r>
              <a:rPr lang="en-US" sz="1900" u="sng" dirty="0" smtClean="0">
                <a:solidFill>
                  <a:schemeClr val="tx1"/>
                </a:solidFill>
                <a:latin typeface="Baskerville Old Face" pitchFamily="18" charset="0"/>
              </a:rPr>
              <a:t>tube</a:t>
            </a:r>
            <a:r>
              <a:rPr lang="en-US" sz="1900" dirty="0" smtClean="0">
                <a:solidFill>
                  <a:schemeClr val="tx1"/>
                </a:solidFill>
                <a:latin typeface="Baskerville Old Face" pitchFamily="18" charset="0"/>
              </a:rPr>
              <a:t> or </a:t>
            </a:r>
            <a:r>
              <a:rPr lang="en-US" sz="1900" u="sng" dirty="0" smtClean="0">
                <a:solidFill>
                  <a:schemeClr val="tx1"/>
                </a:solidFill>
                <a:latin typeface="Baskerville Old Face" pitchFamily="18" charset="0"/>
              </a:rPr>
              <a:t>siphon</a:t>
            </a:r>
            <a:r>
              <a:rPr lang="en-US" sz="1900" dirty="0" smtClean="0">
                <a:solidFill>
                  <a:schemeClr val="tx1"/>
                </a:solidFill>
                <a:latin typeface="Baskerville Old Face" pitchFamily="18" charset="0"/>
              </a:rPr>
              <a:t> or </a:t>
            </a:r>
            <a:r>
              <a:rPr lang="en-US" sz="1900" u="sng" dirty="0" smtClean="0">
                <a:solidFill>
                  <a:schemeClr val="tx1"/>
                </a:solidFill>
                <a:latin typeface="Baskerville Old Face" pitchFamily="18" charset="0"/>
              </a:rPr>
              <a:t>trumpet</a:t>
            </a:r>
            <a:r>
              <a:rPr lang="en-US" sz="1900" dirty="0" smtClean="0">
                <a:solidFill>
                  <a:schemeClr val="tx1"/>
                </a:solidFill>
                <a:latin typeface="Baskerville Old Face" pitchFamily="18" charset="0"/>
              </a:rPr>
              <a:t> </a:t>
            </a:r>
            <a:r>
              <a:rPr lang="en-US" sz="1900" u="sng" dirty="0" smtClean="0">
                <a:solidFill>
                  <a:schemeClr val="tx1"/>
                </a:solidFill>
                <a:latin typeface="Baskerville Old Face" pitchFamily="18" charset="0"/>
              </a:rPr>
              <a:t>funnel</a:t>
            </a:r>
            <a:r>
              <a:rPr lang="en-US" sz="1900" dirty="0" smtClean="0">
                <a:solidFill>
                  <a:schemeClr val="tx1"/>
                </a:solidFill>
                <a:latin typeface="Baskerville Old Face" pitchFamily="18" charset="0"/>
              </a:rPr>
              <a:t>. The pulmonary chamber is cutoff from the </a:t>
            </a:r>
            <a:r>
              <a:rPr lang="en-US" sz="1900" dirty="0" err="1" smtClean="0">
                <a:solidFill>
                  <a:schemeClr val="tx1"/>
                </a:solidFill>
                <a:latin typeface="Baskerville Old Face" pitchFamily="18" charset="0"/>
              </a:rPr>
              <a:t>branchial</a:t>
            </a:r>
            <a:r>
              <a:rPr lang="en-US" sz="1900" dirty="0" smtClean="0">
                <a:solidFill>
                  <a:schemeClr val="tx1"/>
                </a:solidFill>
                <a:latin typeface="Baskerville Old Face" pitchFamily="18" charset="0"/>
              </a:rPr>
              <a:t> chamber by tightly pressing of </a:t>
            </a:r>
            <a:r>
              <a:rPr lang="en-US" sz="1900" dirty="0" err="1" smtClean="0">
                <a:solidFill>
                  <a:schemeClr val="tx1"/>
                </a:solidFill>
                <a:latin typeface="Baskerville Old Face" pitchFamily="18" charset="0"/>
              </a:rPr>
              <a:t>epitaenia</a:t>
            </a:r>
            <a:r>
              <a:rPr lang="en-US" sz="1900" dirty="0" smtClean="0">
                <a:solidFill>
                  <a:schemeClr val="tx1"/>
                </a:solidFill>
                <a:latin typeface="Baskerville Old Face" pitchFamily="18" charset="0"/>
              </a:rPr>
              <a:t> against the roof of mantle. The </a:t>
            </a:r>
            <a:r>
              <a:rPr lang="en-US" sz="1900" dirty="0" err="1" smtClean="0">
                <a:solidFill>
                  <a:schemeClr val="tx1"/>
                </a:solidFill>
                <a:latin typeface="Baskerville Old Face" pitchFamily="18" charset="0"/>
              </a:rPr>
              <a:t>pneumostome</a:t>
            </a:r>
            <a:r>
              <a:rPr lang="en-US" sz="1900" dirty="0" smtClean="0">
                <a:solidFill>
                  <a:schemeClr val="tx1"/>
                </a:solidFill>
                <a:latin typeface="Baskerville Old Face" pitchFamily="18" charset="0"/>
              </a:rPr>
              <a:t> becomes almost circular and apposed to the base of siphon or trumpet. The expansion and contraction of pulmonary sac bring inspiration and expiration. Exchange of gases takes place through the thin wall of the pulmonary sac. </a:t>
            </a:r>
            <a:endParaRPr lang="en-IN" sz="1900" b="1" u="sng" dirty="0">
              <a:solidFill>
                <a:schemeClr val="tx1"/>
              </a:solidFill>
              <a:latin typeface="Baskerville Old Face"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0" y="404665"/>
            <a:ext cx="9144000" cy="648071"/>
          </a:xfrm>
        </p:spPr>
        <p:txBody>
          <a:bodyPr>
            <a:noAutofit/>
          </a:bodyPr>
          <a:lstStyle/>
          <a:p>
            <a:pPr algn="ctr"/>
            <a:r>
              <a:rPr lang="en-US" sz="4400" b="1" dirty="0" smtClean="0">
                <a:solidFill>
                  <a:srgbClr val="C00000"/>
                </a:solidFill>
                <a:latin typeface="Biondi" pitchFamily="2" charset="0"/>
              </a:rPr>
              <a:t>Circulatory System</a:t>
            </a:r>
            <a:endParaRPr lang="en-IN" sz="4400" b="1" dirty="0" smtClean="0">
              <a:solidFill>
                <a:srgbClr val="C00000"/>
              </a:solidFill>
              <a:latin typeface="Biondi" pitchFamily="2" charset="0"/>
            </a:endParaRPr>
          </a:p>
        </p:txBody>
      </p:sp>
      <p:sp>
        <p:nvSpPr>
          <p:cNvPr id="3" name="Content Placeholder 2"/>
          <p:cNvSpPr>
            <a:spLocks noGrp="1"/>
          </p:cNvSpPr>
          <p:nvPr>
            <p:ph sz="quarter" idx="4294967295"/>
          </p:nvPr>
        </p:nvSpPr>
        <p:spPr>
          <a:xfrm>
            <a:off x="0" y="1052736"/>
            <a:ext cx="6444208" cy="5805264"/>
          </a:xfrm>
          <a:prstGeom prst="rect">
            <a:avLst/>
          </a:prstGeom>
        </p:spPr>
        <p:txBody>
          <a:bodyPr>
            <a:normAutofit fontScale="92500" lnSpcReduction="10000"/>
          </a:bodyPr>
          <a:lstStyle/>
          <a:p>
            <a:pPr algn="just">
              <a:buFont typeface="Wingdings 2" pitchFamily="18" charset="2"/>
              <a:buNone/>
              <a:defRPr/>
            </a:pPr>
            <a:r>
              <a:rPr lang="en-US" sz="2000" dirty="0" smtClean="0">
                <a:solidFill>
                  <a:srgbClr val="00153E"/>
                </a:solidFill>
                <a:latin typeface="Baskerville Old Face" pitchFamily="18" charset="0"/>
              </a:rPr>
              <a:t>Circulatory system of </a:t>
            </a:r>
            <a:r>
              <a:rPr lang="en-US" sz="2000" i="1" dirty="0" err="1" smtClean="0">
                <a:solidFill>
                  <a:srgbClr val="00153E"/>
                </a:solidFill>
                <a:latin typeface="Baskerville Old Face" pitchFamily="18" charset="0"/>
              </a:rPr>
              <a:t>Pila</a:t>
            </a:r>
            <a:r>
              <a:rPr lang="en-US" sz="2000" i="1" dirty="0" smtClean="0">
                <a:solidFill>
                  <a:srgbClr val="00153E"/>
                </a:solidFill>
                <a:latin typeface="Baskerville Old Face" pitchFamily="18" charset="0"/>
              </a:rPr>
              <a:t> </a:t>
            </a:r>
            <a:r>
              <a:rPr lang="en-US" sz="2000" dirty="0" smtClean="0">
                <a:solidFill>
                  <a:srgbClr val="00153E"/>
                </a:solidFill>
                <a:latin typeface="Baskerville Old Face" pitchFamily="18" charset="0"/>
              </a:rPr>
              <a:t>is </a:t>
            </a:r>
            <a:r>
              <a:rPr lang="en-US" sz="2000" b="1" dirty="0" smtClean="0">
                <a:solidFill>
                  <a:srgbClr val="00153E"/>
                </a:solidFill>
                <a:latin typeface="Baskerville Old Face" pitchFamily="18" charset="0"/>
              </a:rPr>
              <a:t>open type</a:t>
            </a:r>
            <a:r>
              <a:rPr lang="en-US" sz="2000" dirty="0" smtClean="0">
                <a:solidFill>
                  <a:srgbClr val="00153E"/>
                </a:solidFill>
                <a:latin typeface="Baskerville Old Face" pitchFamily="18" charset="0"/>
              </a:rPr>
              <a:t>. It is quite complicated due to dual mode of respiration. It comprises the </a:t>
            </a:r>
            <a:r>
              <a:rPr lang="en-US" sz="2000" u="sng" dirty="0" smtClean="0">
                <a:solidFill>
                  <a:srgbClr val="00153E"/>
                </a:solidFill>
                <a:latin typeface="Baskerville Old Face" pitchFamily="18" charset="0"/>
              </a:rPr>
              <a:t>pericardium</a:t>
            </a:r>
            <a:r>
              <a:rPr lang="en-US" sz="2000" dirty="0" smtClean="0">
                <a:solidFill>
                  <a:srgbClr val="00153E"/>
                </a:solidFill>
                <a:latin typeface="Baskerville Old Face" pitchFamily="18" charset="0"/>
              </a:rPr>
              <a:t>, </a:t>
            </a:r>
            <a:r>
              <a:rPr lang="en-US" sz="2000" u="sng" dirty="0" smtClean="0">
                <a:solidFill>
                  <a:srgbClr val="00153E"/>
                </a:solidFill>
                <a:latin typeface="Baskerville Old Face" pitchFamily="18" charset="0"/>
              </a:rPr>
              <a:t>heart</a:t>
            </a:r>
            <a:r>
              <a:rPr lang="en-US" sz="2000" dirty="0" smtClean="0">
                <a:solidFill>
                  <a:srgbClr val="00153E"/>
                </a:solidFill>
                <a:latin typeface="Baskerville Old Face" pitchFamily="18" charset="0"/>
              </a:rPr>
              <a:t>, </a:t>
            </a:r>
            <a:r>
              <a:rPr lang="en-US" sz="2000" u="sng" dirty="0" smtClean="0">
                <a:solidFill>
                  <a:srgbClr val="00153E"/>
                </a:solidFill>
                <a:latin typeface="Baskerville Old Face" pitchFamily="18" charset="0"/>
              </a:rPr>
              <a:t>arteries</a:t>
            </a:r>
            <a:r>
              <a:rPr lang="en-US" sz="2000" dirty="0" smtClean="0">
                <a:solidFill>
                  <a:srgbClr val="00153E"/>
                </a:solidFill>
                <a:latin typeface="Baskerville Old Face" pitchFamily="18" charset="0"/>
              </a:rPr>
              <a:t>, </a:t>
            </a:r>
            <a:r>
              <a:rPr lang="en-US" sz="2000" u="sng" dirty="0" smtClean="0">
                <a:solidFill>
                  <a:srgbClr val="00153E"/>
                </a:solidFill>
                <a:latin typeface="Baskerville Old Face" pitchFamily="18" charset="0"/>
              </a:rPr>
              <a:t>sinuses</a:t>
            </a:r>
            <a:r>
              <a:rPr lang="en-US" sz="2000" dirty="0" smtClean="0">
                <a:solidFill>
                  <a:srgbClr val="00153E"/>
                </a:solidFill>
                <a:latin typeface="Baskerville Old Face" pitchFamily="18" charset="0"/>
              </a:rPr>
              <a:t>, </a:t>
            </a:r>
            <a:r>
              <a:rPr lang="en-US" sz="2000" u="sng" dirty="0" smtClean="0">
                <a:solidFill>
                  <a:srgbClr val="00153E"/>
                </a:solidFill>
                <a:latin typeface="Baskerville Old Face" pitchFamily="18" charset="0"/>
              </a:rPr>
              <a:t>veins</a:t>
            </a:r>
            <a:r>
              <a:rPr lang="en-US" sz="2000" dirty="0" smtClean="0">
                <a:solidFill>
                  <a:srgbClr val="00153E"/>
                </a:solidFill>
                <a:latin typeface="Baskerville Old Face" pitchFamily="18" charset="0"/>
              </a:rPr>
              <a:t> and </a:t>
            </a:r>
            <a:r>
              <a:rPr lang="en-US" sz="2000" u="sng" dirty="0" smtClean="0">
                <a:solidFill>
                  <a:srgbClr val="00153E"/>
                </a:solidFill>
                <a:latin typeface="Baskerville Old Face" pitchFamily="18" charset="0"/>
              </a:rPr>
              <a:t>blood</a:t>
            </a:r>
            <a:r>
              <a:rPr lang="en-US" sz="2000" dirty="0" smtClean="0">
                <a:solidFill>
                  <a:srgbClr val="00153E"/>
                </a:solidFill>
                <a:latin typeface="Baskerville Old Face" pitchFamily="18" charset="0"/>
              </a:rPr>
              <a:t>.</a:t>
            </a:r>
          </a:p>
          <a:p>
            <a:pPr algn="just">
              <a:buNone/>
              <a:defRPr/>
            </a:pPr>
            <a:r>
              <a:rPr lang="en-US" sz="2000" b="1" dirty="0" smtClean="0">
                <a:solidFill>
                  <a:srgbClr val="008E40"/>
                </a:solidFill>
                <a:latin typeface="Baskerville Old Face" pitchFamily="18" charset="0"/>
              </a:rPr>
              <a:t>(1) Pericardium:</a:t>
            </a:r>
            <a:r>
              <a:rPr lang="en-US" sz="2000" b="1" dirty="0" smtClean="0">
                <a:solidFill>
                  <a:schemeClr val="accent1">
                    <a:lumMod val="50000"/>
                  </a:schemeClr>
                </a:solidFill>
                <a:latin typeface="Baskerville Old Face" pitchFamily="18" charset="0"/>
              </a:rPr>
              <a:t> </a:t>
            </a:r>
            <a:r>
              <a:rPr lang="en-US" sz="2000" dirty="0" smtClean="0">
                <a:solidFill>
                  <a:schemeClr val="accent1">
                    <a:lumMod val="50000"/>
                  </a:schemeClr>
                </a:solidFill>
                <a:latin typeface="Baskerville Old Face" pitchFamily="18" charset="0"/>
              </a:rPr>
              <a:t>It is more or less ovoid, thin-walled sac situated vertically but somewhat obliquely on the left side of the body whorl, just behind the pulmonary sac between the two renal chambers (dorsally) and junction of </a:t>
            </a:r>
            <a:r>
              <a:rPr lang="en-US" sz="2000" dirty="0" err="1" smtClean="0">
                <a:solidFill>
                  <a:schemeClr val="accent1">
                    <a:lumMod val="50000"/>
                  </a:schemeClr>
                </a:solidFill>
                <a:latin typeface="Baskerville Old Face" pitchFamily="18" charset="0"/>
              </a:rPr>
              <a:t>oesophagus</a:t>
            </a:r>
            <a:r>
              <a:rPr lang="en-US" sz="2000" dirty="0" smtClean="0">
                <a:solidFill>
                  <a:schemeClr val="accent1">
                    <a:lumMod val="50000"/>
                  </a:schemeClr>
                </a:solidFill>
                <a:latin typeface="Baskerville Old Face" pitchFamily="18" charset="0"/>
              </a:rPr>
              <a:t> and stomach (ventrally). The cavity of pericardium is true </a:t>
            </a:r>
            <a:r>
              <a:rPr lang="en-US" sz="2000" dirty="0" err="1" smtClean="0">
                <a:solidFill>
                  <a:schemeClr val="accent1">
                    <a:lumMod val="50000"/>
                  </a:schemeClr>
                </a:solidFill>
                <a:latin typeface="Baskerville Old Face" pitchFamily="18" charset="0"/>
              </a:rPr>
              <a:t>coelom</a:t>
            </a:r>
            <a:r>
              <a:rPr lang="en-US" sz="2000" dirty="0" smtClean="0">
                <a:solidFill>
                  <a:schemeClr val="accent1">
                    <a:lumMod val="50000"/>
                  </a:schemeClr>
                </a:solidFill>
                <a:latin typeface="Baskerville Old Face" pitchFamily="18" charset="0"/>
              </a:rPr>
              <a:t> as it communicates with the posterior renal chamber. It encloses </a:t>
            </a:r>
            <a:r>
              <a:rPr lang="en-US" sz="2000" u="sng" dirty="0" smtClean="0">
                <a:solidFill>
                  <a:schemeClr val="accent1">
                    <a:lumMod val="50000"/>
                  </a:schemeClr>
                </a:solidFill>
                <a:latin typeface="Baskerville Old Face" pitchFamily="18" charset="0"/>
              </a:rPr>
              <a:t>heart</a:t>
            </a:r>
            <a:r>
              <a:rPr lang="en-US" sz="2000" dirty="0" smtClean="0">
                <a:solidFill>
                  <a:schemeClr val="accent1">
                    <a:lumMod val="50000"/>
                  </a:schemeClr>
                </a:solidFill>
                <a:latin typeface="Baskerville Old Face" pitchFamily="18" charset="0"/>
              </a:rPr>
              <a:t>.  </a:t>
            </a:r>
            <a:endParaRPr lang="en-US" sz="2000" dirty="0" smtClean="0">
              <a:solidFill>
                <a:schemeClr val="tx1"/>
              </a:solidFill>
              <a:latin typeface="Baskerville Old Face" pitchFamily="18" charset="0"/>
            </a:endParaRPr>
          </a:p>
          <a:p>
            <a:pPr algn="just">
              <a:buNone/>
              <a:defRPr/>
            </a:pPr>
            <a:r>
              <a:rPr lang="en-US" sz="2000" b="1" dirty="0" smtClean="0">
                <a:solidFill>
                  <a:srgbClr val="C00000"/>
                </a:solidFill>
                <a:latin typeface="Baskerville Old Face" pitchFamily="18" charset="0"/>
              </a:rPr>
              <a:t>(2) Heart:</a:t>
            </a:r>
            <a:r>
              <a:rPr lang="en-US" sz="2000" dirty="0" smtClean="0">
                <a:solidFill>
                  <a:srgbClr val="0070C0"/>
                </a:solidFill>
                <a:latin typeface="Baskerville Old Face" pitchFamily="18" charset="0"/>
              </a:rPr>
              <a:t> </a:t>
            </a:r>
            <a:r>
              <a:rPr lang="en-US" sz="2000" dirty="0" smtClean="0">
                <a:solidFill>
                  <a:srgbClr val="00153E"/>
                </a:solidFill>
                <a:latin typeface="Baskerville Old Face" pitchFamily="18" charset="0"/>
              </a:rPr>
              <a:t>It comprises of two chambers: an </a:t>
            </a:r>
            <a:r>
              <a:rPr lang="en-US" sz="2000" b="1" dirty="0" smtClean="0">
                <a:solidFill>
                  <a:srgbClr val="00153E"/>
                </a:solidFill>
                <a:latin typeface="Baskerville Old Face" pitchFamily="18" charset="0"/>
              </a:rPr>
              <a:t>auricle </a:t>
            </a:r>
            <a:r>
              <a:rPr lang="en-US" sz="2000" dirty="0" smtClean="0">
                <a:solidFill>
                  <a:srgbClr val="00153E"/>
                </a:solidFill>
                <a:latin typeface="Baskerville Old Face" pitchFamily="18" charset="0"/>
              </a:rPr>
              <a:t>and a </a:t>
            </a:r>
            <a:r>
              <a:rPr lang="en-US" sz="2000" b="1" dirty="0" smtClean="0">
                <a:solidFill>
                  <a:srgbClr val="00153E"/>
                </a:solidFill>
                <a:latin typeface="Baskerville Old Face" pitchFamily="18" charset="0"/>
              </a:rPr>
              <a:t>ventricle</a:t>
            </a:r>
            <a:r>
              <a:rPr lang="en-US" sz="2000" dirty="0" smtClean="0">
                <a:solidFill>
                  <a:srgbClr val="00153E"/>
                </a:solidFill>
                <a:latin typeface="Baskerville Old Face" pitchFamily="18" charset="0"/>
              </a:rPr>
              <a:t>, connected by </a:t>
            </a:r>
            <a:r>
              <a:rPr lang="en-US" sz="2000" u="sng" dirty="0" err="1" smtClean="0">
                <a:solidFill>
                  <a:srgbClr val="00153E"/>
                </a:solidFill>
                <a:latin typeface="Baskerville Old Face" pitchFamily="18" charset="0"/>
              </a:rPr>
              <a:t>auriculoventricular</a:t>
            </a:r>
            <a:r>
              <a:rPr lang="en-US" sz="2000" dirty="0" smtClean="0">
                <a:solidFill>
                  <a:srgbClr val="00153E"/>
                </a:solidFill>
                <a:latin typeface="Baskerville Old Face" pitchFamily="18" charset="0"/>
              </a:rPr>
              <a:t> aperture guarded by </a:t>
            </a:r>
            <a:r>
              <a:rPr lang="en-US" sz="2000" u="sng" dirty="0" err="1" smtClean="0">
                <a:solidFill>
                  <a:srgbClr val="00153E"/>
                </a:solidFill>
                <a:latin typeface="Baskerville Old Face" pitchFamily="18" charset="0"/>
              </a:rPr>
              <a:t>semilunar</a:t>
            </a:r>
            <a:r>
              <a:rPr lang="en-US" sz="2000" dirty="0" smtClean="0">
                <a:solidFill>
                  <a:srgbClr val="00153E"/>
                </a:solidFill>
                <a:latin typeface="Baskerville Old Face" pitchFamily="18" charset="0"/>
              </a:rPr>
              <a:t> valves (which allows the blood to flow in one direction </a:t>
            </a:r>
            <a:r>
              <a:rPr lang="en-US" sz="2000" i="1" dirty="0" smtClean="0">
                <a:solidFill>
                  <a:srgbClr val="00153E"/>
                </a:solidFill>
                <a:latin typeface="Baskerville Old Face" pitchFamily="18" charset="0"/>
              </a:rPr>
              <a:t>i.e</a:t>
            </a:r>
            <a:r>
              <a:rPr lang="en-US" sz="2000" dirty="0" smtClean="0">
                <a:solidFill>
                  <a:srgbClr val="00153E"/>
                </a:solidFill>
                <a:latin typeface="Baskerville Old Face" pitchFamily="18" charset="0"/>
              </a:rPr>
              <a:t>. towards ventricle). The </a:t>
            </a:r>
            <a:r>
              <a:rPr lang="en-US" sz="2000" u="sng" dirty="0" smtClean="0">
                <a:solidFill>
                  <a:srgbClr val="00153E"/>
                </a:solidFill>
                <a:latin typeface="Baskerville Old Face" pitchFamily="18" charset="0"/>
              </a:rPr>
              <a:t>auricle</a:t>
            </a:r>
            <a:r>
              <a:rPr lang="en-US" sz="2000" dirty="0" smtClean="0">
                <a:solidFill>
                  <a:srgbClr val="00153E"/>
                </a:solidFill>
                <a:latin typeface="Baskerville Old Face" pitchFamily="18" charset="0"/>
              </a:rPr>
              <a:t> is thin walled and receives oxygenated and purified blood from two veins, </a:t>
            </a:r>
            <a:r>
              <a:rPr lang="en-US" sz="2000" i="1" dirty="0" smtClean="0">
                <a:solidFill>
                  <a:srgbClr val="00153E"/>
                </a:solidFill>
                <a:latin typeface="Baskerville Old Face" pitchFamily="18" charset="0"/>
              </a:rPr>
              <a:t>viz.</a:t>
            </a:r>
            <a:r>
              <a:rPr lang="en-US" sz="2000" dirty="0" smtClean="0">
                <a:solidFill>
                  <a:srgbClr val="00153E"/>
                </a:solidFill>
                <a:latin typeface="Baskerville Old Face" pitchFamily="18" charset="0"/>
              </a:rPr>
              <a:t> </a:t>
            </a:r>
            <a:r>
              <a:rPr lang="en-US" sz="2000" b="1" dirty="0" smtClean="0">
                <a:solidFill>
                  <a:srgbClr val="00153E"/>
                </a:solidFill>
                <a:latin typeface="Baskerville Old Face" pitchFamily="18" charset="0"/>
              </a:rPr>
              <a:t>efferent </a:t>
            </a:r>
            <a:r>
              <a:rPr lang="en-US" sz="2000" b="1" dirty="0" err="1" smtClean="0">
                <a:solidFill>
                  <a:srgbClr val="00153E"/>
                </a:solidFill>
                <a:latin typeface="Baskerville Old Face" pitchFamily="18" charset="0"/>
              </a:rPr>
              <a:t>ctenidial</a:t>
            </a:r>
            <a:r>
              <a:rPr lang="en-US" sz="2000" b="1" dirty="0" smtClean="0">
                <a:solidFill>
                  <a:srgbClr val="00153E"/>
                </a:solidFill>
                <a:latin typeface="Baskerville Old Face" pitchFamily="18" charset="0"/>
              </a:rPr>
              <a:t> vein</a:t>
            </a:r>
            <a:r>
              <a:rPr lang="en-US" sz="2000" dirty="0" smtClean="0">
                <a:solidFill>
                  <a:srgbClr val="00153E"/>
                </a:solidFill>
                <a:latin typeface="Baskerville Old Face" pitchFamily="18" charset="0"/>
              </a:rPr>
              <a:t> from gills and </a:t>
            </a:r>
            <a:r>
              <a:rPr lang="en-US" sz="2000" b="1" dirty="0" smtClean="0">
                <a:solidFill>
                  <a:srgbClr val="00153E"/>
                </a:solidFill>
                <a:latin typeface="Baskerville Old Face" pitchFamily="18" charset="0"/>
              </a:rPr>
              <a:t>efferent pulmonary vein</a:t>
            </a:r>
            <a:r>
              <a:rPr lang="en-US" sz="2000" dirty="0" smtClean="0">
                <a:solidFill>
                  <a:srgbClr val="00153E"/>
                </a:solidFill>
                <a:latin typeface="Baskerville Old Face" pitchFamily="18" charset="0"/>
              </a:rPr>
              <a:t> from lungs while it gets deoxygenated blood from post. renal chamber </a:t>
            </a:r>
            <a:r>
              <a:rPr lang="en-US" sz="2000" i="1" dirty="0" smtClean="0">
                <a:solidFill>
                  <a:srgbClr val="00153E"/>
                </a:solidFill>
                <a:latin typeface="Baskerville Old Face" pitchFamily="18" charset="0"/>
              </a:rPr>
              <a:t>via.</a:t>
            </a:r>
            <a:r>
              <a:rPr lang="en-US" sz="2000" dirty="0" smtClean="0">
                <a:solidFill>
                  <a:srgbClr val="00153E"/>
                </a:solidFill>
                <a:latin typeface="Baskerville Old Face" pitchFamily="18" charset="0"/>
              </a:rPr>
              <a:t> </a:t>
            </a:r>
            <a:r>
              <a:rPr lang="en-US" sz="2000" b="1" dirty="0" smtClean="0">
                <a:solidFill>
                  <a:srgbClr val="00153E"/>
                </a:solidFill>
                <a:latin typeface="Baskerville Old Face" pitchFamily="18" charset="0"/>
              </a:rPr>
              <a:t>efferent renal vein</a:t>
            </a:r>
            <a:r>
              <a:rPr lang="en-US" sz="2000" dirty="0" smtClean="0">
                <a:solidFill>
                  <a:srgbClr val="00153E"/>
                </a:solidFill>
                <a:latin typeface="Baskerville Old Face" pitchFamily="18" charset="0"/>
              </a:rPr>
              <a:t>. The </a:t>
            </a:r>
            <a:r>
              <a:rPr lang="en-US" sz="2000" u="sng" dirty="0" smtClean="0">
                <a:solidFill>
                  <a:srgbClr val="00153E"/>
                </a:solidFill>
                <a:latin typeface="Baskerville Old Face" pitchFamily="18" charset="0"/>
              </a:rPr>
              <a:t>ventricle</a:t>
            </a:r>
            <a:r>
              <a:rPr lang="en-US" sz="2000" dirty="0" smtClean="0">
                <a:solidFill>
                  <a:srgbClr val="00153E"/>
                </a:solidFill>
                <a:latin typeface="Baskerville Old Face" pitchFamily="18" charset="0"/>
              </a:rPr>
              <a:t> has a thick, muscular wall and receive mixed type of blood from auricle and sends it to whole body through large artery (</a:t>
            </a:r>
            <a:r>
              <a:rPr lang="en-US" sz="2000" b="1" dirty="0" smtClean="0">
                <a:solidFill>
                  <a:srgbClr val="00153E"/>
                </a:solidFill>
                <a:latin typeface="Baskerville Old Face" pitchFamily="18" charset="0"/>
              </a:rPr>
              <a:t>Aortic trunk</a:t>
            </a:r>
            <a:r>
              <a:rPr lang="en-US" sz="2000" dirty="0" smtClean="0">
                <a:solidFill>
                  <a:srgbClr val="00153E"/>
                </a:solidFill>
                <a:latin typeface="Baskerville Old Face" pitchFamily="18" charset="0"/>
              </a:rPr>
              <a:t>). A pair of </a:t>
            </a:r>
            <a:r>
              <a:rPr lang="en-US" sz="2000" dirty="0" err="1" smtClean="0">
                <a:solidFill>
                  <a:srgbClr val="00153E"/>
                </a:solidFill>
                <a:latin typeface="Baskerville Old Face" pitchFamily="18" charset="0"/>
              </a:rPr>
              <a:t>semilunar</a:t>
            </a:r>
            <a:r>
              <a:rPr lang="en-US" sz="2000" dirty="0" smtClean="0">
                <a:solidFill>
                  <a:srgbClr val="00153E"/>
                </a:solidFill>
                <a:latin typeface="Baskerville Old Face" pitchFamily="18" charset="0"/>
              </a:rPr>
              <a:t> valves is also present in aortic trunk also.</a:t>
            </a:r>
            <a:endParaRPr lang="en-US" sz="2000" i="1" dirty="0" smtClean="0">
              <a:solidFill>
                <a:srgbClr val="00153E"/>
              </a:solidFill>
              <a:latin typeface="Baskerville Old Face" pitchFamily="18" charset="0"/>
            </a:endParaRPr>
          </a:p>
        </p:txBody>
      </p:sp>
      <p:pic>
        <p:nvPicPr>
          <p:cNvPr id="5" name="Content Placeholder 4" descr="img147.jpg"/>
          <p:cNvPicPr>
            <a:picLocks noGrp="1" noChangeAspect="1"/>
          </p:cNvPicPr>
          <p:nvPr>
            <p:ph sz="quarter" idx="4294967295"/>
          </p:nvPr>
        </p:nvPicPr>
        <p:blipFill>
          <a:blip r:embed="rId2" cstate="print">
            <a:lum bright="10000" contrast="30000"/>
          </a:blip>
          <a:srcRect l="7028" t="11560" r="40095" b="12143"/>
          <a:stretch>
            <a:fillRect/>
          </a:stretch>
        </p:blipFill>
        <p:spPr>
          <a:xfrm rot="16200000">
            <a:off x="6311869" y="2144532"/>
            <a:ext cx="2880321" cy="2568933"/>
          </a:xfrm>
          <a:prstGeom prst="rect">
            <a:avLst/>
          </a:prstGeom>
        </p:spPr>
      </p:pic>
      <p:sp>
        <p:nvSpPr>
          <p:cNvPr id="6" name="TextBox 5"/>
          <p:cNvSpPr txBox="1"/>
          <p:nvPr/>
        </p:nvSpPr>
        <p:spPr>
          <a:xfrm>
            <a:off x="6588224" y="5157192"/>
            <a:ext cx="2376264" cy="400110"/>
          </a:xfrm>
          <a:prstGeom prst="rect">
            <a:avLst/>
          </a:prstGeom>
          <a:noFill/>
        </p:spPr>
        <p:txBody>
          <a:bodyPr wrap="square" rtlCol="0">
            <a:spAutoFit/>
          </a:bodyPr>
          <a:lstStyle/>
          <a:p>
            <a:pPr algn="ctr"/>
            <a:r>
              <a:rPr lang="en-US" sz="2000" b="1" dirty="0" smtClean="0">
                <a:solidFill>
                  <a:srgbClr val="FF0000"/>
                </a:solidFill>
                <a:latin typeface="Aharoni" pitchFamily="2" charset="-79"/>
                <a:cs typeface="Aharoni" pitchFamily="2" charset="-79"/>
              </a:rPr>
              <a:t>Heart of </a:t>
            </a:r>
            <a:r>
              <a:rPr lang="en-US" sz="2000" b="1" i="1" dirty="0" err="1" smtClean="0">
                <a:solidFill>
                  <a:srgbClr val="FF0000"/>
                </a:solidFill>
                <a:latin typeface="Aharoni" pitchFamily="2" charset="-79"/>
                <a:cs typeface="Aharoni" pitchFamily="2" charset="-79"/>
              </a:rPr>
              <a:t>Pila</a:t>
            </a:r>
            <a:endParaRPr lang="en-IN" sz="2000" b="1" i="1" dirty="0">
              <a:solidFill>
                <a:srgbClr val="FF0000"/>
              </a:solidFill>
              <a:latin typeface="Aharoni" pitchFamily="2" charset="-79"/>
              <a:cs typeface="Aharoni" pitchFamily="2" charset="-79"/>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49.jpg"/>
          <p:cNvPicPr>
            <a:picLocks noChangeAspect="1"/>
          </p:cNvPicPr>
          <p:nvPr/>
        </p:nvPicPr>
        <p:blipFill>
          <a:blip r:embed="rId2" cstate="print">
            <a:lum contrast="10000"/>
          </a:blip>
          <a:srcRect r="-873" b="7795"/>
          <a:stretch>
            <a:fillRect/>
          </a:stretch>
        </p:blipFill>
        <p:spPr>
          <a:xfrm>
            <a:off x="611560" y="29423"/>
            <a:ext cx="7992888" cy="6063873"/>
          </a:xfrm>
          <a:prstGeom prst="rect">
            <a:avLst/>
          </a:prstGeom>
        </p:spPr>
      </p:pic>
      <p:sp>
        <p:nvSpPr>
          <p:cNvPr id="3" name="TextBox 2"/>
          <p:cNvSpPr txBox="1"/>
          <p:nvPr/>
        </p:nvSpPr>
        <p:spPr>
          <a:xfrm>
            <a:off x="683568" y="6165304"/>
            <a:ext cx="7848872" cy="707886"/>
          </a:xfrm>
          <a:prstGeom prst="rect">
            <a:avLst/>
          </a:prstGeom>
          <a:noFill/>
        </p:spPr>
        <p:txBody>
          <a:bodyPr wrap="square" rtlCol="0">
            <a:spAutoFit/>
          </a:bodyPr>
          <a:lstStyle/>
          <a:p>
            <a:pPr algn="ctr"/>
            <a:r>
              <a:rPr lang="en-US" sz="2000" b="1" dirty="0" smtClean="0">
                <a:solidFill>
                  <a:srgbClr val="C00000"/>
                </a:solidFill>
              </a:rPr>
              <a:t>Circulatory System showing Heart , Arterial and Venous System in the body of </a:t>
            </a:r>
            <a:r>
              <a:rPr lang="en-US" sz="2000" b="1" i="1" dirty="0" err="1" smtClean="0">
                <a:solidFill>
                  <a:srgbClr val="C00000"/>
                </a:solidFill>
              </a:rPr>
              <a:t>Pila</a:t>
            </a:r>
            <a:endParaRPr lang="en-IN" sz="2000" b="1" dirty="0">
              <a:solidFill>
                <a:srgbClr val="C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1488"/>
            <a:ext cx="9144000" cy="841248"/>
          </a:xfrm>
        </p:spPr>
        <p:txBody>
          <a:bodyPr/>
          <a:lstStyle/>
          <a:p>
            <a:pPr algn="ctr"/>
            <a:r>
              <a:rPr lang="en-US" b="1" dirty="0" smtClean="0">
                <a:solidFill>
                  <a:srgbClr val="C00000"/>
                </a:solidFill>
                <a:latin typeface="Biondi" pitchFamily="2" charset="0"/>
              </a:rPr>
              <a:t>Circulatory System </a:t>
            </a:r>
            <a:r>
              <a:rPr lang="en-US" sz="2400" b="1" dirty="0" smtClean="0">
                <a:solidFill>
                  <a:srgbClr val="C00000"/>
                </a:solidFill>
                <a:latin typeface="Biondi" pitchFamily="2" charset="0"/>
              </a:rPr>
              <a:t>(Contd.)</a:t>
            </a:r>
            <a:endParaRPr lang="en-IN" dirty="0"/>
          </a:p>
        </p:txBody>
      </p:sp>
      <p:sp>
        <p:nvSpPr>
          <p:cNvPr id="3" name="Content Placeholder 2"/>
          <p:cNvSpPr>
            <a:spLocks noGrp="1"/>
          </p:cNvSpPr>
          <p:nvPr>
            <p:ph sz="half" idx="1"/>
          </p:nvPr>
        </p:nvSpPr>
        <p:spPr>
          <a:xfrm>
            <a:off x="0" y="1052736"/>
            <a:ext cx="9144000" cy="5805264"/>
          </a:xfrm>
        </p:spPr>
        <p:txBody>
          <a:bodyPr>
            <a:normAutofit lnSpcReduction="10000"/>
          </a:bodyPr>
          <a:lstStyle/>
          <a:p>
            <a:pPr algn="just">
              <a:buNone/>
            </a:pPr>
            <a:r>
              <a:rPr lang="en-US" sz="2000" b="1" dirty="0" smtClean="0">
                <a:solidFill>
                  <a:srgbClr val="5A2781"/>
                </a:solidFill>
                <a:latin typeface="Baskerville Old Face" pitchFamily="18" charset="0"/>
              </a:rPr>
              <a:t>(3) Arteries: </a:t>
            </a:r>
            <a:r>
              <a:rPr lang="en-US" sz="2000" dirty="0" smtClean="0">
                <a:solidFill>
                  <a:srgbClr val="004C22"/>
                </a:solidFill>
                <a:latin typeface="Baskerville Old Face" pitchFamily="18" charset="0"/>
              </a:rPr>
              <a:t>The aortic trunk immediately divides into two branches, </a:t>
            </a:r>
            <a:r>
              <a:rPr lang="en-US" sz="2000" i="1" dirty="0" smtClean="0">
                <a:solidFill>
                  <a:srgbClr val="004C22"/>
                </a:solidFill>
                <a:latin typeface="Baskerville Old Face" pitchFamily="18" charset="0"/>
              </a:rPr>
              <a:t>viz. </a:t>
            </a:r>
            <a:r>
              <a:rPr lang="en-US" sz="2000" dirty="0" smtClean="0">
                <a:solidFill>
                  <a:srgbClr val="004C22"/>
                </a:solidFill>
                <a:latin typeface="Baskerville Old Face" pitchFamily="18" charset="0"/>
              </a:rPr>
              <a:t>the anterior </a:t>
            </a:r>
            <a:r>
              <a:rPr lang="en-US" sz="2000" b="1" dirty="0" smtClean="0">
                <a:solidFill>
                  <a:srgbClr val="004C22"/>
                </a:solidFill>
                <a:latin typeface="Baskerville Old Face" pitchFamily="18" charset="0"/>
              </a:rPr>
              <a:t>Cephalic Aorta</a:t>
            </a:r>
            <a:r>
              <a:rPr lang="en-US" sz="2000" dirty="0" smtClean="0">
                <a:solidFill>
                  <a:srgbClr val="004C22"/>
                </a:solidFill>
                <a:latin typeface="Baskerville Old Face" pitchFamily="18" charset="0"/>
              </a:rPr>
              <a:t> and the posterior </a:t>
            </a:r>
            <a:r>
              <a:rPr lang="en-US" sz="2000" b="1" dirty="0" smtClean="0">
                <a:solidFill>
                  <a:srgbClr val="004C22"/>
                </a:solidFill>
                <a:latin typeface="Baskerville Old Face" pitchFamily="18" charset="0"/>
              </a:rPr>
              <a:t>Visceral Aorta</a:t>
            </a:r>
            <a:r>
              <a:rPr lang="en-US" sz="2000" dirty="0" smtClean="0">
                <a:solidFill>
                  <a:srgbClr val="004C22"/>
                </a:solidFill>
                <a:latin typeface="Baskerville Old Face" pitchFamily="18" charset="0"/>
              </a:rPr>
              <a:t>. The </a:t>
            </a:r>
            <a:r>
              <a:rPr lang="en-US" sz="2000" b="1" dirty="0" smtClean="0">
                <a:solidFill>
                  <a:srgbClr val="004C22"/>
                </a:solidFill>
                <a:latin typeface="Baskerville Old Face" pitchFamily="18" charset="0"/>
              </a:rPr>
              <a:t>cephalic aorta</a:t>
            </a:r>
            <a:r>
              <a:rPr lang="en-US" sz="2000" dirty="0" smtClean="0">
                <a:solidFill>
                  <a:srgbClr val="004C22"/>
                </a:solidFill>
                <a:latin typeface="Baskerville Old Face" pitchFamily="18" charset="0"/>
              </a:rPr>
              <a:t> is dilated near its base into a sac, the </a:t>
            </a:r>
            <a:r>
              <a:rPr lang="en-US" sz="2000" u="sng" dirty="0" smtClean="0">
                <a:solidFill>
                  <a:srgbClr val="004C22"/>
                </a:solidFill>
                <a:latin typeface="Baskerville Old Face" pitchFamily="18" charset="0"/>
              </a:rPr>
              <a:t>aortic </a:t>
            </a:r>
            <a:r>
              <a:rPr lang="en-US" sz="2000" u="sng" dirty="0" err="1" smtClean="0">
                <a:solidFill>
                  <a:srgbClr val="004C22"/>
                </a:solidFill>
                <a:latin typeface="Baskerville Old Face" pitchFamily="18" charset="0"/>
              </a:rPr>
              <a:t>ampulla</a:t>
            </a:r>
            <a:r>
              <a:rPr lang="en-US" sz="2000" dirty="0" smtClean="0">
                <a:solidFill>
                  <a:srgbClr val="004C22"/>
                </a:solidFill>
                <a:latin typeface="Baskerville Old Face" pitchFamily="18" charset="0"/>
              </a:rPr>
              <a:t> which helps in proper distribution of blood in the head region of </a:t>
            </a:r>
            <a:r>
              <a:rPr lang="en-US" sz="2000" dirty="0" err="1" smtClean="0">
                <a:solidFill>
                  <a:srgbClr val="004C22"/>
                </a:solidFill>
                <a:latin typeface="Baskerville Old Face" pitchFamily="18" charset="0"/>
              </a:rPr>
              <a:t>pila</a:t>
            </a:r>
            <a:r>
              <a:rPr lang="en-US" sz="2000" dirty="0" smtClean="0">
                <a:solidFill>
                  <a:srgbClr val="004C22"/>
                </a:solidFill>
                <a:latin typeface="Baskerville Old Face" pitchFamily="18" charset="0"/>
              </a:rPr>
              <a:t>. The cephalic aorta supplies blood to pericardium, skin, </a:t>
            </a:r>
            <a:r>
              <a:rPr lang="en-US" sz="2000" dirty="0" err="1" smtClean="0">
                <a:solidFill>
                  <a:srgbClr val="004C22"/>
                </a:solidFill>
                <a:latin typeface="Baskerville Old Face" pitchFamily="18" charset="0"/>
              </a:rPr>
              <a:t>oesophagus</a:t>
            </a:r>
            <a:r>
              <a:rPr lang="en-US" sz="2000" dirty="0" smtClean="0">
                <a:solidFill>
                  <a:srgbClr val="004C22"/>
                </a:solidFill>
                <a:latin typeface="Baskerville Old Face" pitchFamily="18" charset="0"/>
              </a:rPr>
              <a:t>, left and right side of mantle, left &amp; right </a:t>
            </a:r>
            <a:r>
              <a:rPr lang="en-US" sz="2000" dirty="0" err="1" smtClean="0">
                <a:solidFill>
                  <a:srgbClr val="004C22"/>
                </a:solidFill>
                <a:latin typeface="Baskerville Old Face" pitchFamily="18" charset="0"/>
              </a:rPr>
              <a:t>nuchal</a:t>
            </a:r>
            <a:r>
              <a:rPr lang="en-US" sz="2000" dirty="0" smtClean="0">
                <a:solidFill>
                  <a:srgbClr val="004C22"/>
                </a:solidFill>
                <a:latin typeface="Baskerville Old Face" pitchFamily="18" charset="0"/>
              </a:rPr>
              <a:t> lobes,  </a:t>
            </a:r>
            <a:r>
              <a:rPr lang="en-US" sz="2000" dirty="0" err="1" smtClean="0">
                <a:solidFill>
                  <a:srgbClr val="004C22"/>
                </a:solidFill>
                <a:latin typeface="Baskerville Old Face" pitchFamily="18" charset="0"/>
              </a:rPr>
              <a:t>radular</a:t>
            </a:r>
            <a:r>
              <a:rPr lang="en-US" sz="2000" dirty="0" smtClean="0">
                <a:solidFill>
                  <a:srgbClr val="004C22"/>
                </a:solidFill>
                <a:latin typeface="Baskerville Old Face" pitchFamily="18" charset="0"/>
              </a:rPr>
              <a:t> sac, eyes, tentacles, foot and to </a:t>
            </a:r>
            <a:r>
              <a:rPr lang="en-US" sz="2000" dirty="0" err="1" smtClean="0">
                <a:solidFill>
                  <a:srgbClr val="004C22"/>
                </a:solidFill>
                <a:latin typeface="Baskerville Old Face" pitchFamily="18" charset="0"/>
              </a:rPr>
              <a:t>copulatory</a:t>
            </a:r>
            <a:r>
              <a:rPr lang="en-US" sz="2000" dirty="0" smtClean="0">
                <a:solidFill>
                  <a:srgbClr val="004C22"/>
                </a:solidFill>
                <a:latin typeface="Baskerville Old Face" pitchFamily="18" charset="0"/>
              </a:rPr>
              <a:t> organs in males. The </a:t>
            </a:r>
            <a:r>
              <a:rPr lang="en-US" sz="2000" b="1" dirty="0" smtClean="0">
                <a:solidFill>
                  <a:srgbClr val="004C22"/>
                </a:solidFill>
                <a:latin typeface="Baskerville Old Face" pitchFamily="18" charset="0"/>
              </a:rPr>
              <a:t>visceral aorta</a:t>
            </a:r>
            <a:r>
              <a:rPr lang="en-US" sz="2000" dirty="0" smtClean="0">
                <a:solidFill>
                  <a:srgbClr val="004C22"/>
                </a:solidFill>
                <a:latin typeface="Baskerville Old Face" pitchFamily="18" charset="0"/>
              </a:rPr>
              <a:t> extends backward into the visceral mass and gives off arteries to </a:t>
            </a:r>
            <a:r>
              <a:rPr lang="en-US" sz="2000" dirty="0" err="1" smtClean="0">
                <a:solidFill>
                  <a:srgbClr val="004C22"/>
                </a:solidFill>
                <a:latin typeface="Baskerville Old Face" pitchFamily="18" charset="0"/>
              </a:rPr>
              <a:t>peircardium</a:t>
            </a:r>
            <a:r>
              <a:rPr lang="en-US" sz="2000" dirty="0" smtClean="0">
                <a:solidFill>
                  <a:srgbClr val="004C22"/>
                </a:solidFill>
                <a:latin typeface="Baskerville Old Face" pitchFamily="18" charset="0"/>
              </a:rPr>
              <a:t> of its side, skin, digestive glands, stomach, intestine, kidney, </a:t>
            </a:r>
            <a:r>
              <a:rPr lang="en-US" sz="2000" dirty="0" err="1" smtClean="0">
                <a:solidFill>
                  <a:srgbClr val="004C22"/>
                </a:solidFill>
                <a:latin typeface="Baskerville Old Face" pitchFamily="18" charset="0"/>
              </a:rPr>
              <a:t>hepatopancreas</a:t>
            </a:r>
            <a:r>
              <a:rPr lang="en-US" sz="2000" dirty="0" smtClean="0">
                <a:solidFill>
                  <a:srgbClr val="004C22"/>
                </a:solidFill>
                <a:latin typeface="Baskerville Old Face" pitchFamily="18" charset="0"/>
              </a:rPr>
              <a:t> and gonads.</a:t>
            </a:r>
          </a:p>
          <a:p>
            <a:pPr algn="just">
              <a:buNone/>
            </a:pPr>
            <a:r>
              <a:rPr lang="en-US" sz="2000" b="1" dirty="0" smtClean="0">
                <a:solidFill>
                  <a:srgbClr val="3915BD"/>
                </a:solidFill>
                <a:latin typeface="Baskerville Old Face" pitchFamily="18" charset="0"/>
              </a:rPr>
              <a:t>(4)	Sinuses &amp; Veins:</a:t>
            </a:r>
            <a:r>
              <a:rPr lang="en-US" sz="2000" dirty="0" smtClean="0">
                <a:solidFill>
                  <a:srgbClr val="3915BD"/>
                </a:solidFill>
                <a:latin typeface="Baskerville Old Face" pitchFamily="18" charset="0"/>
              </a:rPr>
              <a:t> </a:t>
            </a:r>
            <a:r>
              <a:rPr lang="en-US" sz="2000" dirty="0" smtClean="0">
                <a:solidFill>
                  <a:srgbClr val="C00000"/>
                </a:solidFill>
                <a:latin typeface="Baskerville Old Face" pitchFamily="18" charset="0"/>
              </a:rPr>
              <a:t>The </a:t>
            </a:r>
            <a:r>
              <a:rPr lang="en-US" sz="2000" dirty="0" err="1" smtClean="0">
                <a:solidFill>
                  <a:srgbClr val="C00000"/>
                </a:solidFill>
                <a:latin typeface="Baskerville Old Face" pitchFamily="18" charset="0"/>
              </a:rPr>
              <a:t>dexoygenated</a:t>
            </a:r>
            <a:r>
              <a:rPr lang="en-US" sz="2000" dirty="0" smtClean="0">
                <a:solidFill>
                  <a:srgbClr val="C00000"/>
                </a:solidFill>
                <a:latin typeface="Baskerville Old Face" pitchFamily="18" charset="0"/>
              </a:rPr>
              <a:t> blood from the various parts of the body collects in small spaces called the </a:t>
            </a:r>
            <a:r>
              <a:rPr lang="en-US" sz="2000" b="1" dirty="0" smtClean="0">
                <a:solidFill>
                  <a:srgbClr val="C00000"/>
                </a:solidFill>
                <a:latin typeface="Baskerville Old Face" pitchFamily="18" charset="0"/>
              </a:rPr>
              <a:t>lacunae</a:t>
            </a:r>
            <a:r>
              <a:rPr lang="en-US" sz="2000" dirty="0" smtClean="0">
                <a:solidFill>
                  <a:srgbClr val="C00000"/>
                </a:solidFill>
                <a:latin typeface="Baskerville Old Face" pitchFamily="18" charset="0"/>
              </a:rPr>
              <a:t> which later on joins to form larger spaces termed the </a:t>
            </a:r>
            <a:r>
              <a:rPr lang="en-US" sz="2000" b="1" dirty="0" smtClean="0">
                <a:solidFill>
                  <a:srgbClr val="C00000"/>
                </a:solidFill>
                <a:latin typeface="Baskerville Old Face" pitchFamily="18" charset="0"/>
              </a:rPr>
              <a:t>sinuses</a:t>
            </a:r>
            <a:r>
              <a:rPr lang="en-US" sz="2000" dirty="0" smtClean="0">
                <a:solidFill>
                  <a:srgbClr val="C00000"/>
                </a:solidFill>
                <a:latin typeface="Baskerville Old Face" pitchFamily="18" charset="0"/>
              </a:rPr>
              <a:t>. Both of them lacks a definite wall and constitutes the </a:t>
            </a:r>
            <a:r>
              <a:rPr lang="en-US" sz="2000" b="1" dirty="0" err="1" smtClean="0">
                <a:solidFill>
                  <a:srgbClr val="C00000"/>
                </a:solidFill>
                <a:latin typeface="Baskerville Old Face" pitchFamily="18" charset="0"/>
              </a:rPr>
              <a:t>Haemocoel</a:t>
            </a:r>
            <a:r>
              <a:rPr lang="en-US" sz="2000" dirty="0" smtClean="0">
                <a:solidFill>
                  <a:srgbClr val="C00000"/>
                </a:solidFill>
                <a:latin typeface="Baskerville Old Face" pitchFamily="18" charset="0"/>
              </a:rPr>
              <a:t>. Sinuses are of 4 main types, </a:t>
            </a:r>
            <a:r>
              <a:rPr lang="en-US" sz="2000" i="1" dirty="0" smtClean="0">
                <a:solidFill>
                  <a:srgbClr val="C00000"/>
                </a:solidFill>
                <a:latin typeface="Baskerville Old Face" pitchFamily="18" charset="0"/>
              </a:rPr>
              <a:t>viz.</a:t>
            </a:r>
            <a:r>
              <a:rPr lang="en-US" sz="2000" dirty="0" smtClean="0">
                <a:solidFill>
                  <a:srgbClr val="C00000"/>
                </a:solidFill>
                <a:latin typeface="Baskerville Old Face" pitchFamily="18" charset="0"/>
              </a:rPr>
              <a:t> </a:t>
            </a:r>
            <a:r>
              <a:rPr lang="en-US" sz="2000" u="sng" dirty="0" err="1" smtClean="0">
                <a:solidFill>
                  <a:srgbClr val="C00000"/>
                </a:solidFill>
                <a:latin typeface="Baskerville Old Face" pitchFamily="18" charset="0"/>
              </a:rPr>
              <a:t>perivisceral</a:t>
            </a:r>
            <a:r>
              <a:rPr lang="en-US" sz="2000" dirty="0" smtClean="0">
                <a:solidFill>
                  <a:srgbClr val="C00000"/>
                </a:solidFill>
                <a:latin typeface="Baskerville Old Face" pitchFamily="18" charset="0"/>
              </a:rPr>
              <a:t>, </a:t>
            </a:r>
            <a:r>
              <a:rPr lang="en-US" sz="2000" u="sng" dirty="0" err="1" smtClean="0">
                <a:solidFill>
                  <a:srgbClr val="C00000"/>
                </a:solidFill>
                <a:latin typeface="Baskerville Old Face" pitchFamily="18" charset="0"/>
              </a:rPr>
              <a:t>periintestinal</a:t>
            </a:r>
            <a:r>
              <a:rPr lang="en-US" sz="2000" dirty="0" smtClean="0">
                <a:solidFill>
                  <a:srgbClr val="C00000"/>
                </a:solidFill>
                <a:latin typeface="Baskerville Old Face" pitchFamily="18" charset="0"/>
              </a:rPr>
              <a:t>, </a:t>
            </a:r>
            <a:r>
              <a:rPr lang="en-US" sz="2000" u="sng" dirty="0" err="1" smtClean="0">
                <a:solidFill>
                  <a:srgbClr val="C00000"/>
                </a:solidFill>
                <a:latin typeface="Baskerville Old Face" pitchFamily="18" charset="0"/>
              </a:rPr>
              <a:t>branchiorenal</a:t>
            </a:r>
            <a:r>
              <a:rPr lang="en-US" sz="2000" dirty="0" smtClean="0">
                <a:solidFill>
                  <a:srgbClr val="C00000"/>
                </a:solidFill>
                <a:latin typeface="Baskerville Old Face" pitchFamily="18" charset="0"/>
              </a:rPr>
              <a:t> and </a:t>
            </a:r>
            <a:r>
              <a:rPr lang="en-US" sz="2000" u="sng" dirty="0" smtClean="0">
                <a:solidFill>
                  <a:srgbClr val="C00000"/>
                </a:solidFill>
                <a:latin typeface="Baskerville Old Face" pitchFamily="18" charset="0"/>
              </a:rPr>
              <a:t>pulmonary</a:t>
            </a:r>
            <a:r>
              <a:rPr lang="en-US" sz="2000" dirty="0" smtClean="0">
                <a:solidFill>
                  <a:srgbClr val="C00000"/>
                </a:solidFill>
                <a:latin typeface="Baskerville Old Face" pitchFamily="18" charset="0"/>
              </a:rPr>
              <a:t> </a:t>
            </a:r>
            <a:r>
              <a:rPr lang="en-US" sz="2000" u="sng" dirty="0" smtClean="0">
                <a:solidFill>
                  <a:srgbClr val="C00000"/>
                </a:solidFill>
                <a:latin typeface="Baskerville Old Face" pitchFamily="18" charset="0"/>
              </a:rPr>
              <a:t>sinus</a:t>
            </a:r>
            <a:r>
              <a:rPr lang="en-US" sz="2000" dirty="0" smtClean="0">
                <a:solidFill>
                  <a:srgbClr val="C00000"/>
                </a:solidFill>
                <a:latin typeface="Baskerville Old Face" pitchFamily="18" charset="0"/>
              </a:rPr>
              <a:t>. The </a:t>
            </a:r>
            <a:r>
              <a:rPr lang="en-US" sz="2000" u="sng" dirty="0" smtClean="0">
                <a:solidFill>
                  <a:srgbClr val="C00000"/>
                </a:solidFill>
                <a:latin typeface="Baskerville Old Face" pitchFamily="18" charset="0"/>
              </a:rPr>
              <a:t>cephalic aorta</a:t>
            </a:r>
            <a:r>
              <a:rPr lang="en-US" sz="2000" dirty="0" smtClean="0">
                <a:solidFill>
                  <a:srgbClr val="C00000"/>
                </a:solidFill>
                <a:latin typeface="Baskerville Old Face" pitchFamily="18" charset="0"/>
              </a:rPr>
              <a:t> sends its blood to </a:t>
            </a:r>
            <a:r>
              <a:rPr lang="en-US" sz="2000" dirty="0" err="1" smtClean="0">
                <a:solidFill>
                  <a:srgbClr val="C00000"/>
                </a:solidFill>
                <a:latin typeface="Baskerville Old Face" pitchFamily="18" charset="0"/>
              </a:rPr>
              <a:t>perivisceral</a:t>
            </a:r>
            <a:r>
              <a:rPr lang="en-US" sz="2000" dirty="0" smtClean="0">
                <a:solidFill>
                  <a:srgbClr val="C00000"/>
                </a:solidFill>
                <a:latin typeface="Baskerville Old Face" pitchFamily="18" charset="0"/>
              </a:rPr>
              <a:t> and pulmonary sinus while </a:t>
            </a:r>
            <a:r>
              <a:rPr lang="en-US" sz="2000" u="sng" dirty="0" smtClean="0">
                <a:solidFill>
                  <a:srgbClr val="C00000"/>
                </a:solidFill>
                <a:latin typeface="Baskerville Old Face" pitchFamily="18" charset="0"/>
              </a:rPr>
              <a:t>visceral aorta</a:t>
            </a:r>
            <a:r>
              <a:rPr lang="en-US" sz="2000" dirty="0" smtClean="0">
                <a:solidFill>
                  <a:srgbClr val="C00000"/>
                </a:solidFill>
                <a:latin typeface="Baskerville Old Face" pitchFamily="18" charset="0"/>
              </a:rPr>
              <a:t> circulates its blood </a:t>
            </a:r>
            <a:r>
              <a:rPr lang="en-US" sz="2000" i="1" dirty="0" smtClean="0">
                <a:solidFill>
                  <a:srgbClr val="C00000"/>
                </a:solidFill>
                <a:latin typeface="Baskerville Old Face" pitchFamily="18" charset="0"/>
              </a:rPr>
              <a:t>via.</a:t>
            </a:r>
            <a:r>
              <a:rPr lang="en-US" sz="2000" dirty="0" smtClean="0">
                <a:solidFill>
                  <a:srgbClr val="C00000"/>
                </a:solidFill>
                <a:latin typeface="Baskerville Old Face" pitchFamily="18" charset="0"/>
              </a:rPr>
              <a:t> </a:t>
            </a:r>
            <a:r>
              <a:rPr lang="en-US" sz="2000" dirty="0" err="1" smtClean="0">
                <a:solidFill>
                  <a:srgbClr val="C00000"/>
                </a:solidFill>
                <a:latin typeface="Baskerville Old Face" pitchFamily="18" charset="0"/>
              </a:rPr>
              <a:t>periintestinal</a:t>
            </a:r>
            <a:r>
              <a:rPr lang="en-US" sz="2000" dirty="0" smtClean="0">
                <a:solidFill>
                  <a:srgbClr val="C00000"/>
                </a:solidFill>
                <a:latin typeface="Baskerville Old Face" pitchFamily="18" charset="0"/>
              </a:rPr>
              <a:t> and </a:t>
            </a:r>
            <a:r>
              <a:rPr lang="en-US" sz="2000" dirty="0" err="1" smtClean="0">
                <a:solidFill>
                  <a:srgbClr val="C00000"/>
                </a:solidFill>
                <a:latin typeface="Baskerville Old Face" pitchFamily="18" charset="0"/>
              </a:rPr>
              <a:t>branchiorenal</a:t>
            </a:r>
            <a:r>
              <a:rPr lang="en-US" sz="2000" dirty="0" smtClean="0">
                <a:solidFill>
                  <a:srgbClr val="C00000"/>
                </a:solidFill>
                <a:latin typeface="Baskerville Old Face" pitchFamily="18" charset="0"/>
              </a:rPr>
              <a:t> sinus (Chart).</a:t>
            </a:r>
            <a:endParaRPr lang="en-US" sz="2000" i="1" dirty="0" smtClean="0">
              <a:solidFill>
                <a:srgbClr val="C00000"/>
              </a:solidFill>
              <a:latin typeface="Baskerville Old Face" pitchFamily="18" charset="0"/>
            </a:endParaRPr>
          </a:p>
          <a:p>
            <a:pPr algn="just">
              <a:buNone/>
            </a:pPr>
            <a:r>
              <a:rPr lang="en-US" sz="2000" b="1" dirty="0" smtClean="0">
                <a:solidFill>
                  <a:srgbClr val="006C31"/>
                </a:solidFill>
                <a:latin typeface="Baskerville Old Face" pitchFamily="18" charset="0"/>
              </a:rPr>
              <a:t>(5)	Blood: </a:t>
            </a:r>
            <a:r>
              <a:rPr lang="en-US" sz="2000" dirty="0" smtClean="0">
                <a:solidFill>
                  <a:srgbClr val="4F2270"/>
                </a:solidFill>
                <a:latin typeface="Baskerville Old Face" pitchFamily="18" charset="0"/>
              </a:rPr>
              <a:t>The blood consists of </a:t>
            </a:r>
            <a:r>
              <a:rPr lang="en-US" sz="2000" b="1" dirty="0" smtClean="0">
                <a:solidFill>
                  <a:srgbClr val="4F2270"/>
                </a:solidFill>
                <a:latin typeface="Baskerville Old Face" pitchFamily="18" charset="0"/>
              </a:rPr>
              <a:t>plasma </a:t>
            </a:r>
            <a:r>
              <a:rPr lang="en-US" sz="2000" dirty="0" smtClean="0">
                <a:solidFill>
                  <a:srgbClr val="4F2270"/>
                </a:solidFill>
                <a:latin typeface="Baskerville Old Face" pitchFamily="18" charset="0"/>
              </a:rPr>
              <a:t>and </a:t>
            </a:r>
            <a:r>
              <a:rPr lang="en-US" sz="2000" b="1" dirty="0" smtClean="0">
                <a:solidFill>
                  <a:srgbClr val="4F2270"/>
                </a:solidFill>
                <a:latin typeface="Baskerville Old Face" pitchFamily="18" charset="0"/>
              </a:rPr>
              <a:t>corpuscles</a:t>
            </a:r>
            <a:r>
              <a:rPr lang="en-US" sz="2000" dirty="0" smtClean="0">
                <a:solidFill>
                  <a:srgbClr val="4F2270"/>
                </a:solidFill>
                <a:latin typeface="Baskerville Old Face" pitchFamily="18" charset="0"/>
              </a:rPr>
              <a:t>. The plasma is light-blue in </a:t>
            </a:r>
            <a:r>
              <a:rPr lang="en-US" sz="2000" dirty="0" err="1" smtClean="0">
                <a:solidFill>
                  <a:srgbClr val="4F2270"/>
                </a:solidFill>
                <a:latin typeface="Baskerville Old Face" pitchFamily="18" charset="0"/>
              </a:rPr>
              <a:t>colour</a:t>
            </a:r>
            <a:r>
              <a:rPr lang="en-US" sz="2000" dirty="0" smtClean="0">
                <a:solidFill>
                  <a:srgbClr val="4F2270"/>
                </a:solidFill>
                <a:latin typeface="Baskerville Old Face" pitchFamily="18" charset="0"/>
              </a:rPr>
              <a:t> due to respiratory pigment, </a:t>
            </a:r>
            <a:r>
              <a:rPr lang="en-US" sz="2000" u="sng" dirty="0" err="1" smtClean="0">
                <a:solidFill>
                  <a:srgbClr val="4F2270"/>
                </a:solidFill>
                <a:latin typeface="Baskerville Old Face" pitchFamily="18" charset="0"/>
              </a:rPr>
              <a:t>haemocyanin</a:t>
            </a:r>
            <a:r>
              <a:rPr lang="en-US" sz="2000" dirty="0" smtClean="0">
                <a:solidFill>
                  <a:srgbClr val="4F2270"/>
                </a:solidFill>
                <a:latin typeface="Baskerville Old Face" pitchFamily="18" charset="0"/>
              </a:rPr>
              <a:t> dissolved in it. Corpuscles are </a:t>
            </a:r>
            <a:r>
              <a:rPr lang="en-US" sz="2000" dirty="0" err="1" smtClean="0">
                <a:solidFill>
                  <a:srgbClr val="4F2270"/>
                </a:solidFill>
                <a:latin typeface="Baskerville Old Face" pitchFamily="18" charset="0"/>
              </a:rPr>
              <a:t>colourless</a:t>
            </a:r>
            <a:r>
              <a:rPr lang="en-US" sz="2000" dirty="0" smtClean="0">
                <a:solidFill>
                  <a:srgbClr val="4F2270"/>
                </a:solidFill>
                <a:latin typeface="Baskerville Old Face" pitchFamily="18" charset="0"/>
              </a:rPr>
              <a:t>, amoeboid and of several types. They are called </a:t>
            </a:r>
            <a:r>
              <a:rPr lang="en-US" sz="2000" u="sng" dirty="0" smtClean="0">
                <a:solidFill>
                  <a:srgbClr val="4F2270"/>
                </a:solidFill>
                <a:latin typeface="Baskerville Old Face" pitchFamily="18" charset="0"/>
              </a:rPr>
              <a:t>leucocytes</a:t>
            </a:r>
            <a:r>
              <a:rPr lang="en-US" sz="2000" dirty="0" smtClean="0">
                <a:solidFill>
                  <a:srgbClr val="4F2270"/>
                </a:solidFill>
                <a:latin typeface="Baskerville Old Face" pitchFamily="18" charset="0"/>
              </a:rPr>
              <a:t>.</a:t>
            </a:r>
          </a:p>
          <a:p>
            <a:pPr algn="just">
              <a:buNone/>
            </a:pPr>
            <a:r>
              <a:rPr lang="en-US" sz="2400" b="1" u="sng" dirty="0" smtClean="0">
                <a:solidFill>
                  <a:srgbClr val="FF0000"/>
                </a:solidFill>
                <a:latin typeface="Baskerville Old Face" pitchFamily="18" charset="0"/>
              </a:rPr>
              <a:t>Function</a:t>
            </a:r>
            <a:r>
              <a:rPr lang="en-US" sz="2400" b="1" dirty="0" smtClean="0">
                <a:solidFill>
                  <a:srgbClr val="FF0000"/>
                </a:solidFill>
                <a:latin typeface="Baskerville Old Face" pitchFamily="18" charset="0"/>
              </a:rPr>
              <a:t>:</a:t>
            </a:r>
            <a:r>
              <a:rPr lang="en-US" sz="2400" b="1" dirty="0" smtClean="0">
                <a:solidFill>
                  <a:srgbClr val="FF0000"/>
                </a:solidFill>
              </a:rPr>
              <a:t> </a:t>
            </a:r>
            <a:r>
              <a:rPr lang="en-US" sz="2000" dirty="0" smtClean="0">
                <a:solidFill>
                  <a:srgbClr val="0070C0"/>
                </a:solidFill>
                <a:latin typeface="Baskerville Old Face" pitchFamily="18" charset="0"/>
              </a:rPr>
              <a:t>Blood transports food , O</a:t>
            </a:r>
            <a:r>
              <a:rPr lang="en-US" sz="2000" baseline="-25000" dirty="0" smtClean="0">
                <a:solidFill>
                  <a:srgbClr val="0070C0"/>
                </a:solidFill>
                <a:latin typeface="Baskerville Old Face" pitchFamily="18" charset="0"/>
              </a:rPr>
              <a:t>2</a:t>
            </a:r>
            <a:r>
              <a:rPr lang="en-US" sz="2000" dirty="0" smtClean="0">
                <a:solidFill>
                  <a:srgbClr val="0070C0"/>
                </a:solidFill>
                <a:latin typeface="Baskerville Old Face" pitchFamily="18" charset="0"/>
              </a:rPr>
              <a:t>, CO</a:t>
            </a:r>
            <a:r>
              <a:rPr lang="en-US" sz="2000" baseline="-25000" dirty="0" smtClean="0">
                <a:solidFill>
                  <a:srgbClr val="0070C0"/>
                </a:solidFill>
                <a:latin typeface="Baskerville Old Face" pitchFamily="18" charset="0"/>
              </a:rPr>
              <a:t>2</a:t>
            </a:r>
            <a:r>
              <a:rPr lang="en-US" sz="2000" dirty="0" smtClean="0">
                <a:solidFill>
                  <a:srgbClr val="0070C0"/>
                </a:solidFill>
                <a:latin typeface="Baskerville Old Face" pitchFamily="18" charset="0"/>
              </a:rPr>
              <a:t> and nitrogenous wastes to desired places. It also keeps the tissues moist and protect the animal from microorganisms.</a:t>
            </a:r>
            <a:endParaRPr lang="en-IN" baseline="-25000" dirty="0">
              <a:solidFill>
                <a:srgbClr val="0070C0"/>
              </a:solidFill>
              <a:latin typeface="Baskerville Old Face"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50.jpg"/>
          <p:cNvPicPr>
            <a:picLocks noChangeAspect="1"/>
          </p:cNvPicPr>
          <p:nvPr/>
        </p:nvPicPr>
        <p:blipFill>
          <a:blip r:embed="rId2" cstate="print">
            <a:lum contrast="10000"/>
          </a:blip>
          <a:srcRect b="18433"/>
          <a:stretch>
            <a:fillRect/>
          </a:stretch>
        </p:blipFill>
        <p:spPr>
          <a:xfrm>
            <a:off x="-36512" y="72007"/>
            <a:ext cx="9180512" cy="5805265"/>
          </a:xfrm>
          <a:prstGeom prst="rect">
            <a:avLst/>
          </a:prstGeom>
        </p:spPr>
      </p:pic>
      <p:sp>
        <p:nvSpPr>
          <p:cNvPr id="3" name="TextBox 2"/>
          <p:cNvSpPr txBox="1"/>
          <p:nvPr/>
        </p:nvSpPr>
        <p:spPr>
          <a:xfrm>
            <a:off x="-36512" y="6021288"/>
            <a:ext cx="9180512" cy="769441"/>
          </a:xfrm>
          <a:prstGeom prst="rect">
            <a:avLst/>
          </a:prstGeom>
          <a:noFill/>
        </p:spPr>
        <p:txBody>
          <a:bodyPr wrap="square" rtlCol="0">
            <a:spAutoFit/>
          </a:bodyPr>
          <a:lstStyle/>
          <a:p>
            <a:pPr algn="ctr"/>
            <a:r>
              <a:rPr lang="en-US" sz="2200" b="1" dirty="0" smtClean="0">
                <a:solidFill>
                  <a:srgbClr val="002060"/>
                </a:solidFill>
              </a:rPr>
              <a:t>General pattern of blood flow and excretion in a gastropod. The thin arrows shows the direction of blood flow and thick arrows show urine flow.</a:t>
            </a:r>
            <a:endParaRPr lang="en-IN" sz="2200" b="1"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116632"/>
            <a:ext cx="9144000" cy="792088"/>
          </a:xfrm>
        </p:spPr>
        <p:txBody>
          <a:bodyPr>
            <a:noAutofit/>
          </a:bodyPr>
          <a:lstStyle/>
          <a:p>
            <a:pPr algn="ctr"/>
            <a:r>
              <a:rPr lang="en-US" sz="5400" b="1" dirty="0" smtClean="0">
                <a:solidFill>
                  <a:srgbClr val="0070C0"/>
                </a:solidFill>
                <a:latin typeface="Algerian" pitchFamily="82" charset="0"/>
              </a:rPr>
              <a:t>Systematic Position</a:t>
            </a:r>
            <a:endParaRPr lang="en-IN" sz="8000" b="1" dirty="0" smtClean="0">
              <a:solidFill>
                <a:srgbClr val="0070C0"/>
              </a:solidFill>
              <a:latin typeface="Algerian" pitchFamily="82" charset="0"/>
            </a:endParaRPr>
          </a:p>
        </p:txBody>
      </p:sp>
      <p:sp>
        <p:nvSpPr>
          <p:cNvPr id="3" name="Content Placeholder 2"/>
          <p:cNvSpPr>
            <a:spLocks noGrp="1"/>
          </p:cNvSpPr>
          <p:nvPr>
            <p:ph sz="quarter" idx="1"/>
          </p:nvPr>
        </p:nvSpPr>
        <p:spPr>
          <a:xfrm>
            <a:off x="0" y="1340768"/>
            <a:ext cx="9144000" cy="5517232"/>
          </a:xfrm>
        </p:spPr>
        <p:txBody>
          <a:bodyPr>
            <a:normAutofit/>
          </a:bodyPr>
          <a:lstStyle/>
          <a:p>
            <a:pPr algn="just">
              <a:buFont typeface="Wingdings 2" pitchFamily="18" charset="2"/>
              <a:buNone/>
              <a:defRPr/>
            </a:pPr>
            <a:r>
              <a:rPr lang="en-US" dirty="0" smtClean="0"/>
              <a:t>		</a:t>
            </a:r>
            <a:r>
              <a:rPr lang="en-US" sz="3500" b="1" dirty="0" smtClean="0">
                <a:solidFill>
                  <a:srgbClr val="7030A0"/>
                </a:solidFill>
                <a:latin typeface="Garamond" pitchFamily="18" charset="0"/>
                <a:ea typeface="Cambria Math" pitchFamily="18" charset="0"/>
              </a:rPr>
              <a:t>Phylum</a:t>
            </a:r>
            <a:r>
              <a:rPr lang="en-US" sz="40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a:t>
            </a:r>
            <a:r>
              <a:rPr lang="en-US" sz="40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MOLLUSCA</a:t>
            </a:r>
            <a:endParaRPr lang="en-US" sz="40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40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Class</a:t>
            </a:r>
            <a:r>
              <a:rPr lang="en-US" sz="40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a:t>
            </a:r>
            <a:r>
              <a:rPr lang="en-US" sz="40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GASTROPODA</a:t>
            </a:r>
            <a:endParaRPr lang="en-US" sz="40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40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Order</a:t>
            </a:r>
            <a:r>
              <a:rPr lang="en-US" sz="40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a:t>
            </a:r>
            <a:r>
              <a:rPr lang="en-US" sz="40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PROSOBRANCHIATA</a:t>
            </a:r>
            <a:endParaRPr lang="en-US" sz="40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40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Suborder</a:t>
            </a:r>
            <a:r>
              <a:rPr lang="en-US" sz="3500" b="1" dirty="0" smtClean="0">
                <a:solidFill>
                  <a:srgbClr val="7030A0"/>
                </a:solidFill>
                <a:latin typeface="Garamond" pitchFamily="18" charset="0"/>
                <a:ea typeface="Cambria Math" pitchFamily="18" charset="0"/>
              </a:rPr>
              <a:t>	</a:t>
            </a:r>
            <a:r>
              <a:rPr lang="en-US" sz="3500" b="1" dirty="0" smtClean="0">
                <a:solidFill>
                  <a:srgbClr val="7030A0"/>
                </a:solidFill>
                <a:latin typeface="Garamond" pitchFamily="18" charset="0"/>
                <a:ea typeface="Cambria Math" pitchFamily="18" charset="0"/>
              </a:rPr>
              <a:t>-	PECTINIBRANCHIATA</a:t>
            </a:r>
            <a:endParaRPr lang="en-US" sz="4000" b="1" dirty="0" smtClean="0">
              <a:solidFill>
                <a:srgbClr val="7030A0"/>
              </a:solidFill>
              <a:latin typeface="Garamond" pitchFamily="18" charset="0"/>
              <a:ea typeface="Cambria Math" pitchFamily="18" charset="0"/>
            </a:endParaRPr>
          </a:p>
          <a:p>
            <a:pPr algn="just">
              <a:buFont typeface="Wingdings 2" pitchFamily="18" charset="2"/>
              <a:buNone/>
              <a:defRPr/>
            </a:pPr>
            <a:r>
              <a:rPr lang="en-US" sz="4000" b="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Family</a:t>
            </a:r>
            <a:r>
              <a:rPr lang="en-US" b="1" dirty="0" smtClean="0">
                <a:solidFill>
                  <a:srgbClr val="7030A0"/>
                </a:solidFill>
                <a:latin typeface="Garamond" pitchFamily="18" charset="0"/>
                <a:ea typeface="Cambria Math" pitchFamily="18" charset="0"/>
              </a:rPr>
              <a:t>	-	</a:t>
            </a:r>
            <a:r>
              <a:rPr lang="en-US" b="1" dirty="0" smtClean="0">
                <a:solidFill>
                  <a:srgbClr val="7030A0"/>
                </a:solidFill>
                <a:latin typeface="Garamond" pitchFamily="18" charset="0"/>
                <a:ea typeface="Cambria Math" pitchFamily="18" charset="0"/>
              </a:rPr>
              <a:t>PILIDAE</a:t>
            </a:r>
            <a:endParaRPr lang="en-US" b="1" dirty="0" smtClean="0">
              <a:solidFill>
                <a:srgbClr val="7030A0"/>
              </a:solidFill>
              <a:latin typeface="Garamond" pitchFamily="18" charset="0"/>
              <a:ea typeface="Cambria Math" pitchFamily="18" charset="0"/>
            </a:endParaRPr>
          </a:p>
          <a:p>
            <a:pPr algn="just">
              <a:buFont typeface="Wingdings 2" pitchFamily="18" charset="2"/>
              <a:buNone/>
              <a:defRPr/>
            </a:pPr>
            <a:r>
              <a:rPr lang="en-US" b="1" i="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Genus	-	</a:t>
            </a:r>
            <a:r>
              <a:rPr lang="en-US" sz="4000" b="1" i="1" dirty="0" err="1" smtClean="0">
                <a:solidFill>
                  <a:srgbClr val="7030A0"/>
                </a:solidFill>
                <a:latin typeface="Garamond" pitchFamily="18" charset="0"/>
                <a:ea typeface="Cambria Math" pitchFamily="18" charset="0"/>
              </a:rPr>
              <a:t>Pila</a:t>
            </a:r>
            <a:endParaRPr lang="en-US" b="1" dirty="0" smtClean="0">
              <a:solidFill>
                <a:srgbClr val="7030A0"/>
              </a:solidFill>
              <a:latin typeface="Garamond" pitchFamily="18" charset="0"/>
              <a:ea typeface="Cambria Math" pitchFamily="18" charset="0"/>
            </a:endParaRPr>
          </a:p>
          <a:p>
            <a:pPr algn="just">
              <a:buFont typeface="Wingdings 2" pitchFamily="18" charset="2"/>
              <a:buNone/>
              <a:defRPr/>
            </a:pPr>
            <a:r>
              <a:rPr lang="en-US" b="1" i="1" dirty="0" smtClean="0">
                <a:solidFill>
                  <a:srgbClr val="7030A0"/>
                </a:solidFill>
                <a:latin typeface="Garamond" pitchFamily="18" charset="0"/>
                <a:ea typeface="Cambria Math" pitchFamily="18" charset="0"/>
              </a:rPr>
              <a:t>		</a:t>
            </a:r>
            <a:r>
              <a:rPr lang="en-US" b="1" dirty="0" smtClean="0">
                <a:solidFill>
                  <a:srgbClr val="7030A0"/>
                </a:solidFill>
                <a:latin typeface="Garamond" pitchFamily="18" charset="0"/>
                <a:ea typeface="Cambria Math" pitchFamily="18" charset="0"/>
              </a:rPr>
              <a:t>Species</a:t>
            </a:r>
            <a:r>
              <a:rPr lang="en-US" b="1" dirty="0" smtClean="0">
                <a:solidFill>
                  <a:srgbClr val="7030A0"/>
                </a:solidFill>
                <a:latin typeface="Garamond" pitchFamily="18" charset="0"/>
                <a:ea typeface="Cambria Math" pitchFamily="18" charset="0"/>
              </a:rPr>
              <a:t>	-	</a:t>
            </a:r>
            <a:r>
              <a:rPr lang="en-US" sz="4000" b="1" i="1" dirty="0" err="1" smtClean="0">
                <a:solidFill>
                  <a:srgbClr val="7030A0"/>
                </a:solidFill>
                <a:latin typeface="Garamond" pitchFamily="18" charset="0"/>
                <a:ea typeface="Cambria Math" pitchFamily="18" charset="0"/>
              </a:rPr>
              <a:t>globosa</a:t>
            </a:r>
            <a:endParaRPr lang="en-IN" sz="3600" b="1" dirty="0">
              <a:solidFill>
                <a:srgbClr val="7030A0"/>
              </a:solidFill>
              <a:latin typeface="Garamond" pitchFamily="18" charset="0"/>
              <a:ea typeface="Cambria Math"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153.jpg"/>
          <p:cNvPicPr>
            <a:picLocks noChangeAspect="1"/>
          </p:cNvPicPr>
          <p:nvPr/>
        </p:nvPicPr>
        <p:blipFill>
          <a:blip r:embed="rId2" cstate="print">
            <a:lum contrast="10000"/>
          </a:blip>
          <a:srcRect b="7331"/>
          <a:stretch>
            <a:fillRect/>
          </a:stretch>
        </p:blipFill>
        <p:spPr>
          <a:xfrm>
            <a:off x="0" y="0"/>
            <a:ext cx="9144000" cy="6237312"/>
          </a:xfrm>
          <a:prstGeom prst="rect">
            <a:avLst/>
          </a:prstGeom>
        </p:spPr>
      </p:pic>
      <p:sp>
        <p:nvSpPr>
          <p:cNvPr id="3" name="TextBox 2"/>
          <p:cNvSpPr txBox="1"/>
          <p:nvPr/>
        </p:nvSpPr>
        <p:spPr>
          <a:xfrm>
            <a:off x="0" y="6309320"/>
            <a:ext cx="9144000" cy="461665"/>
          </a:xfrm>
          <a:prstGeom prst="rect">
            <a:avLst/>
          </a:prstGeom>
          <a:noFill/>
        </p:spPr>
        <p:txBody>
          <a:bodyPr wrap="square" rtlCol="0">
            <a:spAutoFit/>
          </a:bodyPr>
          <a:lstStyle/>
          <a:p>
            <a:pPr algn="ctr"/>
            <a:r>
              <a:rPr lang="en-US" sz="2400" b="1" dirty="0" smtClean="0">
                <a:solidFill>
                  <a:srgbClr val="FF0000"/>
                </a:solidFill>
              </a:rPr>
              <a:t>Scheme of Circulation of Blood in </a:t>
            </a:r>
            <a:r>
              <a:rPr lang="en-US" sz="2400" b="1" i="1" dirty="0" err="1" smtClean="0">
                <a:solidFill>
                  <a:srgbClr val="FF0000"/>
                </a:solidFill>
              </a:rPr>
              <a:t>Pila</a:t>
            </a:r>
            <a:endParaRPr lang="en-IN" b="1" i="1"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406623"/>
            <a:ext cx="9144000" cy="646113"/>
          </a:xfrm>
        </p:spPr>
        <p:txBody>
          <a:bodyPr>
            <a:noAutofit/>
          </a:bodyPr>
          <a:lstStyle/>
          <a:p>
            <a:pPr algn="ctr"/>
            <a:r>
              <a:rPr lang="en-US" sz="4400" b="1" dirty="0" smtClean="0">
                <a:solidFill>
                  <a:srgbClr val="00B050"/>
                </a:solidFill>
                <a:latin typeface="Biondi" pitchFamily="2" charset="0"/>
              </a:rPr>
              <a:t>Excretory System</a:t>
            </a:r>
            <a:endParaRPr lang="en-IN" sz="4400" b="1" dirty="0" smtClean="0">
              <a:solidFill>
                <a:srgbClr val="00B050"/>
              </a:solidFill>
              <a:latin typeface="Biondi" pitchFamily="2" charset="0"/>
            </a:endParaRPr>
          </a:p>
        </p:txBody>
      </p:sp>
      <p:sp>
        <p:nvSpPr>
          <p:cNvPr id="20483" name="Content Placeholder 2"/>
          <p:cNvSpPr>
            <a:spLocks noGrp="1"/>
          </p:cNvSpPr>
          <p:nvPr>
            <p:ph sz="quarter" idx="4294967295"/>
          </p:nvPr>
        </p:nvSpPr>
        <p:spPr>
          <a:xfrm>
            <a:off x="0" y="980728"/>
            <a:ext cx="9144000" cy="5877272"/>
          </a:xfrm>
          <a:prstGeom prst="rect">
            <a:avLst/>
          </a:prstGeom>
        </p:spPr>
        <p:txBody>
          <a:bodyPr>
            <a:noAutofit/>
          </a:bodyPr>
          <a:lstStyle/>
          <a:p>
            <a:pPr algn="just">
              <a:buFont typeface="Wingdings 2" pitchFamily="18" charset="2"/>
              <a:buNone/>
            </a:pPr>
            <a:r>
              <a:rPr lang="en-US" sz="2100" dirty="0" smtClean="0">
                <a:solidFill>
                  <a:srgbClr val="00153E"/>
                </a:solidFill>
                <a:latin typeface="Baskerville Old Face" pitchFamily="18" charset="0"/>
              </a:rPr>
              <a:t>The excretory organ of </a:t>
            </a:r>
            <a:r>
              <a:rPr lang="en-US" sz="2100" i="1" dirty="0" err="1" smtClean="0">
                <a:solidFill>
                  <a:srgbClr val="00153E"/>
                </a:solidFill>
                <a:latin typeface="Baskerville Old Face" pitchFamily="18" charset="0"/>
              </a:rPr>
              <a:t>Pila</a:t>
            </a:r>
            <a:r>
              <a:rPr lang="en-US" sz="2100" dirty="0" smtClean="0">
                <a:solidFill>
                  <a:srgbClr val="00153E"/>
                </a:solidFill>
                <a:latin typeface="Baskerville Old Face" pitchFamily="18" charset="0"/>
              </a:rPr>
              <a:t> comprises of single large </a:t>
            </a:r>
            <a:r>
              <a:rPr lang="en-US" sz="2100" b="1" dirty="0" smtClean="0">
                <a:solidFill>
                  <a:srgbClr val="00153E"/>
                </a:solidFill>
                <a:latin typeface="Baskerville Old Face" pitchFamily="18" charset="0"/>
              </a:rPr>
              <a:t>renal organ </a:t>
            </a:r>
            <a:r>
              <a:rPr lang="en-US" sz="2100" dirty="0" smtClean="0">
                <a:solidFill>
                  <a:srgbClr val="00153E"/>
                </a:solidFill>
                <a:latin typeface="Baskerville Old Face" pitchFamily="18" charset="0"/>
              </a:rPr>
              <a:t>or </a:t>
            </a:r>
            <a:r>
              <a:rPr lang="en-US" sz="2100" b="1" dirty="0" smtClean="0">
                <a:solidFill>
                  <a:srgbClr val="00153E"/>
                </a:solidFill>
                <a:latin typeface="Baskerville Old Face" pitchFamily="18" charset="0"/>
              </a:rPr>
              <a:t>Kidney</a:t>
            </a:r>
            <a:r>
              <a:rPr lang="en-US" sz="2100" dirty="0" smtClean="0">
                <a:solidFill>
                  <a:srgbClr val="00153E"/>
                </a:solidFill>
                <a:latin typeface="Baskerville Old Face" pitchFamily="18" charset="0"/>
              </a:rPr>
              <a:t>. It is actually on the left side of the body, the right kidney being disappeared or modified into genital duct. The </a:t>
            </a:r>
            <a:r>
              <a:rPr lang="en-US" sz="2100" dirty="0" err="1" smtClean="0">
                <a:solidFill>
                  <a:srgbClr val="00153E"/>
                </a:solidFill>
                <a:latin typeface="Baskerville Old Face" pitchFamily="18" charset="0"/>
              </a:rPr>
              <a:t>coelom</a:t>
            </a:r>
            <a:r>
              <a:rPr lang="en-US" sz="2100" dirty="0" smtClean="0">
                <a:solidFill>
                  <a:srgbClr val="00153E"/>
                </a:solidFill>
                <a:latin typeface="Baskerville Old Face" pitchFamily="18" charset="0"/>
              </a:rPr>
              <a:t> of kidney is in communication with the </a:t>
            </a:r>
            <a:r>
              <a:rPr lang="en-US" sz="2100" dirty="0" err="1" smtClean="0">
                <a:solidFill>
                  <a:srgbClr val="00153E"/>
                </a:solidFill>
                <a:latin typeface="Baskerville Old Face" pitchFamily="18" charset="0"/>
              </a:rPr>
              <a:t>coelom</a:t>
            </a:r>
            <a:r>
              <a:rPr lang="en-US" sz="2100" dirty="0" smtClean="0">
                <a:solidFill>
                  <a:srgbClr val="00153E"/>
                </a:solidFill>
                <a:latin typeface="Baskerville Old Face" pitchFamily="18" charset="0"/>
              </a:rPr>
              <a:t> of  pericardial cavity and to the exterior. It consists of two distinct chambers: </a:t>
            </a:r>
            <a:r>
              <a:rPr lang="en-US" sz="2100" u="sng" dirty="0" smtClean="0">
                <a:solidFill>
                  <a:srgbClr val="00153E"/>
                </a:solidFill>
                <a:latin typeface="Baskerville Old Face" pitchFamily="18" charset="0"/>
              </a:rPr>
              <a:t>anterior</a:t>
            </a:r>
            <a:r>
              <a:rPr lang="en-US" sz="2100" dirty="0" smtClean="0">
                <a:solidFill>
                  <a:srgbClr val="00153E"/>
                </a:solidFill>
                <a:latin typeface="Baskerville Old Face" pitchFamily="18" charset="0"/>
              </a:rPr>
              <a:t> and </a:t>
            </a:r>
            <a:r>
              <a:rPr lang="en-US" sz="2100" u="sng" dirty="0" smtClean="0">
                <a:solidFill>
                  <a:srgbClr val="00153E"/>
                </a:solidFill>
                <a:latin typeface="Baskerville Old Face" pitchFamily="18" charset="0"/>
              </a:rPr>
              <a:t>posterior</a:t>
            </a:r>
            <a:r>
              <a:rPr lang="en-US" sz="2100" dirty="0" smtClean="0">
                <a:solidFill>
                  <a:srgbClr val="00153E"/>
                </a:solidFill>
                <a:latin typeface="Baskerville Old Face" pitchFamily="18" charset="0"/>
              </a:rPr>
              <a:t>.</a:t>
            </a:r>
            <a:endParaRPr lang="en-US" sz="2100" i="1" dirty="0" smtClean="0">
              <a:solidFill>
                <a:srgbClr val="00153E"/>
              </a:solidFill>
              <a:latin typeface="Baskerville Old Face" pitchFamily="18" charset="0"/>
            </a:endParaRPr>
          </a:p>
          <a:p>
            <a:pPr algn="just">
              <a:buNone/>
            </a:pPr>
            <a:r>
              <a:rPr lang="en-US" sz="2100" b="1" dirty="0" smtClean="0">
                <a:solidFill>
                  <a:srgbClr val="0070C0"/>
                </a:solidFill>
                <a:latin typeface="Baskerville Old Face" pitchFamily="18" charset="0"/>
              </a:rPr>
              <a:t>(</a:t>
            </a:r>
            <a:r>
              <a:rPr lang="en-US" sz="2100" b="1" dirty="0" err="1" smtClean="0">
                <a:solidFill>
                  <a:srgbClr val="0070C0"/>
                </a:solidFill>
                <a:latin typeface="Baskerville Old Face" pitchFamily="18" charset="0"/>
              </a:rPr>
              <a:t>i</a:t>
            </a:r>
            <a:r>
              <a:rPr lang="en-US" sz="2100" b="1" dirty="0" smtClean="0">
                <a:solidFill>
                  <a:srgbClr val="0070C0"/>
                </a:solidFill>
                <a:latin typeface="Baskerville Old Face" pitchFamily="18" charset="0"/>
              </a:rPr>
              <a:t>)	</a:t>
            </a:r>
            <a:r>
              <a:rPr lang="en-US" sz="2100" b="1" dirty="0" err="1" smtClean="0">
                <a:solidFill>
                  <a:srgbClr val="0070C0"/>
                </a:solidFill>
                <a:latin typeface="Baskerville Old Face" pitchFamily="18" charset="0"/>
              </a:rPr>
              <a:t>Anteior</a:t>
            </a:r>
            <a:r>
              <a:rPr lang="en-US" sz="2100" b="1" dirty="0" smtClean="0">
                <a:solidFill>
                  <a:srgbClr val="0070C0"/>
                </a:solidFill>
                <a:latin typeface="Baskerville Old Face" pitchFamily="18" charset="0"/>
              </a:rPr>
              <a:t> Renal Chamber: </a:t>
            </a:r>
            <a:r>
              <a:rPr lang="en-US" sz="2100" dirty="0" smtClean="0">
                <a:solidFill>
                  <a:srgbClr val="006C31"/>
                </a:solidFill>
                <a:latin typeface="Baskerville Old Face" pitchFamily="18" charset="0"/>
              </a:rPr>
              <a:t>a small, ovoid, reddish sac situated in front of the pericardium and projecting into the </a:t>
            </a:r>
            <a:r>
              <a:rPr lang="en-US" sz="2100" dirty="0" err="1" smtClean="0">
                <a:solidFill>
                  <a:srgbClr val="006C31"/>
                </a:solidFill>
                <a:latin typeface="Baskerville Old Face" pitchFamily="18" charset="0"/>
              </a:rPr>
              <a:t>branchial</a:t>
            </a:r>
            <a:r>
              <a:rPr lang="en-US" sz="2100" dirty="0" smtClean="0">
                <a:solidFill>
                  <a:srgbClr val="006C31"/>
                </a:solidFill>
                <a:latin typeface="Baskerville Old Face" pitchFamily="18" charset="0"/>
              </a:rPr>
              <a:t> chamber of the mantle cavity near the posterior end of </a:t>
            </a:r>
            <a:r>
              <a:rPr lang="en-US" sz="2100" dirty="0" err="1" smtClean="0">
                <a:solidFill>
                  <a:srgbClr val="006C31"/>
                </a:solidFill>
                <a:latin typeface="Baskerville Old Face" pitchFamily="18" charset="0"/>
              </a:rPr>
              <a:t>epitaenia</a:t>
            </a:r>
            <a:r>
              <a:rPr lang="en-US" sz="2100" dirty="0" smtClean="0">
                <a:solidFill>
                  <a:srgbClr val="006C31"/>
                </a:solidFill>
                <a:latin typeface="Baskerville Old Face" pitchFamily="18" charset="0"/>
              </a:rPr>
              <a:t>. It communicates with posterior renal chamber at one end and on other with the </a:t>
            </a:r>
            <a:r>
              <a:rPr lang="en-US" sz="2100" dirty="0" err="1" smtClean="0">
                <a:solidFill>
                  <a:srgbClr val="006C31"/>
                </a:solidFill>
                <a:latin typeface="Baskerville Old Face" pitchFamily="18" charset="0"/>
              </a:rPr>
              <a:t>branchial</a:t>
            </a:r>
            <a:r>
              <a:rPr lang="en-US" sz="2100" dirty="0" smtClean="0">
                <a:solidFill>
                  <a:srgbClr val="006C31"/>
                </a:solidFill>
                <a:latin typeface="Baskerville Old Face" pitchFamily="18" charset="0"/>
              </a:rPr>
              <a:t> chamber by an oblique slit called </a:t>
            </a:r>
            <a:r>
              <a:rPr lang="en-US" sz="2100" b="1" dirty="0" err="1" smtClean="0">
                <a:solidFill>
                  <a:srgbClr val="006C31"/>
                </a:solidFill>
                <a:latin typeface="Baskerville Old Face" pitchFamily="18" charset="0"/>
              </a:rPr>
              <a:t>nephridiopore</a:t>
            </a:r>
            <a:r>
              <a:rPr lang="en-US" sz="2100" dirty="0" smtClean="0">
                <a:solidFill>
                  <a:srgbClr val="006C31"/>
                </a:solidFill>
                <a:latin typeface="Baskerville Old Face" pitchFamily="18" charset="0"/>
              </a:rPr>
              <a:t>. The roof and floor of ARC has </a:t>
            </a:r>
            <a:r>
              <a:rPr lang="en-US" sz="2100" u="sng" dirty="0" smtClean="0">
                <a:solidFill>
                  <a:srgbClr val="006C31"/>
                </a:solidFill>
                <a:latin typeface="Baskerville Old Face" pitchFamily="18" charset="0"/>
              </a:rPr>
              <a:t>efferent</a:t>
            </a:r>
            <a:r>
              <a:rPr lang="en-US" sz="2100" dirty="0" smtClean="0">
                <a:solidFill>
                  <a:srgbClr val="006C31"/>
                </a:solidFill>
                <a:latin typeface="Baskerville Old Face" pitchFamily="18" charset="0"/>
              </a:rPr>
              <a:t> &amp; </a:t>
            </a:r>
            <a:r>
              <a:rPr lang="en-US" sz="2100" u="sng" dirty="0" smtClean="0">
                <a:solidFill>
                  <a:srgbClr val="006C31"/>
                </a:solidFill>
                <a:latin typeface="Baskerville Old Face" pitchFamily="18" charset="0"/>
              </a:rPr>
              <a:t>afferent renal sinus</a:t>
            </a:r>
            <a:r>
              <a:rPr lang="en-US" sz="2100" dirty="0" smtClean="0">
                <a:solidFill>
                  <a:srgbClr val="006C31"/>
                </a:solidFill>
                <a:latin typeface="Baskerville Old Face" pitchFamily="18" charset="0"/>
              </a:rPr>
              <a:t> and is also </a:t>
            </a:r>
            <a:r>
              <a:rPr lang="en-US" sz="2100" dirty="0" err="1" smtClean="0">
                <a:solidFill>
                  <a:srgbClr val="006C31"/>
                </a:solidFill>
                <a:latin typeface="Baskerville Old Face" pitchFamily="18" charset="0"/>
              </a:rPr>
              <a:t>lamellated</a:t>
            </a:r>
            <a:r>
              <a:rPr lang="en-US" sz="2100" dirty="0" smtClean="0">
                <a:solidFill>
                  <a:srgbClr val="006C31"/>
                </a:solidFill>
                <a:latin typeface="Baskerville Old Face" pitchFamily="18" charset="0"/>
              </a:rPr>
              <a:t>.</a:t>
            </a:r>
            <a:endParaRPr lang="en-US" sz="2100" b="1" u="sng" dirty="0" smtClean="0">
              <a:solidFill>
                <a:schemeClr val="tx1"/>
              </a:solidFill>
              <a:latin typeface="Baskerville Old Face" pitchFamily="18" charset="0"/>
            </a:endParaRPr>
          </a:p>
          <a:p>
            <a:pPr algn="just">
              <a:buFont typeface="Wingdings 2" pitchFamily="18" charset="2"/>
              <a:buNone/>
            </a:pPr>
            <a:r>
              <a:rPr lang="en-US" sz="2100" b="1" dirty="0" smtClean="0">
                <a:solidFill>
                  <a:srgbClr val="00153E"/>
                </a:solidFill>
                <a:latin typeface="Baskerville Old Face" pitchFamily="18" charset="0"/>
              </a:rPr>
              <a:t>(ii)	Posterior Renal Chamber: </a:t>
            </a:r>
            <a:r>
              <a:rPr lang="en-US" sz="2100" dirty="0" smtClean="0">
                <a:solidFill>
                  <a:srgbClr val="C00000"/>
                </a:solidFill>
                <a:latin typeface="Baskerville Old Face" pitchFamily="18" charset="0"/>
              </a:rPr>
              <a:t> is a large, hooked, brownish or </a:t>
            </a:r>
            <a:r>
              <a:rPr lang="en-US" sz="2100" dirty="0" err="1" smtClean="0">
                <a:solidFill>
                  <a:srgbClr val="C00000"/>
                </a:solidFill>
                <a:latin typeface="Baskerville Old Face" pitchFamily="18" charset="0"/>
              </a:rPr>
              <a:t>greyish</a:t>
            </a:r>
            <a:r>
              <a:rPr lang="en-US" sz="2100" dirty="0" smtClean="0">
                <a:solidFill>
                  <a:srgbClr val="C00000"/>
                </a:solidFill>
                <a:latin typeface="Baskerville Old Face" pitchFamily="18" charset="0"/>
              </a:rPr>
              <a:t> sac situated behind the anterior renal chamber between the rectum and the pericardium communicating at one end with the anterior renal chamber and at the other end with the pericardium by an aperture called </a:t>
            </a:r>
            <a:r>
              <a:rPr lang="en-US" sz="2100" b="1" dirty="0" err="1" smtClean="0">
                <a:solidFill>
                  <a:srgbClr val="C00000"/>
                </a:solidFill>
                <a:latin typeface="Baskerville Old Face" pitchFamily="18" charset="0"/>
              </a:rPr>
              <a:t>nephrostome</a:t>
            </a:r>
            <a:r>
              <a:rPr lang="en-US" sz="2100" dirty="0" smtClean="0">
                <a:solidFill>
                  <a:srgbClr val="C00000"/>
                </a:solidFill>
                <a:latin typeface="Baskerville Old Face" pitchFamily="18" charset="0"/>
              </a:rPr>
              <a:t> present as perforation on the </a:t>
            </a:r>
            <a:r>
              <a:rPr lang="en-US" sz="2100" u="sng" dirty="0" err="1" smtClean="0">
                <a:solidFill>
                  <a:srgbClr val="C00000"/>
                </a:solidFill>
                <a:latin typeface="Baskerville Old Face" pitchFamily="18" charset="0"/>
              </a:rPr>
              <a:t>renopericardial</a:t>
            </a:r>
            <a:r>
              <a:rPr lang="en-US" sz="2100" u="sng" dirty="0" smtClean="0">
                <a:solidFill>
                  <a:srgbClr val="C00000"/>
                </a:solidFill>
                <a:latin typeface="Baskerville Old Face" pitchFamily="18" charset="0"/>
              </a:rPr>
              <a:t> septum</a:t>
            </a:r>
            <a:r>
              <a:rPr lang="en-US" sz="2100" dirty="0" smtClean="0">
                <a:solidFill>
                  <a:srgbClr val="C00000"/>
                </a:solidFill>
                <a:latin typeface="Baskerville Old Face" pitchFamily="18" charset="0"/>
              </a:rPr>
              <a:t> separating post. renal chamber from the pericardium. Roof of the chamber is highly </a:t>
            </a:r>
            <a:r>
              <a:rPr lang="en-US" sz="2100" dirty="0" err="1" smtClean="0">
                <a:solidFill>
                  <a:srgbClr val="C00000"/>
                </a:solidFill>
                <a:latin typeface="Baskerville Old Face" pitchFamily="18" charset="0"/>
              </a:rPr>
              <a:t>vascularised</a:t>
            </a:r>
            <a:r>
              <a:rPr lang="en-US" sz="2100" dirty="0" smtClean="0">
                <a:solidFill>
                  <a:srgbClr val="C00000"/>
                </a:solidFill>
                <a:latin typeface="Baskerville Old Face" pitchFamily="18" charset="0"/>
              </a:rPr>
              <a:t> by </a:t>
            </a:r>
            <a:r>
              <a:rPr lang="en-US" sz="2100" dirty="0" err="1" smtClean="0">
                <a:solidFill>
                  <a:srgbClr val="C00000"/>
                </a:solidFill>
                <a:latin typeface="Baskerville Old Face" pitchFamily="18" charset="0"/>
              </a:rPr>
              <a:t>aff</a:t>
            </a:r>
            <a:r>
              <a:rPr lang="en-US" sz="2100" dirty="0" smtClean="0">
                <a:solidFill>
                  <a:srgbClr val="C00000"/>
                </a:solidFill>
                <a:latin typeface="Baskerville Old Face" pitchFamily="18" charset="0"/>
              </a:rPr>
              <a:t>. and eff. renal sinus branches.</a:t>
            </a:r>
            <a:endParaRPr lang="en-US" sz="2100" dirty="0" smtClean="0">
              <a:solidFill>
                <a:srgbClr val="4F2270"/>
              </a:solidFill>
              <a:latin typeface="Baskerville Old Face"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144000" cy="841248"/>
          </a:xfrm>
        </p:spPr>
        <p:txBody>
          <a:bodyPr/>
          <a:lstStyle/>
          <a:p>
            <a:pPr algn="ctr"/>
            <a:r>
              <a:rPr lang="en-US" b="1" dirty="0" smtClean="0">
                <a:solidFill>
                  <a:srgbClr val="00B050"/>
                </a:solidFill>
                <a:latin typeface="Biondi" pitchFamily="2" charset="0"/>
              </a:rPr>
              <a:t>Excretory System </a:t>
            </a:r>
            <a:r>
              <a:rPr lang="en-US" sz="2400" b="1" dirty="0" smtClean="0">
                <a:solidFill>
                  <a:srgbClr val="00B050"/>
                </a:solidFill>
                <a:latin typeface="Biondi" pitchFamily="2" charset="0"/>
              </a:rPr>
              <a:t>(Contd.)</a:t>
            </a:r>
            <a:endParaRPr lang="en-IN" dirty="0"/>
          </a:p>
        </p:txBody>
      </p:sp>
      <p:sp>
        <p:nvSpPr>
          <p:cNvPr id="3" name="Content Placeholder 2"/>
          <p:cNvSpPr>
            <a:spLocks noGrp="1"/>
          </p:cNvSpPr>
          <p:nvPr>
            <p:ph sz="half" idx="1"/>
          </p:nvPr>
        </p:nvSpPr>
        <p:spPr>
          <a:xfrm>
            <a:off x="0" y="1052736"/>
            <a:ext cx="5148064" cy="5805264"/>
          </a:xfrm>
        </p:spPr>
        <p:txBody>
          <a:bodyPr>
            <a:normAutofit fontScale="77500" lnSpcReduction="20000"/>
          </a:bodyPr>
          <a:lstStyle/>
          <a:p>
            <a:pPr algn="just">
              <a:buFont typeface="Wingdings 2" pitchFamily="18" charset="2"/>
              <a:buNone/>
            </a:pPr>
            <a:r>
              <a:rPr lang="en-US" b="1" dirty="0" smtClean="0">
                <a:solidFill>
                  <a:srgbClr val="C00000"/>
                </a:solidFill>
                <a:latin typeface="Baskerville Old Face" pitchFamily="18" charset="0"/>
              </a:rPr>
              <a:t>Physiology of Excretion:</a:t>
            </a:r>
            <a:r>
              <a:rPr lang="en-US" dirty="0" smtClean="0">
                <a:solidFill>
                  <a:srgbClr val="C00000"/>
                </a:solidFill>
                <a:latin typeface="Baskerville Old Face" pitchFamily="18" charset="0"/>
              </a:rPr>
              <a:t> </a:t>
            </a:r>
            <a:r>
              <a:rPr lang="en-US" dirty="0" smtClean="0">
                <a:solidFill>
                  <a:srgbClr val="4F2270"/>
                </a:solidFill>
                <a:latin typeface="Baskerville Old Face" pitchFamily="18" charset="0"/>
              </a:rPr>
              <a:t>The auricular wall of the heart forms the pericardial fluid by </a:t>
            </a:r>
            <a:r>
              <a:rPr lang="en-US" dirty="0" err="1" smtClean="0">
                <a:solidFill>
                  <a:srgbClr val="4F2270"/>
                </a:solidFill>
                <a:latin typeface="Baskerville Old Face" pitchFamily="18" charset="0"/>
              </a:rPr>
              <a:t>ultrafilteration</a:t>
            </a:r>
            <a:r>
              <a:rPr lang="en-US" dirty="0" smtClean="0">
                <a:solidFill>
                  <a:srgbClr val="4F2270"/>
                </a:solidFill>
                <a:latin typeface="Baskerville Old Face" pitchFamily="18" charset="0"/>
              </a:rPr>
              <a:t> of blood across the auricular wall. This pericardial fluid, is thus called as </a:t>
            </a:r>
            <a:r>
              <a:rPr lang="en-US" b="1" dirty="0" smtClean="0">
                <a:solidFill>
                  <a:srgbClr val="4F2270"/>
                </a:solidFill>
                <a:latin typeface="Baskerville Old Face" pitchFamily="18" charset="0"/>
              </a:rPr>
              <a:t>Primary Urine</a:t>
            </a:r>
            <a:r>
              <a:rPr lang="en-US" dirty="0" smtClean="0">
                <a:solidFill>
                  <a:srgbClr val="4F2270"/>
                </a:solidFill>
                <a:latin typeface="Baskerville Old Face" pitchFamily="18" charset="0"/>
              </a:rPr>
              <a:t> which later on passes through </a:t>
            </a:r>
            <a:r>
              <a:rPr lang="en-US" u="sng" dirty="0" err="1" smtClean="0">
                <a:solidFill>
                  <a:srgbClr val="4F2270"/>
                </a:solidFill>
                <a:latin typeface="Baskerville Old Face" pitchFamily="18" charset="0"/>
              </a:rPr>
              <a:t>nephrostome</a:t>
            </a:r>
            <a:r>
              <a:rPr lang="en-US" dirty="0" smtClean="0">
                <a:solidFill>
                  <a:srgbClr val="4F2270"/>
                </a:solidFill>
                <a:latin typeface="Baskerville Old Face" pitchFamily="18" charset="0"/>
              </a:rPr>
              <a:t> into </a:t>
            </a:r>
            <a:r>
              <a:rPr lang="en-US" dirty="0" err="1" smtClean="0">
                <a:solidFill>
                  <a:srgbClr val="4F2270"/>
                </a:solidFill>
                <a:latin typeface="Baskerville Old Face" pitchFamily="18" charset="0"/>
              </a:rPr>
              <a:t>metanephridial</a:t>
            </a:r>
            <a:r>
              <a:rPr lang="en-US" dirty="0" smtClean="0">
                <a:solidFill>
                  <a:srgbClr val="4F2270"/>
                </a:solidFill>
                <a:latin typeface="Baskerville Old Face" pitchFamily="18" charset="0"/>
              </a:rPr>
              <a:t> system, the </a:t>
            </a:r>
            <a:r>
              <a:rPr lang="en-US" b="1" dirty="0" smtClean="0">
                <a:solidFill>
                  <a:srgbClr val="4F2270"/>
                </a:solidFill>
                <a:latin typeface="Baskerville Old Face" pitchFamily="18" charset="0"/>
              </a:rPr>
              <a:t>Kidney</a:t>
            </a:r>
            <a:r>
              <a:rPr lang="en-US" dirty="0" smtClean="0">
                <a:solidFill>
                  <a:srgbClr val="4F2270"/>
                </a:solidFill>
                <a:latin typeface="Baskerville Old Face" pitchFamily="18" charset="0"/>
              </a:rPr>
              <a:t>. In the kidney the </a:t>
            </a:r>
            <a:r>
              <a:rPr lang="en-US" u="sng" dirty="0" smtClean="0">
                <a:solidFill>
                  <a:srgbClr val="4F2270"/>
                </a:solidFill>
                <a:latin typeface="Baskerville Old Face" pitchFamily="18" charset="0"/>
              </a:rPr>
              <a:t>primary urine</a:t>
            </a:r>
            <a:r>
              <a:rPr lang="en-US" dirty="0" smtClean="0">
                <a:solidFill>
                  <a:srgbClr val="4F2270"/>
                </a:solidFill>
                <a:latin typeface="Baskerville Old Face" pitchFamily="18" charset="0"/>
              </a:rPr>
              <a:t> is modified by </a:t>
            </a:r>
            <a:r>
              <a:rPr lang="en-US" i="1" dirty="0" smtClean="0">
                <a:solidFill>
                  <a:srgbClr val="4F2270"/>
                </a:solidFill>
                <a:latin typeface="Baskerville Old Face" pitchFamily="18" charset="0"/>
              </a:rPr>
              <a:t>selective </a:t>
            </a:r>
            <a:r>
              <a:rPr lang="en-US" i="1" dirty="0" err="1" smtClean="0">
                <a:solidFill>
                  <a:srgbClr val="4F2270"/>
                </a:solidFill>
                <a:latin typeface="Baskerville Old Face" pitchFamily="18" charset="0"/>
              </a:rPr>
              <a:t>reabsorption</a:t>
            </a:r>
            <a:r>
              <a:rPr lang="en-US" dirty="0" smtClean="0">
                <a:solidFill>
                  <a:srgbClr val="4F2270"/>
                </a:solidFill>
                <a:latin typeface="Baskerville Old Face" pitchFamily="18" charset="0"/>
              </a:rPr>
              <a:t> and </a:t>
            </a:r>
            <a:r>
              <a:rPr lang="en-US" i="1" dirty="0" smtClean="0">
                <a:solidFill>
                  <a:srgbClr val="4F2270"/>
                </a:solidFill>
                <a:latin typeface="Baskerville Old Face" pitchFamily="18" charset="0"/>
              </a:rPr>
              <a:t>secretion</a:t>
            </a:r>
            <a:r>
              <a:rPr lang="en-US" dirty="0" smtClean="0">
                <a:solidFill>
                  <a:srgbClr val="4F2270"/>
                </a:solidFill>
                <a:latin typeface="Baskerville Old Face" pitchFamily="18" charset="0"/>
              </a:rPr>
              <a:t> of certain wastes from the blood across the kidney wall. The resulting </a:t>
            </a:r>
            <a:r>
              <a:rPr lang="en-US" u="sng" dirty="0" smtClean="0">
                <a:solidFill>
                  <a:srgbClr val="4F2270"/>
                </a:solidFill>
                <a:latin typeface="Baskerville Old Face" pitchFamily="18" charset="0"/>
              </a:rPr>
              <a:t>final urine</a:t>
            </a:r>
            <a:r>
              <a:rPr lang="en-US" dirty="0" smtClean="0">
                <a:solidFill>
                  <a:srgbClr val="4F2270"/>
                </a:solidFill>
                <a:latin typeface="Baskerville Old Face" pitchFamily="18" charset="0"/>
              </a:rPr>
              <a:t> is then discharged through </a:t>
            </a:r>
            <a:r>
              <a:rPr lang="en-US" dirty="0" err="1" smtClean="0">
                <a:solidFill>
                  <a:srgbClr val="4F2270"/>
                </a:solidFill>
                <a:latin typeface="Baskerville Old Face" pitchFamily="18" charset="0"/>
              </a:rPr>
              <a:t>ranal</a:t>
            </a:r>
            <a:r>
              <a:rPr lang="en-US" dirty="0" smtClean="0">
                <a:solidFill>
                  <a:srgbClr val="4F2270"/>
                </a:solidFill>
                <a:latin typeface="Baskerville Old Face" pitchFamily="18" charset="0"/>
              </a:rPr>
              <a:t> aperture (</a:t>
            </a:r>
            <a:r>
              <a:rPr lang="en-US" u="sng" dirty="0" err="1" smtClean="0">
                <a:solidFill>
                  <a:srgbClr val="4F2270"/>
                </a:solidFill>
                <a:latin typeface="Baskerville Old Face" pitchFamily="18" charset="0"/>
              </a:rPr>
              <a:t>nephridiopore</a:t>
            </a:r>
            <a:r>
              <a:rPr lang="en-US" dirty="0" smtClean="0">
                <a:solidFill>
                  <a:srgbClr val="4F2270"/>
                </a:solidFill>
                <a:latin typeface="Baskerville Old Face" pitchFamily="18" charset="0"/>
              </a:rPr>
              <a:t>) into the </a:t>
            </a:r>
            <a:r>
              <a:rPr lang="en-US" dirty="0" err="1" smtClean="0">
                <a:solidFill>
                  <a:srgbClr val="4F2270"/>
                </a:solidFill>
                <a:latin typeface="Baskerville Old Face" pitchFamily="18" charset="0"/>
              </a:rPr>
              <a:t>branchial</a:t>
            </a:r>
            <a:r>
              <a:rPr lang="en-US" dirty="0" smtClean="0">
                <a:solidFill>
                  <a:srgbClr val="4F2270"/>
                </a:solidFill>
                <a:latin typeface="Baskerville Old Face" pitchFamily="18" charset="0"/>
              </a:rPr>
              <a:t> chamber from where it is removed by the outgoing current of water through the right </a:t>
            </a:r>
            <a:r>
              <a:rPr lang="en-US" dirty="0" err="1" smtClean="0">
                <a:solidFill>
                  <a:srgbClr val="4F2270"/>
                </a:solidFill>
                <a:latin typeface="Baskerville Old Face" pitchFamily="18" charset="0"/>
              </a:rPr>
              <a:t>nuchal</a:t>
            </a:r>
            <a:r>
              <a:rPr lang="en-US" dirty="0" smtClean="0">
                <a:solidFill>
                  <a:srgbClr val="4F2270"/>
                </a:solidFill>
                <a:latin typeface="Baskerville Old Face" pitchFamily="18" charset="0"/>
              </a:rPr>
              <a:t> lobe. 	</a:t>
            </a:r>
          </a:p>
          <a:p>
            <a:pPr algn="just">
              <a:buFont typeface="Wingdings 2" pitchFamily="18" charset="2"/>
              <a:buNone/>
            </a:pPr>
            <a:r>
              <a:rPr lang="en-US" i="1" dirty="0" err="1" smtClean="0">
                <a:solidFill>
                  <a:srgbClr val="4F2270"/>
                </a:solidFill>
                <a:latin typeface="Baskerville Old Face" pitchFamily="18" charset="0"/>
              </a:rPr>
              <a:t>Pila</a:t>
            </a:r>
            <a:r>
              <a:rPr lang="en-US" dirty="0" smtClean="0">
                <a:solidFill>
                  <a:srgbClr val="4F2270"/>
                </a:solidFill>
                <a:latin typeface="Baskerville Old Face" pitchFamily="18" charset="0"/>
              </a:rPr>
              <a:t>,</a:t>
            </a:r>
            <a:r>
              <a:rPr lang="en-US" i="1" dirty="0" smtClean="0">
                <a:solidFill>
                  <a:srgbClr val="4F2270"/>
                </a:solidFill>
                <a:latin typeface="Baskerville Old Face" pitchFamily="18" charset="0"/>
              </a:rPr>
              <a:t> </a:t>
            </a:r>
            <a:r>
              <a:rPr lang="en-US" dirty="0" smtClean="0">
                <a:solidFill>
                  <a:srgbClr val="4F2270"/>
                </a:solidFill>
                <a:latin typeface="Baskerville Old Face" pitchFamily="18" charset="0"/>
              </a:rPr>
              <a:t>being a freshwater mollusk, maintains a relatively low level of blood salts and excretes mainly hypertonic urine by </a:t>
            </a:r>
            <a:r>
              <a:rPr lang="en-US" dirty="0" err="1" smtClean="0">
                <a:solidFill>
                  <a:srgbClr val="4F2270"/>
                </a:solidFill>
                <a:latin typeface="Baskerville Old Face" pitchFamily="18" charset="0"/>
              </a:rPr>
              <a:t>reabsorption</a:t>
            </a:r>
            <a:r>
              <a:rPr lang="en-US" dirty="0" smtClean="0">
                <a:solidFill>
                  <a:srgbClr val="4F2270"/>
                </a:solidFill>
                <a:latin typeface="Baskerville Old Face" pitchFamily="18" charset="0"/>
              </a:rPr>
              <a:t> of salts to loose a good amount of water from the body.</a:t>
            </a:r>
            <a:endParaRPr lang="en-IN" dirty="0"/>
          </a:p>
        </p:txBody>
      </p:sp>
      <p:pic>
        <p:nvPicPr>
          <p:cNvPr id="5" name="Content Placeholder 4" descr="img152.jpg"/>
          <p:cNvPicPr>
            <a:picLocks noGrp="1" noChangeAspect="1"/>
          </p:cNvPicPr>
          <p:nvPr>
            <p:ph sz="half" idx="2"/>
          </p:nvPr>
        </p:nvPicPr>
        <p:blipFill>
          <a:blip r:embed="rId2" cstate="print">
            <a:lum contrast="40000"/>
          </a:blip>
          <a:srcRect l="12324"/>
          <a:stretch>
            <a:fillRect/>
          </a:stretch>
        </p:blipFill>
        <p:spPr>
          <a:xfrm rot="16200000">
            <a:off x="5887065" y="1321847"/>
            <a:ext cx="2520279" cy="3854263"/>
          </a:xfrm>
        </p:spPr>
      </p:pic>
      <p:sp>
        <p:nvSpPr>
          <p:cNvPr id="6" name="TextBox 5"/>
          <p:cNvSpPr txBox="1"/>
          <p:nvPr/>
        </p:nvSpPr>
        <p:spPr>
          <a:xfrm>
            <a:off x="5436096" y="4725144"/>
            <a:ext cx="3456384" cy="830997"/>
          </a:xfrm>
          <a:prstGeom prst="rect">
            <a:avLst/>
          </a:prstGeom>
          <a:noFill/>
        </p:spPr>
        <p:txBody>
          <a:bodyPr wrap="square" rtlCol="0">
            <a:spAutoFit/>
          </a:bodyPr>
          <a:lstStyle/>
          <a:p>
            <a:pPr algn="ctr"/>
            <a:r>
              <a:rPr lang="en-US" sz="2400" b="1" dirty="0" smtClean="0">
                <a:solidFill>
                  <a:srgbClr val="3915BD"/>
                </a:solidFill>
              </a:rPr>
              <a:t>Kidney and Pericardium of </a:t>
            </a:r>
            <a:r>
              <a:rPr lang="en-US" sz="2400" b="1" i="1" dirty="0" err="1" smtClean="0">
                <a:solidFill>
                  <a:srgbClr val="3915BD"/>
                </a:solidFill>
              </a:rPr>
              <a:t>Pila</a:t>
            </a:r>
            <a:endParaRPr lang="en-IN" b="1" dirty="0">
              <a:solidFill>
                <a:srgbClr val="3915BD"/>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332655"/>
            <a:ext cx="9144000" cy="864097"/>
          </a:xfrm>
        </p:spPr>
        <p:txBody>
          <a:bodyPr>
            <a:normAutofit/>
          </a:bodyPr>
          <a:lstStyle/>
          <a:p>
            <a:pPr algn="ctr"/>
            <a:r>
              <a:rPr lang="en-US" sz="4800" b="1" dirty="0" smtClean="0">
                <a:solidFill>
                  <a:srgbClr val="7030A0"/>
                </a:solidFill>
                <a:latin typeface="Biondi" pitchFamily="2" charset="0"/>
              </a:rPr>
              <a:t>Nervous System</a:t>
            </a:r>
            <a:endParaRPr lang="en-IN" sz="4800" b="1" dirty="0" smtClean="0">
              <a:solidFill>
                <a:srgbClr val="7030A0"/>
              </a:solidFill>
              <a:latin typeface="Biondi" pitchFamily="2" charset="0"/>
            </a:endParaRPr>
          </a:p>
        </p:txBody>
      </p:sp>
      <p:sp>
        <p:nvSpPr>
          <p:cNvPr id="3" name="Content Placeholder 2"/>
          <p:cNvSpPr>
            <a:spLocks noGrp="1"/>
          </p:cNvSpPr>
          <p:nvPr>
            <p:ph sz="quarter" idx="4294967295"/>
          </p:nvPr>
        </p:nvSpPr>
        <p:spPr>
          <a:xfrm>
            <a:off x="0" y="1066800"/>
            <a:ext cx="5105400" cy="5791200"/>
          </a:xfrm>
          <a:prstGeom prst="rect">
            <a:avLst/>
          </a:prstGeom>
        </p:spPr>
        <p:txBody>
          <a:bodyPr>
            <a:normAutofit lnSpcReduction="10000"/>
          </a:bodyPr>
          <a:lstStyle/>
          <a:p>
            <a:pPr algn="just">
              <a:buFont typeface="Wingdings 2" pitchFamily="18" charset="2"/>
              <a:buNone/>
              <a:defRPr/>
            </a:pPr>
            <a:r>
              <a:rPr lang="en-US" sz="2000" dirty="0" smtClean="0">
                <a:solidFill>
                  <a:srgbClr val="3915BD"/>
                </a:solidFill>
                <a:latin typeface="Baskerville Old Face" pitchFamily="18" charset="0"/>
              </a:rPr>
              <a:t>The nervous system of </a:t>
            </a:r>
            <a:r>
              <a:rPr lang="en-US" sz="2000" i="1" dirty="0" err="1" smtClean="0">
                <a:solidFill>
                  <a:srgbClr val="3915BD"/>
                </a:solidFill>
                <a:latin typeface="Baskerville Old Face" pitchFamily="18" charset="0"/>
              </a:rPr>
              <a:t>Pila</a:t>
            </a:r>
            <a:r>
              <a:rPr lang="en-US" sz="2000" dirty="0" smtClean="0">
                <a:solidFill>
                  <a:srgbClr val="3915BD"/>
                </a:solidFill>
                <a:latin typeface="Baskerville Old Face" pitchFamily="18" charset="0"/>
              </a:rPr>
              <a:t> is well developed and comprises of two main parts – </a:t>
            </a:r>
            <a:r>
              <a:rPr lang="en-US" sz="2000" b="1" dirty="0" smtClean="0">
                <a:solidFill>
                  <a:srgbClr val="3915BD"/>
                </a:solidFill>
                <a:latin typeface="Baskerville Old Face" pitchFamily="18" charset="0"/>
              </a:rPr>
              <a:t>C.N.S.</a:t>
            </a:r>
            <a:r>
              <a:rPr lang="en-US" sz="2000" dirty="0" smtClean="0">
                <a:solidFill>
                  <a:srgbClr val="3915BD"/>
                </a:solidFill>
                <a:latin typeface="Baskerville Old Face" pitchFamily="18" charset="0"/>
              </a:rPr>
              <a:t>, and </a:t>
            </a:r>
            <a:r>
              <a:rPr lang="en-US" sz="2000" b="1" dirty="0" smtClean="0">
                <a:solidFill>
                  <a:srgbClr val="3915BD"/>
                </a:solidFill>
                <a:latin typeface="Baskerville Old Face" pitchFamily="18" charset="0"/>
              </a:rPr>
              <a:t>P.N.S.</a:t>
            </a:r>
            <a:r>
              <a:rPr lang="en-US" sz="2000" dirty="0" smtClean="0">
                <a:solidFill>
                  <a:srgbClr val="3915BD"/>
                </a:solidFill>
                <a:latin typeface="Baskerville Old Face" pitchFamily="18" charset="0"/>
              </a:rPr>
              <a:t> It shows asymmetry like other organ-systems due to twisting of visceral mass.</a:t>
            </a:r>
            <a:endParaRPr lang="en-US" sz="2000" b="1" dirty="0" smtClean="0">
              <a:solidFill>
                <a:srgbClr val="3915BD"/>
              </a:solidFill>
              <a:latin typeface="Baskerville Old Face" pitchFamily="18" charset="0"/>
            </a:endParaRPr>
          </a:p>
          <a:p>
            <a:pPr marL="355600" indent="-287338" algn="just">
              <a:buClr>
                <a:srgbClr val="C00000"/>
              </a:buClr>
              <a:buSzPct val="100000"/>
              <a:buNone/>
              <a:defRPr/>
            </a:pPr>
            <a:r>
              <a:rPr lang="en-US" sz="2000" b="1" dirty="0" smtClean="0">
                <a:solidFill>
                  <a:srgbClr val="008E40"/>
                </a:solidFill>
                <a:latin typeface="Baskerville Old Face" pitchFamily="18" charset="0"/>
              </a:rPr>
              <a:t>1.	Central Nervous System: </a:t>
            </a:r>
            <a:r>
              <a:rPr lang="en-US" sz="2000" dirty="0" smtClean="0">
                <a:solidFill>
                  <a:schemeClr val="tx1"/>
                </a:solidFill>
                <a:latin typeface="Baskerville Old Face" pitchFamily="18" charset="0"/>
              </a:rPr>
              <a:t>it includes the </a:t>
            </a:r>
            <a:r>
              <a:rPr lang="en-US" sz="2000" b="1" dirty="0" smtClean="0">
                <a:solidFill>
                  <a:schemeClr val="tx1"/>
                </a:solidFill>
                <a:latin typeface="Baskerville Old Face" pitchFamily="18" charset="0"/>
              </a:rPr>
              <a:t>ganglia</a:t>
            </a:r>
            <a:r>
              <a:rPr lang="en-US" sz="2000" dirty="0" smtClean="0">
                <a:solidFill>
                  <a:schemeClr val="tx1"/>
                </a:solidFill>
                <a:latin typeface="Baskerville Old Face" pitchFamily="18" charset="0"/>
              </a:rPr>
              <a:t> and their </a:t>
            </a:r>
            <a:r>
              <a:rPr lang="en-US" sz="2000" b="1" dirty="0" err="1" smtClean="0">
                <a:solidFill>
                  <a:schemeClr val="tx1"/>
                </a:solidFill>
                <a:latin typeface="Baskerville Old Face" pitchFamily="18" charset="0"/>
              </a:rPr>
              <a:t>commissures</a:t>
            </a:r>
            <a:r>
              <a:rPr lang="en-US" sz="2000" b="1" dirty="0" smtClean="0">
                <a:solidFill>
                  <a:schemeClr val="tx1"/>
                </a:solidFill>
                <a:latin typeface="Baskerville Old Face" pitchFamily="18" charset="0"/>
              </a:rPr>
              <a:t> </a:t>
            </a:r>
            <a:r>
              <a:rPr lang="en-US" sz="2000" dirty="0" smtClean="0">
                <a:solidFill>
                  <a:schemeClr val="tx1"/>
                </a:solidFill>
                <a:latin typeface="Baskerville Old Face" pitchFamily="18" charset="0"/>
              </a:rPr>
              <a:t>(connections between similar ganglia) and </a:t>
            </a:r>
            <a:r>
              <a:rPr lang="en-US" sz="2000" b="1" dirty="0" smtClean="0">
                <a:solidFill>
                  <a:schemeClr val="tx1"/>
                </a:solidFill>
                <a:latin typeface="Baskerville Old Face" pitchFamily="18" charset="0"/>
              </a:rPr>
              <a:t>connectives</a:t>
            </a:r>
            <a:r>
              <a:rPr lang="en-US" sz="2000" dirty="0" smtClean="0">
                <a:solidFill>
                  <a:schemeClr val="tx1"/>
                </a:solidFill>
                <a:latin typeface="Baskerville Old Face" pitchFamily="18" charset="0"/>
              </a:rPr>
              <a:t> (connections between dissimilar ganglia). The main ganglia includes – </a:t>
            </a:r>
            <a:r>
              <a:rPr lang="en-US" sz="2000" b="1" dirty="0" smtClean="0">
                <a:solidFill>
                  <a:schemeClr val="tx1"/>
                </a:solidFill>
                <a:latin typeface="Baskerville Old Face" pitchFamily="18" charset="0"/>
              </a:rPr>
              <a:t>cerebral, </a:t>
            </a:r>
            <a:r>
              <a:rPr lang="en-US" sz="2000" b="1" dirty="0" err="1" smtClean="0">
                <a:solidFill>
                  <a:schemeClr val="tx1"/>
                </a:solidFill>
                <a:latin typeface="Baskerville Old Face" pitchFamily="18" charset="0"/>
              </a:rPr>
              <a:t>buccal</a:t>
            </a:r>
            <a:r>
              <a:rPr lang="en-US" sz="2000" b="1" dirty="0" smtClean="0">
                <a:solidFill>
                  <a:schemeClr val="tx1"/>
                </a:solidFill>
                <a:latin typeface="Baskerville Old Face" pitchFamily="18" charset="0"/>
              </a:rPr>
              <a:t>, pedal, pleural, supra- </a:t>
            </a:r>
            <a:r>
              <a:rPr lang="en-US" sz="2000" dirty="0" smtClean="0">
                <a:solidFill>
                  <a:schemeClr val="tx1"/>
                </a:solidFill>
                <a:latin typeface="Baskerville Old Face" pitchFamily="18" charset="0"/>
              </a:rPr>
              <a:t>and </a:t>
            </a:r>
            <a:r>
              <a:rPr lang="en-US" sz="2000" b="1" dirty="0" smtClean="0">
                <a:solidFill>
                  <a:schemeClr val="tx1"/>
                </a:solidFill>
                <a:latin typeface="Baskerville Old Face" pitchFamily="18" charset="0"/>
              </a:rPr>
              <a:t>infra-intestinal </a:t>
            </a:r>
            <a:r>
              <a:rPr lang="en-US" sz="2000" dirty="0" smtClean="0">
                <a:solidFill>
                  <a:schemeClr val="tx1"/>
                </a:solidFill>
                <a:latin typeface="Baskerville Old Face" pitchFamily="18" charset="0"/>
              </a:rPr>
              <a:t>and </a:t>
            </a:r>
            <a:r>
              <a:rPr lang="en-US" sz="2000" b="1" dirty="0" smtClean="0">
                <a:solidFill>
                  <a:schemeClr val="tx1"/>
                </a:solidFill>
                <a:latin typeface="Baskerville Old Face" pitchFamily="18" charset="0"/>
              </a:rPr>
              <a:t>visceral.</a:t>
            </a:r>
            <a:r>
              <a:rPr lang="en-US" sz="2000" dirty="0" smtClean="0">
                <a:solidFill>
                  <a:schemeClr val="tx1"/>
                </a:solidFill>
                <a:latin typeface="Baskerville Old Face" pitchFamily="18" charset="0"/>
              </a:rPr>
              <a:t> Of these supra- and infra-intestinal ganglia are unpaired and rest are paired ganglions.</a:t>
            </a:r>
            <a:r>
              <a:rPr lang="en-US" sz="2000" b="1" dirty="0" smtClean="0">
                <a:solidFill>
                  <a:schemeClr val="tx1"/>
                </a:solidFill>
                <a:latin typeface="Baskerville Old Face" pitchFamily="18" charset="0"/>
              </a:rPr>
              <a:t> </a:t>
            </a:r>
            <a:endParaRPr lang="en-US" sz="2000" b="1" u="sng" dirty="0" smtClean="0">
              <a:solidFill>
                <a:schemeClr val="tx1"/>
              </a:solidFill>
              <a:latin typeface="Baskerville Old Face" pitchFamily="18" charset="0"/>
            </a:endParaRPr>
          </a:p>
          <a:p>
            <a:pPr marL="355600" indent="-285750" algn="just">
              <a:buClr>
                <a:srgbClr val="C00000"/>
              </a:buClr>
              <a:buSzPct val="100000"/>
              <a:buNone/>
              <a:defRPr/>
            </a:pPr>
            <a:r>
              <a:rPr lang="en-US" sz="2000" b="1" dirty="0" smtClean="0">
                <a:solidFill>
                  <a:srgbClr val="D09E00"/>
                </a:solidFill>
                <a:latin typeface="Baskerville Old Face" pitchFamily="18" charset="0"/>
              </a:rPr>
              <a:t>2.	Peripheral Nervous System:</a:t>
            </a:r>
            <a:r>
              <a:rPr lang="en-US" sz="2000" dirty="0" smtClean="0">
                <a:solidFill>
                  <a:srgbClr val="00153E"/>
                </a:solidFill>
                <a:latin typeface="Baskerville Old Face" pitchFamily="18" charset="0"/>
              </a:rPr>
              <a:t> </a:t>
            </a:r>
            <a:r>
              <a:rPr lang="en-US" sz="2000" dirty="0" smtClean="0">
                <a:solidFill>
                  <a:srgbClr val="002060"/>
                </a:solidFill>
                <a:latin typeface="Baskerville Old Face" pitchFamily="18" charset="0"/>
              </a:rPr>
              <a:t>it consists of nerves arising from C.N.S. and innervates various parts of body:</a:t>
            </a:r>
          </a:p>
          <a:p>
            <a:pPr marL="527050" indent="-457200" algn="just">
              <a:buClr>
                <a:srgbClr val="FF0000"/>
              </a:buClr>
              <a:buSzPct val="100000"/>
              <a:buFont typeface="+mj-lt"/>
              <a:buAutoNum type="alphaLcParenR"/>
              <a:defRPr/>
            </a:pPr>
            <a:r>
              <a:rPr lang="en-US" sz="2000" dirty="0" smtClean="0">
                <a:solidFill>
                  <a:srgbClr val="FF0000"/>
                </a:solidFill>
                <a:latin typeface="Baskerville Old Face" pitchFamily="18" charset="0"/>
              </a:rPr>
              <a:t>Each </a:t>
            </a:r>
            <a:r>
              <a:rPr lang="en-US" sz="2000" b="1" dirty="0" smtClean="0">
                <a:solidFill>
                  <a:srgbClr val="FF0000"/>
                </a:solidFill>
                <a:latin typeface="Baskerville Old Face" pitchFamily="18" charset="0"/>
              </a:rPr>
              <a:t>cerebral ganglion </a:t>
            </a:r>
            <a:r>
              <a:rPr lang="en-US" sz="2000" dirty="0" smtClean="0">
                <a:solidFill>
                  <a:srgbClr val="FF0000"/>
                </a:solidFill>
                <a:latin typeface="Baskerville Old Face" pitchFamily="18" charset="0"/>
              </a:rPr>
              <a:t>gives off – 2 nerves to the skin of </a:t>
            </a:r>
            <a:r>
              <a:rPr lang="en-US" sz="2000" u="sng" dirty="0" smtClean="0">
                <a:solidFill>
                  <a:srgbClr val="FF0000"/>
                </a:solidFill>
                <a:latin typeface="Baskerville Old Face" pitchFamily="18" charset="0"/>
              </a:rPr>
              <a:t>snout</a:t>
            </a:r>
            <a:r>
              <a:rPr lang="en-US" sz="2000" dirty="0" smtClean="0">
                <a:solidFill>
                  <a:srgbClr val="FF0000"/>
                </a:solidFill>
                <a:latin typeface="Baskerville Old Face" pitchFamily="18" charset="0"/>
              </a:rPr>
              <a:t>, 2 nerves to </a:t>
            </a:r>
            <a:r>
              <a:rPr lang="en-US" sz="2000" u="sng" dirty="0" err="1" smtClean="0">
                <a:solidFill>
                  <a:srgbClr val="FF0000"/>
                </a:solidFill>
                <a:latin typeface="Baskerville Old Face" pitchFamily="18" charset="0"/>
              </a:rPr>
              <a:t>tantacles</a:t>
            </a:r>
            <a:r>
              <a:rPr lang="en-US" sz="2000" dirty="0" smtClean="0">
                <a:solidFill>
                  <a:srgbClr val="FF0000"/>
                </a:solidFill>
                <a:latin typeface="Baskerville Old Face" pitchFamily="18" charset="0"/>
              </a:rPr>
              <a:t>, 2 nerves to </a:t>
            </a:r>
            <a:r>
              <a:rPr lang="en-US" sz="2000" u="sng" dirty="0" err="1" smtClean="0">
                <a:solidFill>
                  <a:srgbClr val="FF0000"/>
                </a:solidFill>
                <a:latin typeface="Baskerville Old Face" pitchFamily="18" charset="0"/>
              </a:rPr>
              <a:t>buccal</a:t>
            </a:r>
            <a:r>
              <a:rPr lang="en-US" sz="2000" u="sng" dirty="0" smtClean="0">
                <a:solidFill>
                  <a:srgbClr val="FF0000"/>
                </a:solidFill>
                <a:latin typeface="Baskerville Old Face" pitchFamily="18" charset="0"/>
              </a:rPr>
              <a:t> mass</a:t>
            </a:r>
            <a:r>
              <a:rPr lang="en-US" sz="2000" dirty="0" smtClean="0">
                <a:solidFill>
                  <a:srgbClr val="FF0000"/>
                </a:solidFill>
                <a:latin typeface="Baskerville Old Face" pitchFamily="18" charset="0"/>
              </a:rPr>
              <a:t>, 1 nerve to </a:t>
            </a:r>
            <a:r>
              <a:rPr lang="en-US" sz="2000" u="sng" dirty="0" smtClean="0">
                <a:solidFill>
                  <a:srgbClr val="FF0000"/>
                </a:solidFill>
                <a:latin typeface="Baskerville Old Face" pitchFamily="18" charset="0"/>
              </a:rPr>
              <a:t>eye </a:t>
            </a:r>
            <a:r>
              <a:rPr lang="en-US" sz="2000" dirty="0" smtClean="0">
                <a:solidFill>
                  <a:srgbClr val="FF0000"/>
                </a:solidFill>
                <a:latin typeface="Baskerville Old Face" pitchFamily="18" charset="0"/>
              </a:rPr>
              <a:t>and 1 nerve to the </a:t>
            </a:r>
            <a:r>
              <a:rPr lang="en-US" sz="2000" u="sng" dirty="0" err="1" smtClean="0">
                <a:solidFill>
                  <a:srgbClr val="FF0000"/>
                </a:solidFill>
                <a:latin typeface="Baskerville Old Face" pitchFamily="18" charset="0"/>
              </a:rPr>
              <a:t>statocysts</a:t>
            </a:r>
            <a:r>
              <a:rPr lang="en-US" sz="2000" dirty="0" smtClean="0">
                <a:solidFill>
                  <a:srgbClr val="FF0000"/>
                </a:solidFill>
                <a:latin typeface="Baskerville Old Face" pitchFamily="18" charset="0"/>
              </a:rPr>
              <a:t>.</a:t>
            </a:r>
            <a:endParaRPr lang="en-US" sz="2000" dirty="0" smtClean="0">
              <a:solidFill>
                <a:srgbClr val="002060"/>
              </a:solidFill>
              <a:latin typeface="Baskerville Old Face" pitchFamily="18" charset="0"/>
            </a:endParaRPr>
          </a:p>
        </p:txBody>
      </p:sp>
      <p:pic>
        <p:nvPicPr>
          <p:cNvPr id="5" name="Content Placeholder 4" descr="img151.jpg"/>
          <p:cNvPicPr>
            <a:picLocks noGrp="1" noChangeAspect="1"/>
          </p:cNvPicPr>
          <p:nvPr>
            <p:ph sz="quarter" idx="4294967295"/>
          </p:nvPr>
        </p:nvPicPr>
        <p:blipFill>
          <a:blip r:embed="rId2" cstate="print">
            <a:lum contrast="40000"/>
          </a:blip>
          <a:srcRect l="10052"/>
          <a:stretch>
            <a:fillRect/>
          </a:stretch>
        </p:blipFill>
        <p:spPr>
          <a:xfrm rot="16200000">
            <a:off x="4881290" y="1607541"/>
            <a:ext cx="4385470" cy="3995937"/>
          </a:xfrm>
          <a:prstGeom prst="rect">
            <a:avLst/>
          </a:prstGeom>
        </p:spPr>
      </p:pic>
      <p:sp>
        <p:nvSpPr>
          <p:cNvPr id="6" name="TextBox 5"/>
          <p:cNvSpPr txBox="1"/>
          <p:nvPr/>
        </p:nvSpPr>
        <p:spPr>
          <a:xfrm>
            <a:off x="5436096" y="6021288"/>
            <a:ext cx="3456384" cy="461665"/>
          </a:xfrm>
          <a:prstGeom prst="rect">
            <a:avLst/>
          </a:prstGeom>
          <a:noFill/>
        </p:spPr>
        <p:txBody>
          <a:bodyPr wrap="square" rtlCol="0">
            <a:spAutoFit/>
          </a:bodyPr>
          <a:lstStyle/>
          <a:p>
            <a:pPr algn="ctr"/>
            <a:r>
              <a:rPr lang="en-US" sz="2400" b="1" dirty="0" smtClean="0">
                <a:solidFill>
                  <a:srgbClr val="0070C0"/>
                </a:solidFill>
              </a:rPr>
              <a:t>Nervous </a:t>
            </a:r>
            <a:r>
              <a:rPr lang="en-US" sz="2400" b="1" dirty="0" smtClean="0">
                <a:solidFill>
                  <a:srgbClr val="0070C0"/>
                </a:solidFill>
              </a:rPr>
              <a:t>S</a:t>
            </a:r>
            <a:r>
              <a:rPr lang="en-US" sz="2400" b="1" dirty="0" smtClean="0">
                <a:solidFill>
                  <a:srgbClr val="0070C0"/>
                </a:solidFill>
              </a:rPr>
              <a:t>ystem </a:t>
            </a:r>
            <a:r>
              <a:rPr lang="en-US" sz="2400" b="1" dirty="0" smtClean="0">
                <a:solidFill>
                  <a:srgbClr val="0070C0"/>
                </a:solidFill>
              </a:rPr>
              <a:t>of </a:t>
            </a:r>
            <a:r>
              <a:rPr lang="en-US" sz="2400" b="1" i="1" dirty="0" err="1" smtClean="0">
                <a:solidFill>
                  <a:srgbClr val="0070C0"/>
                </a:solidFill>
              </a:rPr>
              <a:t>Pila</a:t>
            </a:r>
            <a:endParaRPr lang="en-IN" sz="2400" b="1" i="1" dirty="0">
              <a:solidFill>
                <a:srgbClr val="0070C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246584"/>
            <a:ext cx="9144000" cy="878160"/>
          </a:xfrm>
        </p:spPr>
        <p:txBody>
          <a:bodyPr>
            <a:normAutofit/>
          </a:bodyPr>
          <a:lstStyle/>
          <a:p>
            <a:pPr algn="ctr"/>
            <a:r>
              <a:rPr lang="en-US" b="1" dirty="0" smtClean="0">
                <a:solidFill>
                  <a:srgbClr val="7030A0"/>
                </a:solidFill>
                <a:latin typeface="Biondi" pitchFamily="2" charset="0"/>
              </a:rPr>
              <a:t>Nervous System </a:t>
            </a:r>
            <a:r>
              <a:rPr lang="en-US" sz="2800" b="1" dirty="0" smtClean="0">
                <a:solidFill>
                  <a:srgbClr val="7030A0"/>
                </a:solidFill>
                <a:latin typeface="Biondi" pitchFamily="2" charset="0"/>
              </a:rPr>
              <a:t>(Contd.)</a:t>
            </a:r>
            <a:endParaRPr lang="en-IN" b="1" dirty="0" smtClean="0">
              <a:solidFill>
                <a:srgbClr val="7030A0"/>
              </a:solidFill>
              <a:latin typeface="Biondi" pitchFamily="2" charset="0"/>
            </a:endParaRPr>
          </a:p>
        </p:txBody>
      </p:sp>
      <p:sp>
        <p:nvSpPr>
          <p:cNvPr id="3" name="Content Placeholder 2"/>
          <p:cNvSpPr>
            <a:spLocks noGrp="1"/>
          </p:cNvSpPr>
          <p:nvPr>
            <p:ph sz="quarter" idx="4294967295"/>
          </p:nvPr>
        </p:nvSpPr>
        <p:spPr>
          <a:xfrm>
            <a:off x="0" y="1066800"/>
            <a:ext cx="9144000" cy="5791200"/>
          </a:xfrm>
          <a:prstGeom prst="rect">
            <a:avLst/>
          </a:prstGeom>
        </p:spPr>
        <p:txBody>
          <a:bodyPr>
            <a:normAutofit/>
          </a:bodyPr>
          <a:lstStyle/>
          <a:p>
            <a:pPr marL="527050" indent="-457200" algn="just">
              <a:buClr>
                <a:schemeClr val="tx1"/>
              </a:buClr>
              <a:buSzPct val="100000"/>
              <a:buFont typeface="+mj-lt"/>
              <a:buAutoNum type="alphaLcParenR" startAt="2"/>
              <a:defRPr/>
            </a:pPr>
            <a:r>
              <a:rPr lang="en-US" sz="2300" dirty="0" smtClean="0">
                <a:solidFill>
                  <a:srgbClr val="032720"/>
                </a:solidFill>
                <a:latin typeface="Baskerville Old Face" pitchFamily="18" charset="0"/>
              </a:rPr>
              <a:t>Each </a:t>
            </a:r>
            <a:r>
              <a:rPr lang="en-US" sz="2300" b="1" dirty="0" err="1" smtClean="0">
                <a:solidFill>
                  <a:srgbClr val="032720"/>
                </a:solidFill>
                <a:latin typeface="Baskerville Old Face" pitchFamily="18" charset="0"/>
              </a:rPr>
              <a:t>buccal</a:t>
            </a:r>
            <a:r>
              <a:rPr lang="en-US" sz="2300" b="1" dirty="0" smtClean="0">
                <a:solidFill>
                  <a:srgbClr val="032720"/>
                </a:solidFill>
                <a:latin typeface="Baskerville Old Face" pitchFamily="18" charset="0"/>
              </a:rPr>
              <a:t> ganglion </a:t>
            </a:r>
            <a:r>
              <a:rPr lang="en-US" sz="2300" dirty="0" smtClean="0">
                <a:solidFill>
                  <a:srgbClr val="032720"/>
                </a:solidFill>
                <a:latin typeface="Baskerville Old Face" pitchFamily="18" charset="0"/>
              </a:rPr>
              <a:t>sends off several nerves to the </a:t>
            </a:r>
            <a:r>
              <a:rPr lang="en-US" sz="2300" u="sng" dirty="0" err="1" smtClean="0">
                <a:solidFill>
                  <a:srgbClr val="032720"/>
                </a:solidFill>
                <a:latin typeface="Baskerville Old Face" pitchFamily="18" charset="0"/>
              </a:rPr>
              <a:t>buccal</a:t>
            </a:r>
            <a:r>
              <a:rPr lang="en-US" sz="2300" u="sng" dirty="0" smtClean="0">
                <a:solidFill>
                  <a:srgbClr val="032720"/>
                </a:solidFill>
                <a:latin typeface="Baskerville Old Face" pitchFamily="18" charset="0"/>
              </a:rPr>
              <a:t> mass</a:t>
            </a:r>
            <a:r>
              <a:rPr lang="en-US" sz="2300" dirty="0" smtClean="0">
                <a:solidFill>
                  <a:srgbClr val="032720"/>
                </a:solidFill>
                <a:latin typeface="Baskerville Old Face" pitchFamily="18" charset="0"/>
              </a:rPr>
              <a:t>, </a:t>
            </a:r>
            <a:r>
              <a:rPr lang="en-US" sz="2300" u="sng" dirty="0" smtClean="0">
                <a:solidFill>
                  <a:srgbClr val="032720"/>
                </a:solidFill>
                <a:latin typeface="Baskerville Old Face" pitchFamily="18" charset="0"/>
              </a:rPr>
              <a:t>salivary gland</a:t>
            </a:r>
            <a:r>
              <a:rPr lang="en-US" sz="2300" dirty="0" smtClean="0">
                <a:solidFill>
                  <a:srgbClr val="032720"/>
                </a:solidFill>
                <a:latin typeface="Baskerville Old Face" pitchFamily="18" charset="0"/>
              </a:rPr>
              <a:t>, </a:t>
            </a:r>
            <a:r>
              <a:rPr lang="en-US" sz="2300" u="sng" dirty="0" err="1" smtClean="0">
                <a:solidFill>
                  <a:srgbClr val="032720"/>
                </a:solidFill>
                <a:latin typeface="Baskerville Old Face" pitchFamily="18" charset="0"/>
              </a:rPr>
              <a:t>oesophageal</a:t>
            </a:r>
            <a:r>
              <a:rPr lang="en-US" sz="2300" u="sng" dirty="0" smtClean="0">
                <a:solidFill>
                  <a:srgbClr val="032720"/>
                </a:solidFill>
                <a:latin typeface="Baskerville Old Face" pitchFamily="18" charset="0"/>
              </a:rPr>
              <a:t> pouch</a:t>
            </a:r>
            <a:r>
              <a:rPr lang="en-US" sz="2300" dirty="0" smtClean="0">
                <a:solidFill>
                  <a:srgbClr val="032720"/>
                </a:solidFill>
                <a:latin typeface="Baskerville Old Face" pitchFamily="18" charset="0"/>
              </a:rPr>
              <a:t> and greater part of </a:t>
            </a:r>
            <a:r>
              <a:rPr lang="en-US" sz="2300" u="sng" dirty="0" err="1" smtClean="0">
                <a:solidFill>
                  <a:srgbClr val="032720"/>
                </a:solidFill>
                <a:latin typeface="Baskerville Old Face" pitchFamily="18" charset="0"/>
              </a:rPr>
              <a:t>oesophagus</a:t>
            </a:r>
            <a:r>
              <a:rPr lang="en-US" sz="2300" dirty="0" smtClean="0">
                <a:solidFill>
                  <a:srgbClr val="032720"/>
                </a:solidFill>
                <a:latin typeface="Baskerville Old Face" pitchFamily="18" charset="0"/>
              </a:rPr>
              <a:t>.</a:t>
            </a:r>
            <a:endParaRPr lang="en-US" sz="2300" b="1" dirty="0" smtClean="0">
              <a:solidFill>
                <a:srgbClr val="002060"/>
              </a:solidFill>
              <a:latin typeface="Baskerville Old Face" pitchFamily="18" charset="0"/>
            </a:endParaRPr>
          </a:p>
          <a:p>
            <a:pPr marL="527050" indent="-457200" algn="just">
              <a:buClr>
                <a:srgbClr val="004C22"/>
              </a:buClr>
              <a:buSzPct val="100000"/>
              <a:buFont typeface="+mj-lt"/>
              <a:buAutoNum type="alphaLcParenR" startAt="2"/>
              <a:defRPr/>
            </a:pPr>
            <a:r>
              <a:rPr lang="en-US" sz="2300" dirty="0" smtClean="0">
                <a:solidFill>
                  <a:srgbClr val="002060"/>
                </a:solidFill>
                <a:latin typeface="Baskerville Old Face" pitchFamily="18" charset="0"/>
              </a:rPr>
              <a:t>Each </a:t>
            </a:r>
            <a:r>
              <a:rPr lang="en-US" sz="2300" b="1" dirty="0" smtClean="0">
                <a:solidFill>
                  <a:srgbClr val="002060"/>
                </a:solidFill>
                <a:latin typeface="Baskerville Old Face" pitchFamily="18" charset="0"/>
              </a:rPr>
              <a:t>pedal ganglion</a:t>
            </a:r>
            <a:r>
              <a:rPr lang="en-US" sz="2300" dirty="0" smtClean="0">
                <a:solidFill>
                  <a:srgbClr val="002060"/>
                </a:solidFill>
                <a:latin typeface="Baskerville Old Face" pitchFamily="18" charset="0"/>
              </a:rPr>
              <a:t> sends a large number of nerves to the </a:t>
            </a:r>
            <a:r>
              <a:rPr lang="en-US" sz="2300" u="sng" dirty="0" smtClean="0">
                <a:solidFill>
                  <a:srgbClr val="002060"/>
                </a:solidFill>
                <a:latin typeface="Baskerville Old Face" pitchFamily="18" charset="0"/>
              </a:rPr>
              <a:t>foot</a:t>
            </a:r>
            <a:r>
              <a:rPr lang="en-US" sz="2300" dirty="0" smtClean="0">
                <a:solidFill>
                  <a:srgbClr val="002060"/>
                </a:solidFill>
                <a:latin typeface="Baskerville Old Face" pitchFamily="18" charset="0"/>
              </a:rPr>
              <a:t>.</a:t>
            </a:r>
          </a:p>
          <a:p>
            <a:pPr marL="527050" indent="-457200" algn="just">
              <a:buClr>
                <a:srgbClr val="C00000"/>
              </a:buClr>
              <a:buSzPct val="100000"/>
              <a:buFont typeface="+mj-lt"/>
              <a:buAutoNum type="alphaLcParenR" startAt="2"/>
              <a:defRPr/>
            </a:pPr>
            <a:r>
              <a:rPr lang="en-US" sz="2300" dirty="0" smtClean="0">
                <a:solidFill>
                  <a:srgbClr val="C00000"/>
                </a:solidFill>
                <a:latin typeface="Baskerville Old Face" pitchFamily="18" charset="0"/>
              </a:rPr>
              <a:t>The </a:t>
            </a:r>
            <a:r>
              <a:rPr lang="en-US" sz="2300" b="1" dirty="0" smtClean="0">
                <a:solidFill>
                  <a:srgbClr val="C00000"/>
                </a:solidFill>
                <a:latin typeface="Baskerville Old Face" pitchFamily="18" charset="0"/>
              </a:rPr>
              <a:t>left pleural ganglion </a:t>
            </a:r>
            <a:r>
              <a:rPr lang="en-US" sz="2300" dirty="0" smtClean="0">
                <a:solidFill>
                  <a:srgbClr val="C00000"/>
                </a:solidFill>
                <a:latin typeface="Baskerville Old Face" pitchFamily="18" charset="0"/>
              </a:rPr>
              <a:t>provides nerves to the </a:t>
            </a:r>
            <a:r>
              <a:rPr lang="en-US" sz="2300" u="sng" dirty="0" smtClean="0">
                <a:solidFill>
                  <a:srgbClr val="C00000"/>
                </a:solidFill>
                <a:latin typeface="Baskerville Old Face" pitchFamily="18" charset="0"/>
              </a:rPr>
              <a:t>parietal wall</a:t>
            </a:r>
            <a:r>
              <a:rPr lang="en-US" sz="2300" dirty="0" smtClean="0">
                <a:solidFill>
                  <a:srgbClr val="C00000"/>
                </a:solidFill>
                <a:latin typeface="Baskerville Old Face" pitchFamily="18" charset="0"/>
              </a:rPr>
              <a:t>, </a:t>
            </a:r>
            <a:r>
              <a:rPr lang="en-US" sz="2300" u="sng" dirty="0" smtClean="0">
                <a:solidFill>
                  <a:srgbClr val="C00000"/>
                </a:solidFill>
                <a:latin typeface="Baskerville Old Face" pitchFamily="18" charset="0"/>
              </a:rPr>
              <a:t>left </a:t>
            </a:r>
            <a:r>
              <a:rPr lang="en-US" sz="2300" u="sng" dirty="0" err="1" smtClean="0">
                <a:solidFill>
                  <a:srgbClr val="C00000"/>
                </a:solidFill>
                <a:latin typeface="Baskerville Old Face" pitchFamily="18" charset="0"/>
              </a:rPr>
              <a:t>nuchal</a:t>
            </a:r>
            <a:r>
              <a:rPr lang="en-US" sz="2300" u="sng" dirty="0" smtClean="0">
                <a:solidFill>
                  <a:srgbClr val="C00000"/>
                </a:solidFill>
                <a:latin typeface="Baskerville Old Face" pitchFamily="18" charset="0"/>
              </a:rPr>
              <a:t> lobe</a:t>
            </a:r>
            <a:r>
              <a:rPr lang="en-US" sz="2300" dirty="0" smtClean="0">
                <a:solidFill>
                  <a:srgbClr val="C00000"/>
                </a:solidFill>
                <a:latin typeface="Baskerville Old Face" pitchFamily="18" charset="0"/>
              </a:rPr>
              <a:t>, </a:t>
            </a:r>
            <a:r>
              <a:rPr lang="en-US" sz="2300" u="sng" dirty="0" err="1" smtClean="0">
                <a:solidFill>
                  <a:srgbClr val="C00000"/>
                </a:solidFill>
                <a:latin typeface="Baskerville Old Face" pitchFamily="18" charset="0"/>
              </a:rPr>
              <a:t>ospharidium</a:t>
            </a:r>
            <a:r>
              <a:rPr lang="en-US" sz="2300" dirty="0" smtClean="0">
                <a:solidFill>
                  <a:srgbClr val="C00000"/>
                </a:solidFill>
                <a:latin typeface="Baskerville Old Face" pitchFamily="18" charset="0"/>
              </a:rPr>
              <a:t>, </a:t>
            </a:r>
            <a:r>
              <a:rPr lang="en-US" sz="2300" u="sng" dirty="0" smtClean="0">
                <a:solidFill>
                  <a:srgbClr val="C00000"/>
                </a:solidFill>
                <a:latin typeface="Baskerville Old Face" pitchFamily="18" charset="0"/>
              </a:rPr>
              <a:t>mantle</a:t>
            </a:r>
            <a:r>
              <a:rPr lang="en-US" sz="2300" dirty="0" smtClean="0">
                <a:solidFill>
                  <a:srgbClr val="C00000"/>
                </a:solidFill>
                <a:latin typeface="Baskerville Old Face" pitchFamily="18" charset="0"/>
              </a:rPr>
              <a:t> and </a:t>
            </a:r>
            <a:r>
              <a:rPr lang="en-US" sz="2300" u="sng" dirty="0" err="1" smtClean="0">
                <a:solidFill>
                  <a:srgbClr val="C00000"/>
                </a:solidFill>
                <a:latin typeface="Baskerville Old Face" pitchFamily="18" charset="0"/>
              </a:rPr>
              <a:t>columellar</a:t>
            </a:r>
            <a:r>
              <a:rPr lang="en-US" sz="2300" u="sng" dirty="0" smtClean="0">
                <a:solidFill>
                  <a:srgbClr val="C00000"/>
                </a:solidFill>
                <a:latin typeface="Baskerville Old Face" pitchFamily="18" charset="0"/>
              </a:rPr>
              <a:t> muscles</a:t>
            </a:r>
            <a:r>
              <a:rPr lang="en-US" sz="2300" dirty="0" smtClean="0">
                <a:solidFill>
                  <a:srgbClr val="C00000"/>
                </a:solidFill>
                <a:latin typeface="Baskerville Old Face" pitchFamily="18" charset="0"/>
              </a:rPr>
              <a:t>.</a:t>
            </a:r>
          </a:p>
          <a:p>
            <a:pPr marL="527050" indent="-457200" algn="just">
              <a:buClr>
                <a:srgbClr val="58267E"/>
              </a:buClr>
              <a:buSzPct val="100000"/>
              <a:buFont typeface="+mj-lt"/>
              <a:buAutoNum type="alphaLcParenR" startAt="2"/>
              <a:defRPr/>
            </a:pPr>
            <a:r>
              <a:rPr lang="en-US" sz="2300" dirty="0" smtClean="0">
                <a:solidFill>
                  <a:srgbClr val="4F2270"/>
                </a:solidFill>
                <a:latin typeface="Baskerville Old Face" pitchFamily="18" charset="0"/>
              </a:rPr>
              <a:t>The </a:t>
            </a:r>
            <a:r>
              <a:rPr lang="en-US" sz="2300" b="1" dirty="0" smtClean="0">
                <a:solidFill>
                  <a:srgbClr val="4F2270"/>
                </a:solidFill>
                <a:latin typeface="Baskerville Old Face" pitchFamily="18" charset="0"/>
              </a:rPr>
              <a:t>right pleural ganglion </a:t>
            </a:r>
            <a:r>
              <a:rPr lang="en-US" sz="2300" dirty="0" smtClean="0">
                <a:solidFill>
                  <a:srgbClr val="4F2270"/>
                </a:solidFill>
                <a:latin typeface="Baskerville Old Face" pitchFamily="18" charset="0"/>
              </a:rPr>
              <a:t>sends nerves to the </a:t>
            </a:r>
            <a:r>
              <a:rPr lang="en-US" sz="2300" u="sng" dirty="0" smtClean="0">
                <a:solidFill>
                  <a:srgbClr val="4F2270"/>
                </a:solidFill>
                <a:latin typeface="Baskerville Old Face" pitchFamily="18" charset="0"/>
              </a:rPr>
              <a:t>parietal wall</a:t>
            </a:r>
            <a:r>
              <a:rPr lang="en-US" sz="2300" dirty="0" smtClean="0">
                <a:solidFill>
                  <a:srgbClr val="4F2270"/>
                </a:solidFill>
                <a:latin typeface="Baskerville Old Face" pitchFamily="18" charset="0"/>
              </a:rPr>
              <a:t>, </a:t>
            </a:r>
            <a:r>
              <a:rPr lang="en-US" sz="2300" u="sng" dirty="0" err="1" smtClean="0">
                <a:solidFill>
                  <a:srgbClr val="4F2270"/>
                </a:solidFill>
                <a:latin typeface="Baskerville Old Face" pitchFamily="18" charset="0"/>
              </a:rPr>
              <a:t>epitaenia</a:t>
            </a:r>
            <a:r>
              <a:rPr lang="en-US" sz="2300" dirty="0" smtClean="0">
                <a:solidFill>
                  <a:srgbClr val="4F2270"/>
                </a:solidFill>
                <a:latin typeface="Baskerville Old Face" pitchFamily="18" charset="0"/>
              </a:rPr>
              <a:t>, </a:t>
            </a:r>
            <a:r>
              <a:rPr lang="en-US" sz="2300" u="sng" dirty="0" smtClean="0">
                <a:solidFill>
                  <a:srgbClr val="4F2270"/>
                </a:solidFill>
                <a:latin typeface="Baskerville Old Face" pitchFamily="18" charset="0"/>
              </a:rPr>
              <a:t>right </a:t>
            </a:r>
            <a:r>
              <a:rPr lang="en-US" sz="2300" u="sng" dirty="0" err="1" smtClean="0">
                <a:solidFill>
                  <a:srgbClr val="4F2270"/>
                </a:solidFill>
                <a:latin typeface="Baskerville Old Face" pitchFamily="18" charset="0"/>
              </a:rPr>
              <a:t>nuchal</a:t>
            </a:r>
            <a:r>
              <a:rPr lang="en-US" sz="2300" u="sng" dirty="0" smtClean="0">
                <a:solidFill>
                  <a:srgbClr val="4F2270"/>
                </a:solidFill>
                <a:latin typeface="Baskerville Old Face" pitchFamily="18" charset="0"/>
              </a:rPr>
              <a:t> lobe</a:t>
            </a:r>
            <a:r>
              <a:rPr lang="en-US" sz="2300" dirty="0" smtClean="0">
                <a:solidFill>
                  <a:srgbClr val="4F2270"/>
                </a:solidFill>
                <a:latin typeface="Baskerville Old Face" pitchFamily="18" charset="0"/>
              </a:rPr>
              <a:t>, </a:t>
            </a:r>
            <a:r>
              <a:rPr lang="en-US" sz="2300" u="sng" dirty="0" err="1" smtClean="0">
                <a:solidFill>
                  <a:srgbClr val="4F2270"/>
                </a:solidFill>
                <a:latin typeface="Baskerville Old Face" pitchFamily="18" charset="0"/>
              </a:rPr>
              <a:t>copulatory</a:t>
            </a:r>
            <a:r>
              <a:rPr lang="en-US" sz="2300" u="sng" dirty="0" smtClean="0">
                <a:solidFill>
                  <a:srgbClr val="4F2270"/>
                </a:solidFill>
                <a:latin typeface="Baskerville Old Face" pitchFamily="18" charset="0"/>
              </a:rPr>
              <a:t> organ</a:t>
            </a:r>
            <a:r>
              <a:rPr lang="en-US" sz="2300" dirty="0" smtClean="0">
                <a:solidFill>
                  <a:srgbClr val="4F2270"/>
                </a:solidFill>
                <a:latin typeface="Baskerville Old Face" pitchFamily="18" charset="0"/>
              </a:rPr>
              <a:t> and </a:t>
            </a:r>
            <a:r>
              <a:rPr lang="en-US" sz="2300" u="sng" dirty="0" err="1" smtClean="0">
                <a:solidFill>
                  <a:srgbClr val="4F2270"/>
                </a:solidFill>
                <a:latin typeface="Baskerville Old Face" pitchFamily="18" charset="0"/>
              </a:rPr>
              <a:t>columellar</a:t>
            </a:r>
            <a:r>
              <a:rPr lang="en-US" sz="2300" u="sng" dirty="0" smtClean="0">
                <a:solidFill>
                  <a:srgbClr val="4F2270"/>
                </a:solidFill>
                <a:latin typeface="Baskerville Old Face" pitchFamily="18" charset="0"/>
              </a:rPr>
              <a:t> muscles</a:t>
            </a:r>
            <a:r>
              <a:rPr lang="en-US" sz="2300" dirty="0" smtClean="0">
                <a:solidFill>
                  <a:srgbClr val="4F2270"/>
                </a:solidFill>
                <a:latin typeface="Baskerville Old Face" pitchFamily="18" charset="0"/>
              </a:rPr>
              <a:t>.</a:t>
            </a:r>
          </a:p>
          <a:p>
            <a:pPr marL="527050" indent="-457200" algn="just">
              <a:buClr>
                <a:schemeClr val="accent3">
                  <a:lumMod val="50000"/>
                </a:schemeClr>
              </a:buClr>
              <a:buSzPct val="100000"/>
              <a:buFont typeface="+mj-lt"/>
              <a:buAutoNum type="alphaLcParenR" startAt="2"/>
              <a:defRPr/>
            </a:pPr>
            <a:r>
              <a:rPr lang="en-US" sz="2300" dirty="0" smtClean="0">
                <a:solidFill>
                  <a:schemeClr val="accent2">
                    <a:lumMod val="50000"/>
                  </a:schemeClr>
                </a:solidFill>
                <a:latin typeface="Baskerville Old Face" pitchFamily="18" charset="0"/>
              </a:rPr>
              <a:t>The </a:t>
            </a:r>
            <a:r>
              <a:rPr lang="en-US" sz="2300" b="1" dirty="0" smtClean="0">
                <a:solidFill>
                  <a:schemeClr val="accent2">
                    <a:lumMod val="50000"/>
                  </a:schemeClr>
                </a:solidFill>
                <a:latin typeface="Baskerville Old Face" pitchFamily="18" charset="0"/>
              </a:rPr>
              <a:t>supra-intestinal ganglion </a:t>
            </a:r>
            <a:r>
              <a:rPr lang="en-US" sz="2300" dirty="0" smtClean="0">
                <a:solidFill>
                  <a:schemeClr val="accent2">
                    <a:lumMod val="50000"/>
                  </a:schemeClr>
                </a:solidFill>
                <a:latin typeface="Baskerville Old Face" pitchFamily="18" charset="0"/>
              </a:rPr>
              <a:t>gives off a stout nerve that supplies nerves to </a:t>
            </a:r>
            <a:r>
              <a:rPr lang="en-US" sz="2300" u="sng" dirty="0" smtClean="0">
                <a:solidFill>
                  <a:schemeClr val="accent2">
                    <a:lumMod val="50000"/>
                  </a:schemeClr>
                </a:solidFill>
                <a:latin typeface="Baskerville Old Face" pitchFamily="18" charset="0"/>
              </a:rPr>
              <a:t>mantle</a:t>
            </a:r>
            <a:r>
              <a:rPr lang="en-US" sz="2300" dirty="0" smtClean="0">
                <a:solidFill>
                  <a:schemeClr val="accent2">
                    <a:lumMod val="50000"/>
                  </a:schemeClr>
                </a:solidFill>
                <a:latin typeface="Baskerville Old Face" pitchFamily="18" charset="0"/>
              </a:rPr>
              <a:t> and </a:t>
            </a:r>
            <a:r>
              <a:rPr lang="en-US" sz="2300" u="sng" dirty="0" err="1" smtClean="0">
                <a:solidFill>
                  <a:schemeClr val="accent2">
                    <a:lumMod val="50000"/>
                  </a:schemeClr>
                </a:solidFill>
                <a:latin typeface="Baskerville Old Face" pitchFamily="18" charset="0"/>
              </a:rPr>
              <a:t>ctenidium</a:t>
            </a:r>
            <a:r>
              <a:rPr lang="en-US" sz="2300" dirty="0" smtClean="0">
                <a:solidFill>
                  <a:schemeClr val="accent2">
                    <a:lumMod val="50000"/>
                  </a:schemeClr>
                </a:solidFill>
                <a:latin typeface="Baskerville Old Face" pitchFamily="18" charset="0"/>
              </a:rPr>
              <a:t>.</a:t>
            </a:r>
          </a:p>
          <a:p>
            <a:pPr marL="527050" indent="-457200" algn="just">
              <a:buClr>
                <a:srgbClr val="0070C0"/>
              </a:buClr>
              <a:buSzPct val="100000"/>
              <a:buFont typeface="+mj-lt"/>
              <a:buAutoNum type="alphaLcParenR" startAt="2"/>
              <a:defRPr/>
            </a:pPr>
            <a:r>
              <a:rPr lang="en-US" sz="2300" dirty="0" smtClean="0">
                <a:solidFill>
                  <a:srgbClr val="0070C0"/>
                </a:solidFill>
                <a:latin typeface="Baskerville Old Face" pitchFamily="18" charset="0"/>
              </a:rPr>
              <a:t>Each </a:t>
            </a:r>
            <a:r>
              <a:rPr lang="en-US" sz="2300" b="1" dirty="0" smtClean="0">
                <a:solidFill>
                  <a:srgbClr val="0070C0"/>
                </a:solidFill>
                <a:latin typeface="Baskerville Old Face" pitchFamily="18" charset="0"/>
              </a:rPr>
              <a:t>visceral ganglion</a:t>
            </a:r>
            <a:r>
              <a:rPr lang="en-US" sz="2300" dirty="0" smtClean="0">
                <a:solidFill>
                  <a:srgbClr val="0070C0"/>
                </a:solidFill>
                <a:latin typeface="Baskerville Old Face" pitchFamily="18" charset="0"/>
              </a:rPr>
              <a:t> gives off (</a:t>
            </a:r>
            <a:r>
              <a:rPr lang="en-US" sz="2300" dirty="0" err="1" smtClean="0">
                <a:solidFill>
                  <a:srgbClr val="0070C0"/>
                </a:solidFill>
                <a:latin typeface="Baskerville Old Face" pitchFamily="18" charset="0"/>
              </a:rPr>
              <a:t>i</a:t>
            </a:r>
            <a:r>
              <a:rPr lang="en-US" sz="2300" dirty="0" smtClean="0">
                <a:solidFill>
                  <a:srgbClr val="0070C0"/>
                </a:solidFill>
                <a:latin typeface="Baskerville Old Face" pitchFamily="18" charset="0"/>
              </a:rPr>
              <a:t>) a </a:t>
            </a:r>
            <a:r>
              <a:rPr lang="en-US" sz="2300" i="1" dirty="0" smtClean="0">
                <a:solidFill>
                  <a:srgbClr val="0070C0"/>
                </a:solidFill>
                <a:latin typeface="Baskerville Old Face" pitchFamily="18" charset="0"/>
              </a:rPr>
              <a:t>right nerve </a:t>
            </a:r>
            <a:r>
              <a:rPr lang="en-US" sz="2300" dirty="0" smtClean="0">
                <a:solidFill>
                  <a:srgbClr val="0070C0"/>
                </a:solidFill>
                <a:latin typeface="Baskerville Old Face" pitchFamily="18" charset="0"/>
              </a:rPr>
              <a:t>to </a:t>
            </a:r>
            <a:r>
              <a:rPr lang="en-US" sz="2300" u="sng" dirty="0" smtClean="0">
                <a:solidFill>
                  <a:srgbClr val="0070C0"/>
                </a:solidFill>
                <a:latin typeface="Baskerville Old Face" pitchFamily="18" charset="0"/>
              </a:rPr>
              <a:t>renal organs</a:t>
            </a:r>
            <a:r>
              <a:rPr lang="en-US" sz="2300" dirty="0" smtClean="0">
                <a:solidFill>
                  <a:srgbClr val="0070C0"/>
                </a:solidFill>
                <a:latin typeface="Baskerville Old Face" pitchFamily="18" charset="0"/>
              </a:rPr>
              <a:t>, </a:t>
            </a:r>
            <a:r>
              <a:rPr lang="en-US" sz="2300" u="sng" dirty="0" smtClean="0">
                <a:solidFill>
                  <a:srgbClr val="0070C0"/>
                </a:solidFill>
                <a:latin typeface="Baskerville Old Face" pitchFamily="18" charset="0"/>
              </a:rPr>
              <a:t>reproductive organs</a:t>
            </a:r>
            <a:r>
              <a:rPr lang="en-US" sz="2300" dirty="0" smtClean="0">
                <a:solidFill>
                  <a:srgbClr val="0070C0"/>
                </a:solidFill>
                <a:latin typeface="Baskerville Old Face" pitchFamily="18" charset="0"/>
              </a:rPr>
              <a:t> and to the </a:t>
            </a:r>
            <a:r>
              <a:rPr lang="en-US" sz="2300" u="sng" dirty="0" smtClean="0">
                <a:solidFill>
                  <a:srgbClr val="0070C0"/>
                </a:solidFill>
                <a:latin typeface="Baskerville Old Face" pitchFamily="18" charset="0"/>
              </a:rPr>
              <a:t>intestine</a:t>
            </a:r>
            <a:r>
              <a:rPr lang="en-US" sz="2300" dirty="0" smtClean="0">
                <a:solidFill>
                  <a:srgbClr val="0070C0"/>
                </a:solidFill>
                <a:latin typeface="Baskerville Old Face" pitchFamily="18" charset="0"/>
              </a:rPr>
              <a:t>; (ii) a </a:t>
            </a:r>
            <a:r>
              <a:rPr lang="en-US" sz="2300" i="1" dirty="0" smtClean="0">
                <a:solidFill>
                  <a:srgbClr val="0070C0"/>
                </a:solidFill>
                <a:latin typeface="Baskerville Old Face" pitchFamily="18" charset="0"/>
              </a:rPr>
              <a:t>left nerve</a:t>
            </a:r>
            <a:r>
              <a:rPr lang="en-US" sz="2300" dirty="0" smtClean="0">
                <a:solidFill>
                  <a:srgbClr val="0070C0"/>
                </a:solidFill>
                <a:latin typeface="Baskerville Old Face" pitchFamily="18" charset="0"/>
              </a:rPr>
              <a:t> to the </a:t>
            </a:r>
            <a:r>
              <a:rPr lang="en-US" sz="2300" u="sng" dirty="0" smtClean="0">
                <a:solidFill>
                  <a:srgbClr val="0070C0"/>
                </a:solidFill>
                <a:latin typeface="Baskerville Old Face" pitchFamily="18" charset="0"/>
              </a:rPr>
              <a:t>pericardium</a:t>
            </a:r>
            <a:r>
              <a:rPr lang="en-US" sz="2300" dirty="0" smtClean="0">
                <a:solidFill>
                  <a:srgbClr val="0070C0"/>
                </a:solidFill>
                <a:latin typeface="Baskerville Old Face" pitchFamily="18" charset="0"/>
              </a:rPr>
              <a:t>, </a:t>
            </a:r>
            <a:r>
              <a:rPr lang="en-US" sz="2300" u="sng" dirty="0" smtClean="0">
                <a:solidFill>
                  <a:srgbClr val="0070C0"/>
                </a:solidFill>
                <a:latin typeface="Baskerville Old Face" pitchFamily="18" charset="0"/>
              </a:rPr>
              <a:t>stomach</a:t>
            </a:r>
            <a:r>
              <a:rPr lang="en-US" sz="2300" dirty="0" smtClean="0">
                <a:solidFill>
                  <a:srgbClr val="0070C0"/>
                </a:solidFill>
                <a:latin typeface="Baskerville Old Face" pitchFamily="18" charset="0"/>
              </a:rPr>
              <a:t>, </a:t>
            </a:r>
            <a:r>
              <a:rPr lang="en-US" sz="2300" u="sng" dirty="0" smtClean="0">
                <a:solidFill>
                  <a:srgbClr val="0070C0"/>
                </a:solidFill>
                <a:latin typeface="Baskerville Old Face" pitchFamily="18" charset="0"/>
              </a:rPr>
              <a:t>liver</a:t>
            </a:r>
            <a:r>
              <a:rPr lang="en-US" sz="2300" dirty="0" smtClean="0">
                <a:solidFill>
                  <a:srgbClr val="0070C0"/>
                </a:solidFill>
                <a:latin typeface="Baskerville Old Face" pitchFamily="18" charset="0"/>
              </a:rPr>
              <a:t> and </a:t>
            </a:r>
            <a:r>
              <a:rPr lang="en-US" sz="2300" u="sng" dirty="0" smtClean="0">
                <a:solidFill>
                  <a:srgbClr val="0070C0"/>
                </a:solidFill>
                <a:latin typeface="Baskerville Old Face" pitchFamily="18" charset="0"/>
              </a:rPr>
              <a:t>reproductive organs</a:t>
            </a:r>
            <a:r>
              <a:rPr lang="en-US" sz="2300" dirty="0" smtClean="0">
                <a:solidFill>
                  <a:srgbClr val="0070C0"/>
                </a:solidFill>
                <a:latin typeface="Baskerville Old Face" pitchFamily="18" charset="0"/>
              </a:rPr>
              <a:t>; (iii) and a </a:t>
            </a:r>
            <a:r>
              <a:rPr lang="en-US" sz="2300" i="1" dirty="0" smtClean="0">
                <a:solidFill>
                  <a:srgbClr val="0070C0"/>
                </a:solidFill>
                <a:latin typeface="Baskerville Old Face" pitchFamily="18" charset="0"/>
              </a:rPr>
              <a:t>few small nerves</a:t>
            </a:r>
            <a:r>
              <a:rPr lang="en-US" sz="2300" dirty="0" smtClean="0">
                <a:solidFill>
                  <a:srgbClr val="0070C0"/>
                </a:solidFill>
                <a:latin typeface="Baskerville Old Face" pitchFamily="18" charset="0"/>
              </a:rPr>
              <a:t> to the </a:t>
            </a:r>
            <a:r>
              <a:rPr lang="en-US" sz="2300" dirty="0" err="1" smtClean="0">
                <a:solidFill>
                  <a:srgbClr val="0070C0"/>
                </a:solidFill>
                <a:latin typeface="Baskerville Old Face" pitchFamily="18" charset="0"/>
              </a:rPr>
              <a:t>neighbouring</a:t>
            </a:r>
            <a:r>
              <a:rPr lang="en-US" sz="2300" dirty="0" smtClean="0">
                <a:solidFill>
                  <a:srgbClr val="0070C0"/>
                </a:solidFill>
                <a:latin typeface="Baskerville Old Face" pitchFamily="18" charset="0"/>
              </a:rPr>
              <a:t> organs.</a:t>
            </a:r>
          </a:p>
          <a:p>
            <a:pPr marL="527050" indent="-457200" algn="just">
              <a:buClr>
                <a:srgbClr val="0070C0"/>
              </a:buClr>
              <a:buSzPct val="100000"/>
              <a:buNone/>
              <a:defRPr/>
            </a:pPr>
            <a:r>
              <a:rPr lang="en-US" sz="2300" dirty="0" smtClean="0">
                <a:solidFill>
                  <a:srgbClr val="006C31"/>
                </a:solidFill>
                <a:latin typeface="Baskerville Old Face" pitchFamily="18" charset="0"/>
              </a:rPr>
              <a:t>The </a:t>
            </a:r>
            <a:r>
              <a:rPr lang="en-US" sz="2300" b="1" dirty="0" smtClean="0">
                <a:solidFill>
                  <a:srgbClr val="006C31"/>
                </a:solidFill>
                <a:latin typeface="Baskerville Old Face" pitchFamily="18" charset="0"/>
              </a:rPr>
              <a:t>supra-intestinal visceral connective</a:t>
            </a:r>
            <a:r>
              <a:rPr lang="en-US" sz="2300" dirty="0" smtClean="0">
                <a:solidFill>
                  <a:srgbClr val="006C31"/>
                </a:solidFill>
                <a:latin typeface="Baskerville Old Face" pitchFamily="18" charset="0"/>
              </a:rPr>
              <a:t> supplies nerves to the </a:t>
            </a:r>
            <a:r>
              <a:rPr lang="en-US" sz="2300" u="sng" dirty="0" smtClean="0">
                <a:solidFill>
                  <a:srgbClr val="006C31"/>
                </a:solidFill>
                <a:latin typeface="Baskerville Old Face" pitchFamily="18" charset="0"/>
              </a:rPr>
              <a:t>pulmonary sac</a:t>
            </a:r>
            <a:r>
              <a:rPr lang="en-US" sz="2300" dirty="0" smtClean="0">
                <a:solidFill>
                  <a:srgbClr val="006C31"/>
                </a:solidFill>
                <a:latin typeface="Baskerville Old Face" pitchFamily="18" charset="0"/>
              </a:rPr>
              <a:t>, </a:t>
            </a:r>
            <a:r>
              <a:rPr lang="en-US" sz="2300" u="sng" dirty="0" smtClean="0">
                <a:solidFill>
                  <a:srgbClr val="006C31"/>
                </a:solidFill>
                <a:latin typeface="Baskerville Old Face" pitchFamily="18" charset="0"/>
              </a:rPr>
              <a:t>pericardium</a:t>
            </a:r>
            <a:r>
              <a:rPr lang="en-US" sz="2300" dirty="0" smtClean="0">
                <a:solidFill>
                  <a:srgbClr val="006C31"/>
                </a:solidFill>
                <a:latin typeface="Baskerville Old Face" pitchFamily="18" charset="0"/>
              </a:rPr>
              <a:t>, </a:t>
            </a:r>
            <a:r>
              <a:rPr lang="en-US" sz="2300" u="sng" dirty="0" err="1" smtClean="0">
                <a:solidFill>
                  <a:srgbClr val="006C31"/>
                </a:solidFill>
                <a:latin typeface="Baskerville Old Face" pitchFamily="18" charset="0"/>
              </a:rPr>
              <a:t>ctenidium</a:t>
            </a:r>
            <a:r>
              <a:rPr lang="en-US" sz="2300" dirty="0" smtClean="0">
                <a:solidFill>
                  <a:srgbClr val="006C31"/>
                </a:solidFill>
                <a:latin typeface="Baskerville Old Face" pitchFamily="18" charset="0"/>
              </a:rPr>
              <a:t> and </a:t>
            </a:r>
            <a:r>
              <a:rPr lang="en-US" sz="2300" u="sng" dirty="0" smtClean="0">
                <a:solidFill>
                  <a:srgbClr val="006C31"/>
                </a:solidFill>
                <a:latin typeface="Baskerville Old Face" pitchFamily="18" charset="0"/>
              </a:rPr>
              <a:t>parietal wall</a:t>
            </a:r>
            <a:r>
              <a:rPr lang="en-US" sz="2300" dirty="0" smtClean="0">
                <a:solidFill>
                  <a:srgbClr val="006C31"/>
                </a:solidFill>
                <a:latin typeface="Baskerville Old Face" pitchFamily="18" charset="0"/>
              </a:rPr>
              <a:t> of the body of </a:t>
            </a:r>
            <a:r>
              <a:rPr lang="en-US" sz="2300" i="1" dirty="0" err="1" smtClean="0">
                <a:solidFill>
                  <a:srgbClr val="006C31"/>
                </a:solidFill>
                <a:latin typeface="Baskerville Old Face" pitchFamily="18" charset="0"/>
              </a:rPr>
              <a:t>Pila</a:t>
            </a:r>
            <a:r>
              <a:rPr lang="en-US" sz="2300" dirty="0" smtClean="0">
                <a:solidFill>
                  <a:srgbClr val="006C31"/>
                </a:solidFill>
                <a:latin typeface="Baskerville Old Face" pitchFamily="18" charset="0"/>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382216"/>
            <a:ext cx="9144000" cy="814536"/>
          </a:xfrm>
        </p:spPr>
        <p:txBody>
          <a:bodyPr>
            <a:normAutofit/>
          </a:bodyPr>
          <a:lstStyle/>
          <a:p>
            <a:pPr algn="ctr"/>
            <a:r>
              <a:rPr lang="en-US" sz="4400" b="1" dirty="0" smtClean="0">
                <a:solidFill>
                  <a:srgbClr val="D09E00"/>
                </a:solidFill>
                <a:latin typeface="Biondi" pitchFamily="2" charset="0"/>
              </a:rPr>
              <a:t>Sensory System</a:t>
            </a:r>
            <a:endParaRPr lang="en-IN" sz="4400" b="1" dirty="0" smtClean="0">
              <a:solidFill>
                <a:srgbClr val="D09E00"/>
              </a:solidFill>
              <a:latin typeface="Biondi" pitchFamily="2" charset="0"/>
            </a:endParaRPr>
          </a:p>
        </p:txBody>
      </p:sp>
      <p:sp>
        <p:nvSpPr>
          <p:cNvPr id="23555" name="Content Placeholder 2"/>
          <p:cNvSpPr>
            <a:spLocks noGrp="1"/>
          </p:cNvSpPr>
          <p:nvPr>
            <p:ph sz="quarter" idx="4294967295"/>
          </p:nvPr>
        </p:nvSpPr>
        <p:spPr>
          <a:xfrm>
            <a:off x="0" y="1052736"/>
            <a:ext cx="5105400" cy="5805264"/>
          </a:xfrm>
          <a:prstGeom prst="rect">
            <a:avLst/>
          </a:prstGeom>
        </p:spPr>
        <p:txBody>
          <a:bodyPr>
            <a:normAutofit/>
          </a:bodyPr>
          <a:lstStyle/>
          <a:p>
            <a:pPr algn="just">
              <a:buFont typeface="Wingdings 2" pitchFamily="18" charset="2"/>
              <a:buNone/>
            </a:pPr>
            <a:r>
              <a:rPr lang="en-US" sz="2000" dirty="0" smtClean="0">
                <a:solidFill>
                  <a:srgbClr val="00153E"/>
                </a:solidFill>
                <a:latin typeface="Baskerville Old Face" pitchFamily="18" charset="0"/>
              </a:rPr>
              <a:t>The sense organs of </a:t>
            </a:r>
            <a:r>
              <a:rPr lang="en-US" sz="2000" i="1" dirty="0" err="1" smtClean="0">
                <a:solidFill>
                  <a:srgbClr val="00153E"/>
                </a:solidFill>
                <a:latin typeface="Baskerville Old Face" pitchFamily="18" charset="0"/>
              </a:rPr>
              <a:t>Pila</a:t>
            </a:r>
            <a:r>
              <a:rPr lang="en-US" sz="2000" i="1" dirty="0" smtClean="0">
                <a:solidFill>
                  <a:srgbClr val="00153E"/>
                </a:solidFill>
                <a:latin typeface="Baskerville Old Face" pitchFamily="18" charset="0"/>
              </a:rPr>
              <a:t> </a:t>
            </a:r>
            <a:r>
              <a:rPr lang="en-US" sz="2000" dirty="0" smtClean="0">
                <a:solidFill>
                  <a:srgbClr val="00153E"/>
                </a:solidFill>
                <a:latin typeface="Baskerville Old Face" pitchFamily="18" charset="0"/>
              </a:rPr>
              <a:t>include </a:t>
            </a:r>
            <a:r>
              <a:rPr lang="en-US" sz="2000" b="1" dirty="0" smtClean="0">
                <a:solidFill>
                  <a:srgbClr val="00153E"/>
                </a:solidFill>
                <a:latin typeface="Baskerville Old Face" pitchFamily="18" charset="0"/>
              </a:rPr>
              <a:t>tentacles</a:t>
            </a:r>
            <a:r>
              <a:rPr lang="en-US" sz="2000" dirty="0" smtClean="0">
                <a:solidFill>
                  <a:srgbClr val="00153E"/>
                </a:solidFill>
                <a:latin typeface="Baskerville Old Face" pitchFamily="18" charset="0"/>
              </a:rPr>
              <a:t>, </a:t>
            </a:r>
            <a:r>
              <a:rPr lang="en-US" sz="2000" b="1" dirty="0" err="1" smtClean="0">
                <a:solidFill>
                  <a:srgbClr val="00153E"/>
                </a:solidFill>
                <a:latin typeface="Baskerville Old Face" pitchFamily="18" charset="0"/>
              </a:rPr>
              <a:t>statocysts</a:t>
            </a:r>
            <a:r>
              <a:rPr lang="en-US" sz="2000" dirty="0" smtClean="0">
                <a:solidFill>
                  <a:srgbClr val="00153E"/>
                </a:solidFill>
                <a:latin typeface="Baskerville Old Face" pitchFamily="18" charset="0"/>
              </a:rPr>
              <a:t>, </a:t>
            </a:r>
            <a:r>
              <a:rPr lang="en-US" sz="2000" b="1" dirty="0" err="1" smtClean="0">
                <a:solidFill>
                  <a:srgbClr val="00153E"/>
                </a:solidFill>
                <a:latin typeface="Baskerville Old Face" pitchFamily="18" charset="0"/>
              </a:rPr>
              <a:t>ospharidium</a:t>
            </a:r>
            <a:r>
              <a:rPr lang="en-US" sz="2000" dirty="0" smtClean="0">
                <a:solidFill>
                  <a:srgbClr val="00153E"/>
                </a:solidFill>
                <a:latin typeface="Baskerville Old Face" pitchFamily="18" charset="0"/>
              </a:rPr>
              <a:t> and </a:t>
            </a:r>
            <a:r>
              <a:rPr lang="en-US" sz="2000" b="1" dirty="0" smtClean="0">
                <a:solidFill>
                  <a:srgbClr val="00153E"/>
                </a:solidFill>
                <a:latin typeface="Baskerville Old Face" pitchFamily="18" charset="0"/>
              </a:rPr>
              <a:t>eyes</a:t>
            </a:r>
            <a:r>
              <a:rPr lang="en-US" sz="2000" dirty="0" smtClean="0">
                <a:solidFill>
                  <a:srgbClr val="00153E"/>
                </a:solidFill>
                <a:latin typeface="Baskerville Old Face" pitchFamily="18" charset="0"/>
              </a:rPr>
              <a:t>.</a:t>
            </a:r>
          </a:p>
          <a:p>
            <a:pPr marL="457200" indent="-457200" algn="just">
              <a:buClr>
                <a:srgbClr val="006C31"/>
              </a:buClr>
              <a:buSzPct val="90000"/>
              <a:buFont typeface="+mj-lt"/>
              <a:buAutoNum type="arabicParenR"/>
            </a:pPr>
            <a:r>
              <a:rPr lang="en-US" sz="2000" b="1" u="sng" dirty="0" smtClean="0">
                <a:solidFill>
                  <a:srgbClr val="008E40"/>
                </a:solidFill>
                <a:latin typeface="Baskerville Old Face" pitchFamily="18" charset="0"/>
              </a:rPr>
              <a:t>Tentacles</a:t>
            </a:r>
            <a:r>
              <a:rPr lang="en-US" sz="2000" b="1" dirty="0" smtClean="0">
                <a:solidFill>
                  <a:srgbClr val="008E40"/>
                </a:solidFill>
                <a:latin typeface="Baskerville Old Face" pitchFamily="18" charset="0"/>
              </a:rPr>
              <a:t>:</a:t>
            </a:r>
            <a:r>
              <a:rPr lang="en-US" sz="2000" b="1" dirty="0" smtClean="0">
                <a:solidFill>
                  <a:srgbClr val="0070C0"/>
                </a:solidFill>
                <a:latin typeface="Baskerville Old Face" pitchFamily="18" charset="0"/>
              </a:rPr>
              <a:t> </a:t>
            </a:r>
            <a:r>
              <a:rPr lang="en-US" sz="2000" i="1" dirty="0" err="1" smtClean="0">
                <a:solidFill>
                  <a:schemeClr val="tx1"/>
                </a:solidFill>
                <a:latin typeface="Baskerville Old Face" pitchFamily="18" charset="0"/>
              </a:rPr>
              <a:t>Pila</a:t>
            </a:r>
            <a:r>
              <a:rPr lang="en-US" sz="2000" dirty="0" smtClean="0">
                <a:solidFill>
                  <a:schemeClr val="tx1"/>
                </a:solidFill>
                <a:latin typeface="Baskerville Old Face" pitchFamily="18" charset="0"/>
              </a:rPr>
              <a:t> has a pair of short, conical labial </a:t>
            </a:r>
            <a:r>
              <a:rPr lang="en-US" sz="2000" dirty="0" err="1" smtClean="0">
                <a:solidFill>
                  <a:schemeClr val="tx1"/>
                </a:solidFill>
                <a:latin typeface="Baskerville Old Face" pitchFamily="18" charset="0"/>
              </a:rPr>
              <a:t>palps</a:t>
            </a:r>
            <a:r>
              <a:rPr lang="en-US" sz="2000" dirty="0" smtClean="0">
                <a:solidFill>
                  <a:schemeClr val="tx1"/>
                </a:solidFill>
                <a:latin typeface="Baskerville Old Face" pitchFamily="18" charset="0"/>
              </a:rPr>
              <a:t> or first pair of tentacles at the anterior end of the snout and a pair of long, filamentous true or 2</a:t>
            </a:r>
            <a:r>
              <a:rPr lang="en-US" sz="2000" baseline="30000" dirty="0" smtClean="0">
                <a:solidFill>
                  <a:schemeClr val="tx1"/>
                </a:solidFill>
                <a:latin typeface="Baskerville Old Face" pitchFamily="18" charset="0"/>
              </a:rPr>
              <a:t>nd</a:t>
            </a:r>
            <a:r>
              <a:rPr lang="en-US" sz="2000" dirty="0" smtClean="0">
                <a:solidFill>
                  <a:schemeClr val="tx1"/>
                </a:solidFill>
                <a:latin typeface="Baskerville Old Face" pitchFamily="18" charset="0"/>
              </a:rPr>
              <a:t> pair of tentacles on their sides. Both the pairs of tentacles act as the tactile organs.</a:t>
            </a:r>
          </a:p>
          <a:p>
            <a:pPr marL="457200" indent="-457200" algn="just">
              <a:buClr>
                <a:srgbClr val="006C31"/>
              </a:buClr>
              <a:buSzPct val="90000"/>
              <a:buFont typeface="+mj-lt"/>
              <a:buAutoNum type="arabicParenR"/>
            </a:pPr>
            <a:r>
              <a:rPr lang="en-US" sz="2000" b="1" u="sng" dirty="0" err="1" smtClean="0">
                <a:solidFill>
                  <a:srgbClr val="3915BD"/>
                </a:solidFill>
                <a:latin typeface="Baskerville Old Face" pitchFamily="18" charset="0"/>
              </a:rPr>
              <a:t>Statocysts</a:t>
            </a:r>
            <a:r>
              <a:rPr lang="en-US" sz="2000" dirty="0" smtClean="0">
                <a:solidFill>
                  <a:srgbClr val="3915BD"/>
                </a:solidFill>
                <a:latin typeface="Baskerville Old Face" pitchFamily="18" charset="0"/>
              </a:rPr>
              <a:t>: </a:t>
            </a:r>
            <a:r>
              <a:rPr lang="en-US" sz="2000" i="1" dirty="0" err="1" smtClean="0">
                <a:solidFill>
                  <a:srgbClr val="C00000"/>
                </a:solidFill>
                <a:latin typeface="Baskerville Old Face" pitchFamily="18" charset="0"/>
              </a:rPr>
              <a:t>Pila</a:t>
            </a:r>
            <a:r>
              <a:rPr lang="en-US" sz="2000" dirty="0" smtClean="0">
                <a:solidFill>
                  <a:srgbClr val="C00000"/>
                </a:solidFill>
                <a:latin typeface="Baskerville Old Face" pitchFamily="18" charset="0"/>
              </a:rPr>
              <a:t> has a pair of </a:t>
            </a:r>
            <a:r>
              <a:rPr lang="en-US" sz="2000" dirty="0" err="1" smtClean="0">
                <a:solidFill>
                  <a:srgbClr val="C00000"/>
                </a:solidFill>
                <a:latin typeface="Baskerville Old Face" pitchFamily="18" charset="0"/>
              </a:rPr>
              <a:t>statocysts</a:t>
            </a:r>
            <a:r>
              <a:rPr lang="en-US" sz="2000" dirty="0" smtClean="0">
                <a:solidFill>
                  <a:srgbClr val="C00000"/>
                </a:solidFill>
                <a:latin typeface="Baskerville Old Face" pitchFamily="18" charset="0"/>
              </a:rPr>
              <a:t>, one embedded in a pit near the pedal ganglion of its side. Each </a:t>
            </a:r>
            <a:r>
              <a:rPr lang="en-US" sz="2000" dirty="0" err="1" smtClean="0">
                <a:solidFill>
                  <a:srgbClr val="C00000"/>
                </a:solidFill>
                <a:latin typeface="Baskerville Old Face" pitchFamily="18" charset="0"/>
              </a:rPr>
              <a:t>statocyst</a:t>
            </a:r>
            <a:r>
              <a:rPr lang="en-US" sz="2000" dirty="0" smtClean="0">
                <a:solidFill>
                  <a:srgbClr val="C00000"/>
                </a:solidFill>
                <a:latin typeface="Baskerville Old Face" pitchFamily="18" charset="0"/>
              </a:rPr>
              <a:t> is a spherical capsule surrounded by a hard, leathery, protective covering of single layer epidermal connective tissue cells. These are sensory in nature and innervated by nerves from cerebral ganglion. The cavity of capsule is full of a fluid having a calcareous particles called </a:t>
            </a:r>
            <a:r>
              <a:rPr lang="en-US" sz="2000" b="1" dirty="0" err="1" smtClean="0">
                <a:solidFill>
                  <a:srgbClr val="C00000"/>
                </a:solidFill>
                <a:latin typeface="Baskerville Old Face" pitchFamily="18" charset="0"/>
              </a:rPr>
              <a:t>Statoconia</a:t>
            </a:r>
            <a:r>
              <a:rPr lang="en-US" sz="2000" dirty="0" smtClean="0">
                <a:solidFill>
                  <a:srgbClr val="C00000"/>
                </a:solidFill>
                <a:latin typeface="Baskerville Old Face" pitchFamily="18" charset="0"/>
              </a:rPr>
              <a:t> (an organ of equilibrium). </a:t>
            </a:r>
            <a:endParaRPr lang="en-US" sz="2000" b="1" dirty="0" smtClean="0">
              <a:solidFill>
                <a:srgbClr val="3915BD"/>
              </a:solidFill>
              <a:latin typeface="Baskerville Old Face" pitchFamily="18" charset="0"/>
            </a:endParaRPr>
          </a:p>
        </p:txBody>
      </p:sp>
      <p:pic>
        <p:nvPicPr>
          <p:cNvPr id="7" name="Picture 6" descr="img153.jpg"/>
          <p:cNvPicPr>
            <a:picLocks noChangeAspect="1"/>
          </p:cNvPicPr>
          <p:nvPr/>
        </p:nvPicPr>
        <p:blipFill>
          <a:blip r:embed="rId3" cstate="print"/>
          <a:stretch>
            <a:fillRect/>
          </a:stretch>
        </p:blipFill>
        <p:spPr>
          <a:xfrm>
            <a:off x="5109793" y="3789040"/>
            <a:ext cx="3926704" cy="2304256"/>
          </a:xfrm>
          <a:prstGeom prst="rect">
            <a:avLst/>
          </a:prstGeom>
        </p:spPr>
      </p:pic>
      <p:sp>
        <p:nvSpPr>
          <p:cNvPr id="8" name="TextBox 7"/>
          <p:cNvSpPr txBox="1"/>
          <p:nvPr/>
        </p:nvSpPr>
        <p:spPr>
          <a:xfrm>
            <a:off x="5436096" y="6165304"/>
            <a:ext cx="3168352" cy="369332"/>
          </a:xfrm>
          <a:prstGeom prst="rect">
            <a:avLst/>
          </a:prstGeom>
          <a:noFill/>
        </p:spPr>
        <p:txBody>
          <a:bodyPr wrap="square" rtlCol="0">
            <a:spAutoFit/>
          </a:bodyPr>
          <a:lstStyle/>
          <a:p>
            <a:pPr algn="ctr"/>
            <a:r>
              <a:rPr lang="en-US" b="1" u="sng" dirty="0" smtClean="0">
                <a:solidFill>
                  <a:srgbClr val="3915BD"/>
                </a:solidFill>
              </a:rPr>
              <a:t>A </a:t>
            </a:r>
            <a:r>
              <a:rPr lang="en-US" b="1" u="sng" dirty="0" err="1" smtClean="0">
                <a:solidFill>
                  <a:srgbClr val="3915BD"/>
                </a:solidFill>
              </a:rPr>
              <a:t>Statocyst</a:t>
            </a:r>
            <a:r>
              <a:rPr lang="en-US" b="1" u="sng" dirty="0" smtClean="0">
                <a:solidFill>
                  <a:srgbClr val="3915BD"/>
                </a:solidFill>
              </a:rPr>
              <a:t> (in section) of </a:t>
            </a:r>
            <a:r>
              <a:rPr lang="en-US" b="1" i="1" u="sng" dirty="0" err="1" smtClean="0">
                <a:solidFill>
                  <a:srgbClr val="3915BD"/>
                </a:solidFill>
              </a:rPr>
              <a:t>Pila</a:t>
            </a:r>
            <a:endParaRPr lang="en-IN" b="1" i="1" u="sng" dirty="0">
              <a:solidFill>
                <a:srgbClr val="3915BD"/>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548680"/>
            <a:ext cx="8229600" cy="381000"/>
          </a:xfrm>
        </p:spPr>
        <p:txBody>
          <a:bodyPr>
            <a:normAutofit fontScale="90000"/>
          </a:bodyPr>
          <a:lstStyle/>
          <a:p>
            <a:pPr algn="ctr"/>
            <a:r>
              <a:rPr lang="en-US" sz="3100" b="1" dirty="0" smtClean="0">
                <a:solidFill>
                  <a:srgbClr val="008E40"/>
                </a:solidFill>
                <a:latin typeface="Biondi" pitchFamily="2" charset="0"/>
              </a:rPr>
              <a:t>Sensory System </a:t>
            </a:r>
            <a:r>
              <a:rPr lang="en-US" sz="2400" b="1" dirty="0" smtClean="0">
                <a:solidFill>
                  <a:srgbClr val="008E40"/>
                </a:solidFill>
                <a:latin typeface="Biondi" pitchFamily="2" charset="0"/>
              </a:rPr>
              <a:t>(Contd.)</a:t>
            </a:r>
            <a:endParaRPr lang="en-IN" sz="2400" b="1" dirty="0" smtClean="0">
              <a:solidFill>
                <a:srgbClr val="008E40"/>
              </a:solidFill>
              <a:latin typeface="Biondi" pitchFamily="2" charset="0"/>
            </a:endParaRPr>
          </a:p>
        </p:txBody>
      </p:sp>
      <p:sp>
        <p:nvSpPr>
          <p:cNvPr id="3" name="Content Placeholder 2"/>
          <p:cNvSpPr>
            <a:spLocks noGrp="1"/>
          </p:cNvSpPr>
          <p:nvPr>
            <p:ph sz="quarter" idx="4294967295"/>
          </p:nvPr>
        </p:nvSpPr>
        <p:spPr>
          <a:xfrm>
            <a:off x="0" y="1052736"/>
            <a:ext cx="5105400" cy="5805264"/>
          </a:xfrm>
          <a:prstGeom prst="rect">
            <a:avLst/>
          </a:prstGeom>
        </p:spPr>
        <p:txBody>
          <a:bodyPr>
            <a:normAutofit fontScale="92500" lnSpcReduction="20000"/>
          </a:bodyPr>
          <a:lstStyle/>
          <a:p>
            <a:pPr marL="457200" indent="-457200" algn="just">
              <a:buClr>
                <a:srgbClr val="C00000"/>
              </a:buClr>
              <a:buSzPct val="90000"/>
              <a:buFont typeface="+mj-lt"/>
              <a:buAutoNum type="arabicParenR" startAt="3"/>
              <a:defRPr/>
            </a:pPr>
            <a:r>
              <a:rPr lang="en-US" sz="2000" b="1" u="sng" dirty="0" err="1" smtClean="0">
                <a:solidFill>
                  <a:srgbClr val="0070C0"/>
                </a:solidFill>
                <a:latin typeface="Baskerville Old Face" pitchFamily="18" charset="0"/>
              </a:rPr>
              <a:t>Ospharidium</a:t>
            </a:r>
            <a:r>
              <a:rPr lang="en-US" sz="2000" b="1" dirty="0" smtClean="0">
                <a:solidFill>
                  <a:srgbClr val="0070C0"/>
                </a:solidFill>
                <a:latin typeface="Baskerville Old Face" pitchFamily="18" charset="0"/>
              </a:rPr>
              <a:t>:</a:t>
            </a:r>
            <a:r>
              <a:rPr lang="en-US" sz="2000" dirty="0" smtClean="0">
                <a:solidFill>
                  <a:srgbClr val="3915BD"/>
                </a:solidFill>
                <a:latin typeface="Baskerville Old Face" pitchFamily="18" charset="0"/>
              </a:rPr>
              <a:t> </a:t>
            </a:r>
            <a:r>
              <a:rPr lang="en-US" sz="2000" dirty="0" smtClean="0">
                <a:solidFill>
                  <a:srgbClr val="4F2270"/>
                </a:solidFill>
                <a:latin typeface="Baskerville Old Face" pitchFamily="18" charset="0"/>
              </a:rPr>
              <a:t>A single </a:t>
            </a:r>
            <a:r>
              <a:rPr lang="en-US" sz="2000" b="1" dirty="0" err="1" smtClean="0">
                <a:solidFill>
                  <a:srgbClr val="4F2270"/>
                </a:solidFill>
                <a:latin typeface="Baskerville Old Face" pitchFamily="18" charset="0"/>
              </a:rPr>
              <a:t>ospharidium</a:t>
            </a:r>
            <a:r>
              <a:rPr lang="en-US" sz="2000" dirty="0" smtClean="0">
                <a:solidFill>
                  <a:srgbClr val="4F2270"/>
                </a:solidFill>
                <a:latin typeface="Baskerville Old Face" pitchFamily="18" charset="0"/>
              </a:rPr>
              <a:t> hangs from the roof of the pulmonary chamber close to its entrance, oval in shape about 6 mm. in length. It is a </a:t>
            </a:r>
            <a:r>
              <a:rPr lang="en-US" sz="2000" dirty="0" err="1" smtClean="0">
                <a:solidFill>
                  <a:srgbClr val="4F2270"/>
                </a:solidFill>
                <a:latin typeface="Baskerville Old Face" pitchFamily="18" charset="0"/>
              </a:rPr>
              <a:t>bipectinate</a:t>
            </a:r>
            <a:r>
              <a:rPr lang="en-US" sz="2000" dirty="0" smtClean="0">
                <a:solidFill>
                  <a:srgbClr val="4F2270"/>
                </a:solidFill>
                <a:latin typeface="Baskerville Old Face" pitchFamily="18" charset="0"/>
              </a:rPr>
              <a:t> organ, consisting of slightly raised central axis bearing 14 conical fleshy </a:t>
            </a:r>
            <a:r>
              <a:rPr lang="en-US" sz="2000" b="1" dirty="0" smtClean="0">
                <a:solidFill>
                  <a:srgbClr val="4F2270"/>
                </a:solidFill>
                <a:latin typeface="Baskerville Old Face" pitchFamily="18" charset="0"/>
              </a:rPr>
              <a:t>leaflets</a:t>
            </a:r>
            <a:r>
              <a:rPr lang="en-US" sz="2000" dirty="0" smtClean="0">
                <a:solidFill>
                  <a:srgbClr val="4F2270"/>
                </a:solidFill>
                <a:latin typeface="Baskerville Old Face" pitchFamily="18" charset="0"/>
              </a:rPr>
              <a:t> on its either side. It is a connective-cum-nervous tissue having rich blood supply and contains sensory and gland cells along with </a:t>
            </a:r>
            <a:r>
              <a:rPr lang="en-US" sz="2000" dirty="0" err="1" smtClean="0">
                <a:solidFill>
                  <a:srgbClr val="4F2270"/>
                </a:solidFill>
                <a:latin typeface="Baskerville Old Face" pitchFamily="18" charset="0"/>
              </a:rPr>
              <a:t>ciliary</a:t>
            </a:r>
            <a:r>
              <a:rPr lang="en-US" sz="2000" dirty="0" smtClean="0">
                <a:solidFill>
                  <a:srgbClr val="4F2270"/>
                </a:solidFill>
                <a:latin typeface="Baskerville Old Face" pitchFamily="18" charset="0"/>
              </a:rPr>
              <a:t> base. It functions as an organ to test </a:t>
            </a:r>
            <a:r>
              <a:rPr lang="en-US" sz="2000" dirty="0" err="1" smtClean="0">
                <a:solidFill>
                  <a:srgbClr val="4F2270"/>
                </a:solidFill>
                <a:latin typeface="Baskerville Old Face" pitchFamily="18" charset="0"/>
              </a:rPr>
              <a:t>physico</a:t>
            </a:r>
            <a:r>
              <a:rPr lang="en-US" sz="2000" dirty="0" smtClean="0">
                <a:solidFill>
                  <a:srgbClr val="4F2270"/>
                </a:solidFill>
                <a:latin typeface="Baskerville Old Face" pitchFamily="18" charset="0"/>
              </a:rPr>
              <a:t>-chemical nature of water entering through left </a:t>
            </a:r>
            <a:r>
              <a:rPr lang="en-US" sz="2000" dirty="0" err="1" smtClean="0">
                <a:solidFill>
                  <a:srgbClr val="4F2270"/>
                </a:solidFill>
                <a:latin typeface="Baskerville Old Face" pitchFamily="18" charset="0"/>
              </a:rPr>
              <a:t>nuchal</a:t>
            </a:r>
            <a:r>
              <a:rPr lang="en-US" sz="2000" dirty="0" smtClean="0">
                <a:solidFill>
                  <a:srgbClr val="4F2270"/>
                </a:solidFill>
                <a:latin typeface="Baskerville Old Face" pitchFamily="18" charset="0"/>
              </a:rPr>
              <a:t> lobe in the pulmonary chamber.</a:t>
            </a:r>
          </a:p>
          <a:p>
            <a:pPr marL="457200" indent="-457200" algn="just">
              <a:buClr>
                <a:srgbClr val="004C22"/>
              </a:buClr>
              <a:buSzPct val="90000"/>
              <a:buFont typeface="+mj-lt"/>
              <a:buAutoNum type="arabicParenR" startAt="3"/>
              <a:defRPr/>
            </a:pPr>
            <a:r>
              <a:rPr lang="en-US" sz="2000" b="1" dirty="0" smtClean="0">
                <a:solidFill>
                  <a:srgbClr val="FF0000"/>
                </a:solidFill>
                <a:latin typeface="Baskerville Old Face" pitchFamily="18" charset="0"/>
              </a:rPr>
              <a:t>Eyes: </a:t>
            </a:r>
            <a:r>
              <a:rPr lang="en-US" sz="2000" i="1" dirty="0" err="1" smtClean="0">
                <a:solidFill>
                  <a:srgbClr val="336600"/>
                </a:solidFill>
                <a:latin typeface="Baskerville Old Face" pitchFamily="18" charset="0"/>
              </a:rPr>
              <a:t>Pila</a:t>
            </a:r>
            <a:r>
              <a:rPr lang="en-US" sz="2000" dirty="0" smtClean="0">
                <a:solidFill>
                  <a:srgbClr val="336600"/>
                </a:solidFill>
                <a:latin typeface="Baskerville Old Face" pitchFamily="18" charset="0"/>
              </a:rPr>
              <a:t> has a pair of small, black eyes, each situated on a short stalk, the </a:t>
            </a:r>
            <a:r>
              <a:rPr lang="en-US" sz="2000" b="1" dirty="0" err="1" smtClean="0">
                <a:solidFill>
                  <a:srgbClr val="336600"/>
                </a:solidFill>
                <a:latin typeface="Baskerville Old Face" pitchFamily="18" charset="0"/>
              </a:rPr>
              <a:t>ommatophore</a:t>
            </a:r>
            <a:r>
              <a:rPr lang="en-US" sz="2000" dirty="0" smtClean="0">
                <a:solidFill>
                  <a:srgbClr val="336600"/>
                </a:solidFill>
                <a:latin typeface="Baskerville Old Face" pitchFamily="18" charset="0"/>
              </a:rPr>
              <a:t>, arising outside the true tentacle of its side. Eye consists of egg-shaped </a:t>
            </a:r>
            <a:r>
              <a:rPr lang="en-US" sz="2000" b="1" dirty="0" smtClean="0">
                <a:solidFill>
                  <a:srgbClr val="336600"/>
                </a:solidFill>
                <a:latin typeface="Baskerville Old Face" pitchFamily="18" charset="0"/>
              </a:rPr>
              <a:t>optic vesicle</a:t>
            </a:r>
            <a:r>
              <a:rPr lang="en-US" sz="2000" dirty="0" smtClean="0">
                <a:solidFill>
                  <a:srgbClr val="336600"/>
                </a:solidFill>
                <a:latin typeface="Baskerville Old Face" pitchFamily="18" charset="0"/>
              </a:rPr>
              <a:t> embedded in connective tissue below the skin. The wall of vesicle is lined by pigmented </a:t>
            </a:r>
            <a:r>
              <a:rPr lang="en-US" sz="2000" b="1" dirty="0" smtClean="0">
                <a:solidFill>
                  <a:srgbClr val="336600"/>
                </a:solidFill>
                <a:latin typeface="Baskerville Old Face" pitchFamily="18" charset="0"/>
              </a:rPr>
              <a:t>retinal cells</a:t>
            </a:r>
            <a:r>
              <a:rPr lang="en-US" sz="2000" dirty="0" smtClean="0">
                <a:solidFill>
                  <a:srgbClr val="336600"/>
                </a:solidFill>
                <a:latin typeface="Baskerville Old Face" pitchFamily="18" charset="0"/>
              </a:rPr>
              <a:t> (having slender </a:t>
            </a:r>
            <a:r>
              <a:rPr lang="en-US" sz="2000" b="1" dirty="0" smtClean="0">
                <a:solidFill>
                  <a:srgbClr val="336600"/>
                </a:solidFill>
                <a:latin typeface="Baskerville Old Face" pitchFamily="18" charset="0"/>
              </a:rPr>
              <a:t>supporting cells </a:t>
            </a:r>
            <a:r>
              <a:rPr lang="en-US" sz="2000" dirty="0" smtClean="0">
                <a:solidFill>
                  <a:srgbClr val="336600"/>
                </a:solidFill>
                <a:latin typeface="Baskerville Old Face" pitchFamily="18" charset="0"/>
              </a:rPr>
              <a:t>and broad</a:t>
            </a:r>
            <a:r>
              <a:rPr lang="en-US" sz="2000" b="1" dirty="0" smtClean="0">
                <a:solidFill>
                  <a:srgbClr val="336600"/>
                </a:solidFill>
                <a:latin typeface="Baskerville Old Face" pitchFamily="18" charset="0"/>
              </a:rPr>
              <a:t> visual cells</a:t>
            </a:r>
            <a:r>
              <a:rPr lang="en-US" sz="2000" dirty="0" smtClean="0">
                <a:solidFill>
                  <a:srgbClr val="336600"/>
                </a:solidFill>
                <a:latin typeface="Baskerville Old Face" pitchFamily="18" charset="0"/>
              </a:rPr>
              <a:t>) with a hyaline, gelatinous </a:t>
            </a:r>
            <a:r>
              <a:rPr lang="en-US" sz="2000" b="1" dirty="0" smtClean="0">
                <a:solidFill>
                  <a:srgbClr val="336600"/>
                </a:solidFill>
                <a:latin typeface="Baskerville Old Face" pitchFamily="18" charset="0"/>
              </a:rPr>
              <a:t>lens </a:t>
            </a:r>
            <a:r>
              <a:rPr lang="en-US" sz="2000" dirty="0" smtClean="0">
                <a:solidFill>
                  <a:srgbClr val="336600"/>
                </a:solidFill>
                <a:latin typeface="Baskerville Old Face" pitchFamily="18" charset="0"/>
              </a:rPr>
              <a:t>present in its optic cavity. The optic vesicle is covered over by thin transparent covering, </a:t>
            </a:r>
            <a:r>
              <a:rPr lang="en-US" sz="2000" b="1" dirty="0" smtClean="0">
                <a:solidFill>
                  <a:srgbClr val="336600"/>
                </a:solidFill>
                <a:latin typeface="Baskerville Old Face" pitchFamily="18" charset="0"/>
              </a:rPr>
              <a:t>inner cornea </a:t>
            </a:r>
            <a:r>
              <a:rPr lang="en-US" sz="2000" dirty="0" smtClean="0">
                <a:solidFill>
                  <a:srgbClr val="336600"/>
                </a:solidFill>
                <a:latin typeface="Baskerville Old Face" pitchFamily="18" charset="0"/>
              </a:rPr>
              <a:t>or </a:t>
            </a:r>
            <a:r>
              <a:rPr lang="en-US" sz="2000" b="1" dirty="0" err="1" smtClean="0">
                <a:solidFill>
                  <a:srgbClr val="336600"/>
                </a:solidFill>
                <a:latin typeface="Baskerville Old Face" pitchFamily="18" charset="0"/>
              </a:rPr>
              <a:t>pellucida</a:t>
            </a:r>
            <a:r>
              <a:rPr lang="en-US" sz="2000" b="1" dirty="0" smtClean="0">
                <a:solidFill>
                  <a:srgbClr val="336600"/>
                </a:solidFill>
                <a:latin typeface="Baskerville Old Face" pitchFamily="18" charset="0"/>
              </a:rPr>
              <a:t> </a:t>
            </a:r>
            <a:r>
              <a:rPr lang="en-US" sz="2000" b="1" dirty="0" err="1" smtClean="0">
                <a:solidFill>
                  <a:srgbClr val="336600"/>
                </a:solidFill>
                <a:latin typeface="Baskerville Old Face" pitchFamily="18" charset="0"/>
              </a:rPr>
              <a:t>interna</a:t>
            </a:r>
            <a:r>
              <a:rPr lang="en-US" sz="2000" dirty="0" smtClean="0">
                <a:solidFill>
                  <a:srgbClr val="336600"/>
                </a:solidFill>
                <a:latin typeface="Baskerville Old Face" pitchFamily="18" charset="0"/>
              </a:rPr>
              <a:t> on inner side and with </a:t>
            </a:r>
            <a:r>
              <a:rPr lang="en-US" sz="2000" b="1" dirty="0" err="1" smtClean="0">
                <a:solidFill>
                  <a:srgbClr val="336600"/>
                </a:solidFill>
                <a:latin typeface="Baskerville Old Face" pitchFamily="18" charset="0"/>
              </a:rPr>
              <a:t>pellucida</a:t>
            </a:r>
            <a:r>
              <a:rPr lang="en-US" sz="2000" b="1" dirty="0" smtClean="0">
                <a:solidFill>
                  <a:srgbClr val="336600"/>
                </a:solidFill>
                <a:latin typeface="Baskerville Old Face" pitchFamily="18" charset="0"/>
              </a:rPr>
              <a:t> </a:t>
            </a:r>
            <a:r>
              <a:rPr lang="en-US" sz="2000" b="1" dirty="0" err="1" smtClean="0">
                <a:solidFill>
                  <a:srgbClr val="336600"/>
                </a:solidFill>
                <a:latin typeface="Baskerville Old Face" pitchFamily="18" charset="0"/>
              </a:rPr>
              <a:t>externa</a:t>
            </a:r>
            <a:r>
              <a:rPr lang="en-US" sz="2000" dirty="0" smtClean="0">
                <a:solidFill>
                  <a:srgbClr val="336600"/>
                </a:solidFill>
                <a:latin typeface="Baskerville Old Face" pitchFamily="18" charset="0"/>
              </a:rPr>
              <a:t> on its outer side.</a:t>
            </a:r>
          </a:p>
        </p:txBody>
      </p:sp>
      <p:pic>
        <p:nvPicPr>
          <p:cNvPr id="5" name="Content Placeholder 4" descr="img154.jpg"/>
          <p:cNvPicPr>
            <a:picLocks noGrp="1" noChangeAspect="1"/>
          </p:cNvPicPr>
          <p:nvPr>
            <p:ph sz="quarter" idx="4294967295"/>
          </p:nvPr>
        </p:nvPicPr>
        <p:blipFill>
          <a:blip r:embed="rId3" cstate="print"/>
          <a:srcRect r="18497"/>
          <a:stretch>
            <a:fillRect/>
          </a:stretch>
        </p:blipFill>
        <p:spPr>
          <a:xfrm rot="5400000">
            <a:off x="4608004" y="1520788"/>
            <a:ext cx="2304256" cy="1368152"/>
          </a:xfrm>
          <a:prstGeom prst="rect">
            <a:avLst/>
          </a:prstGeom>
        </p:spPr>
      </p:pic>
      <p:pic>
        <p:nvPicPr>
          <p:cNvPr id="6" name="Picture 5" descr="img155.jpg"/>
          <p:cNvPicPr>
            <a:picLocks noChangeAspect="1"/>
          </p:cNvPicPr>
          <p:nvPr/>
        </p:nvPicPr>
        <p:blipFill>
          <a:blip r:embed="rId4" cstate="print"/>
          <a:stretch>
            <a:fillRect/>
          </a:stretch>
        </p:blipFill>
        <p:spPr>
          <a:xfrm>
            <a:off x="6516216" y="1124744"/>
            <a:ext cx="2618166" cy="1872208"/>
          </a:xfrm>
          <a:prstGeom prst="rect">
            <a:avLst/>
          </a:prstGeom>
        </p:spPr>
      </p:pic>
      <p:pic>
        <p:nvPicPr>
          <p:cNvPr id="7" name="Picture 6" descr="img156.jpg"/>
          <p:cNvPicPr>
            <a:picLocks noChangeAspect="1"/>
          </p:cNvPicPr>
          <p:nvPr/>
        </p:nvPicPr>
        <p:blipFill>
          <a:blip r:embed="rId5" cstate="print"/>
          <a:stretch>
            <a:fillRect/>
          </a:stretch>
        </p:blipFill>
        <p:spPr>
          <a:xfrm>
            <a:off x="5580112" y="3845277"/>
            <a:ext cx="3096344" cy="2608059"/>
          </a:xfrm>
          <a:prstGeom prst="rect">
            <a:avLst/>
          </a:prstGeom>
        </p:spPr>
      </p:pic>
      <p:sp>
        <p:nvSpPr>
          <p:cNvPr id="8" name="TextBox 7"/>
          <p:cNvSpPr txBox="1"/>
          <p:nvPr/>
        </p:nvSpPr>
        <p:spPr>
          <a:xfrm>
            <a:off x="6516216" y="3068960"/>
            <a:ext cx="2627784" cy="369332"/>
          </a:xfrm>
          <a:prstGeom prst="rect">
            <a:avLst/>
          </a:prstGeom>
          <a:noFill/>
        </p:spPr>
        <p:txBody>
          <a:bodyPr wrap="square" rtlCol="0">
            <a:spAutoFit/>
          </a:bodyPr>
          <a:lstStyle/>
          <a:p>
            <a:pPr algn="ctr"/>
            <a:r>
              <a:rPr lang="en-US" b="1" u="sng" dirty="0" smtClean="0">
                <a:solidFill>
                  <a:srgbClr val="C00000"/>
                </a:solidFill>
              </a:rPr>
              <a:t>T.S. </a:t>
            </a:r>
            <a:r>
              <a:rPr lang="en-US" b="1" u="sng" dirty="0" err="1" smtClean="0">
                <a:solidFill>
                  <a:srgbClr val="C00000"/>
                </a:solidFill>
              </a:rPr>
              <a:t>Ospharidium</a:t>
            </a:r>
            <a:endParaRPr lang="en-IN" b="1" i="1" u="sng" dirty="0">
              <a:solidFill>
                <a:srgbClr val="C00000"/>
              </a:solidFill>
            </a:endParaRPr>
          </a:p>
        </p:txBody>
      </p:sp>
      <p:sp>
        <p:nvSpPr>
          <p:cNvPr id="9" name="TextBox 8"/>
          <p:cNvSpPr txBox="1"/>
          <p:nvPr/>
        </p:nvSpPr>
        <p:spPr>
          <a:xfrm>
            <a:off x="5580112" y="6453336"/>
            <a:ext cx="3168352" cy="369332"/>
          </a:xfrm>
          <a:prstGeom prst="rect">
            <a:avLst/>
          </a:prstGeom>
          <a:noFill/>
        </p:spPr>
        <p:txBody>
          <a:bodyPr wrap="square" rtlCol="0">
            <a:spAutoFit/>
          </a:bodyPr>
          <a:lstStyle/>
          <a:p>
            <a:pPr algn="ctr"/>
            <a:r>
              <a:rPr lang="en-US" b="1" u="sng" dirty="0" smtClean="0">
                <a:solidFill>
                  <a:srgbClr val="336600"/>
                </a:solidFill>
              </a:rPr>
              <a:t>V.S. Eye of </a:t>
            </a:r>
            <a:r>
              <a:rPr lang="en-US" b="1" i="1" u="sng" dirty="0" err="1" smtClean="0">
                <a:solidFill>
                  <a:srgbClr val="336600"/>
                </a:solidFill>
              </a:rPr>
              <a:t>Pila</a:t>
            </a:r>
            <a:endParaRPr lang="en-IN" b="1" i="1" u="sng" dirty="0">
              <a:solidFill>
                <a:srgbClr val="336600"/>
              </a:solidFill>
            </a:endParaRPr>
          </a:p>
        </p:txBody>
      </p:sp>
      <p:sp>
        <p:nvSpPr>
          <p:cNvPr id="10" name="TextBox 9"/>
          <p:cNvSpPr txBox="1"/>
          <p:nvPr/>
        </p:nvSpPr>
        <p:spPr>
          <a:xfrm>
            <a:off x="4932040" y="3356992"/>
            <a:ext cx="1728192" cy="369332"/>
          </a:xfrm>
          <a:prstGeom prst="rect">
            <a:avLst/>
          </a:prstGeom>
          <a:noFill/>
        </p:spPr>
        <p:txBody>
          <a:bodyPr wrap="square" rtlCol="0">
            <a:spAutoFit/>
          </a:bodyPr>
          <a:lstStyle/>
          <a:p>
            <a:pPr algn="ctr"/>
            <a:r>
              <a:rPr lang="en-US" b="1" dirty="0" err="1" smtClean="0"/>
              <a:t>Ospharidium</a:t>
            </a:r>
            <a:endParaRPr lang="en-IN"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375320"/>
            <a:ext cx="9144000" cy="533400"/>
          </a:xfrm>
        </p:spPr>
        <p:txBody>
          <a:bodyPr>
            <a:noAutofit/>
          </a:bodyPr>
          <a:lstStyle/>
          <a:p>
            <a:pPr algn="ctr"/>
            <a:r>
              <a:rPr lang="en-US" sz="4000" b="1" dirty="0" smtClean="0">
                <a:solidFill>
                  <a:srgbClr val="00B0F0"/>
                </a:solidFill>
                <a:latin typeface="Biondi" pitchFamily="2" charset="0"/>
              </a:rPr>
              <a:t>Reproductive System</a:t>
            </a:r>
            <a:endParaRPr lang="en-IN" sz="4000" b="1" dirty="0" smtClean="0">
              <a:solidFill>
                <a:srgbClr val="00B0F0"/>
              </a:solidFill>
              <a:latin typeface="Biondi" pitchFamily="2" charset="0"/>
            </a:endParaRPr>
          </a:p>
        </p:txBody>
      </p:sp>
      <p:sp>
        <p:nvSpPr>
          <p:cNvPr id="23555" name="Content Placeholder 2"/>
          <p:cNvSpPr>
            <a:spLocks noGrp="1"/>
          </p:cNvSpPr>
          <p:nvPr>
            <p:ph sz="quarter" idx="4294967295"/>
          </p:nvPr>
        </p:nvSpPr>
        <p:spPr>
          <a:xfrm>
            <a:off x="0" y="1052736"/>
            <a:ext cx="5796136" cy="5805264"/>
          </a:xfrm>
          <a:prstGeom prst="rect">
            <a:avLst/>
          </a:prstGeom>
        </p:spPr>
        <p:txBody>
          <a:bodyPr>
            <a:normAutofit fontScale="85000" lnSpcReduction="10000"/>
          </a:bodyPr>
          <a:lstStyle/>
          <a:p>
            <a:pPr algn="just">
              <a:buFont typeface="Wingdings 2" pitchFamily="18" charset="2"/>
              <a:buNone/>
              <a:defRPr/>
            </a:pPr>
            <a:r>
              <a:rPr lang="en-US" sz="2000" dirty="0" smtClean="0">
                <a:solidFill>
                  <a:srgbClr val="00153E"/>
                </a:solidFill>
                <a:latin typeface="Baskerville Old Face" pitchFamily="18" charset="0"/>
              </a:rPr>
              <a:t>The </a:t>
            </a:r>
            <a:r>
              <a:rPr lang="en-US" sz="2000" i="1" dirty="0" err="1" smtClean="0">
                <a:solidFill>
                  <a:srgbClr val="00153E"/>
                </a:solidFill>
                <a:latin typeface="Baskerville Old Face" pitchFamily="18" charset="0"/>
              </a:rPr>
              <a:t>Pila</a:t>
            </a:r>
            <a:r>
              <a:rPr lang="en-US" sz="2000" dirty="0" smtClean="0">
                <a:solidFill>
                  <a:srgbClr val="00153E"/>
                </a:solidFill>
                <a:latin typeface="Baskerville Old Face" pitchFamily="18" charset="0"/>
              </a:rPr>
              <a:t> is a </a:t>
            </a:r>
            <a:r>
              <a:rPr lang="en-US" sz="2000" b="1" dirty="0" err="1" smtClean="0">
                <a:solidFill>
                  <a:srgbClr val="00153E"/>
                </a:solidFill>
                <a:latin typeface="Baskerville Old Face" pitchFamily="18" charset="0"/>
              </a:rPr>
              <a:t>dioecious</a:t>
            </a:r>
            <a:r>
              <a:rPr lang="en-US" sz="2000" dirty="0" smtClean="0">
                <a:solidFill>
                  <a:srgbClr val="00153E"/>
                </a:solidFill>
                <a:latin typeface="Baskerville Old Face" pitchFamily="18" charset="0"/>
              </a:rPr>
              <a:t> animal</a:t>
            </a:r>
            <a:r>
              <a:rPr lang="en-US" sz="2000" i="1" dirty="0" smtClean="0">
                <a:solidFill>
                  <a:srgbClr val="00153E"/>
                </a:solidFill>
                <a:latin typeface="Baskerville Old Face" pitchFamily="18" charset="0"/>
              </a:rPr>
              <a:t> </a:t>
            </a:r>
            <a:r>
              <a:rPr lang="en-US" sz="2000" dirty="0" smtClean="0">
                <a:solidFill>
                  <a:srgbClr val="00153E"/>
                </a:solidFill>
                <a:latin typeface="Baskerville Old Face" pitchFamily="18" charset="0"/>
              </a:rPr>
              <a:t>with clear sexual dimorphism. Males have a smaller shell with less dilated body whorl with better developed and functional penis.</a:t>
            </a:r>
          </a:p>
          <a:p>
            <a:pPr marL="527050" indent="-457200" algn="just">
              <a:buClr>
                <a:srgbClr val="008E40"/>
              </a:buClr>
              <a:buSzPct val="90000"/>
              <a:buNone/>
              <a:defRPr/>
            </a:pPr>
            <a:r>
              <a:rPr lang="en-US" sz="2000" b="1" u="sng" dirty="0" smtClean="0">
                <a:solidFill>
                  <a:srgbClr val="008E40"/>
                </a:solidFill>
                <a:latin typeface="Baskerville Old Face" pitchFamily="18" charset="0"/>
              </a:rPr>
              <a:t>Male Reproductive System</a:t>
            </a:r>
            <a:r>
              <a:rPr lang="en-US" sz="2000" b="1" dirty="0" smtClean="0">
                <a:solidFill>
                  <a:srgbClr val="008E40"/>
                </a:solidFill>
                <a:latin typeface="Baskerville Old Face" pitchFamily="18" charset="0"/>
              </a:rPr>
              <a:t>:</a:t>
            </a:r>
            <a:r>
              <a:rPr lang="en-US" sz="2000" b="1" dirty="0" smtClean="0">
                <a:solidFill>
                  <a:srgbClr val="0070C0"/>
                </a:solidFill>
                <a:latin typeface="Baskerville Old Face" pitchFamily="18" charset="0"/>
              </a:rPr>
              <a:t> </a:t>
            </a:r>
            <a:r>
              <a:rPr lang="en-US" sz="2000" dirty="0" smtClean="0">
                <a:solidFill>
                  <a:schemeClr val="tx1"/>
                </a:solidFill>
                <a:latin typeface="Baskerville Old Face" pitchFamily="18" charset="0"/>
              </a:rPr>
              <a:t>The male reproductive system comprises of a </a:t>
            </a:r>
            <a:r>
              <a:rPr lang="en-US" sz="2000" b="1" dirty="0" smtClean="0">
                <a:solidFill>
                  <a:schemeClr val="tx1"/>
                </a:solidFill>
                <a:latin typeface="Baskerville Old Face" pitchFamily="18" charset="0"/>
              </a:rPr>
              <a:t>testis</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vas deferens</a:t>
            </a:r>
            <a:r>
              <a:rPr lang="en-US" sz="2000" dirty="0" smtClean="0">
                <a:solidFill>
                  <a:schemeClr val="tx1"/>
                </a:solidFill>
                <a:latin typeface="Baskerville Old Face" pitchFamily="18" charset="0"/>
              </a:rPr>
              <a:t>, a </a:t>
            </a:r>
            <a:r>
              <a:rPr lang="en-US" sz="2000" b="1" dirty="0" err="1" smtClean="0">
                <a:solidFill>
                  <a:schemeClr val="tx1"/>
                </a:solidFill>
                <a:latin typeface="Baskerville Old Face" pitchFamily="18" charset="0"/>
              </a:rPr>
              <a:t>copulatory</a:t>
            </a:r>
            <a:r>
              <a:rPr lang="en-US" sz="2000" b="1" dirty="0" smtClean="0">
                <a:solidFill>
                  <a:schemeClr val="tx1"/>
                </a:solidFill>
                <a:latin typeface="Baskerville Old Face" pitchFamily="18" charset="0"/>
              </a:rPr>
              <a:t> organ</a:t>
            </a:r>
            <a:r>
              <a:rPr lang="en-US" sz="2000" dirty="0" smtClean="0">
                <a:solidFill>
                  <a:schemeClr val="tx1"/>
                </a:solidFill>
                <a:latin typeface="Baskerville Old Face" pitchFamily="18" charset="0"/>
              </a:rPr>
              <a:t> and a </a:t>
            </a:r>
            <a:r>
              <a:rPr lang="en-US" sz="2000" b="1" dirty="0" err="1" smtClean="0">
                <a:solidFill>
                  <a:schemeClr val="tx1"/>
                </a:solidFill>
                <a:latin typeface="Baskerville Old Face" pitchFamily="18" charset="0"/>
              </a:rPr>
              <a:t>hypobranchial</a:t>
            </a:r>
            <a:r>
              <a:rPr lang="en-US" sz="2000" b="1" dirty="0" smtClean="0">
                <a:solidFill>
                  <a:schemeClr val="tx1"/>
                </a:solidFill>
                <a:latin typeface="Baskerville Old Face" pitchFamily="18" charset="0"/>
              </a:rPr>
              <a:t> gland</a:t>
            </a:r>
            <a:r>
              <a:rPr lang="en-US" sz="2000" dirty="0" smtClean="0">
                <a:solidFill>
                  <a:schemeClr val="tx1"/>
                </a:solidFill>
                <a:latin typeface="Baskerville Old Face" pitchFamily="18" charset="0"/>
              </a:rPr>
              <a:t>.</a:t>
            </a:r>
          </a:p>
          <a:p>
            <a:pPr marL="584200" indent="-514350" algn="just">
              <a:buClr>
                <a:srgbClr val="008E40"/>
              </a:buClr>
              <a:buSzPct val="90000"/>
              <a:buAutoNum type="romanLcParenBoth"/>
              <a:defRPr/>
            </a:pPr>
            <a:r>
              <a:rPr lang="en-US" sz="2000" b="1" dirty="0" smtClean="0">
                <a:solidFill>
                  <a:schemeClr val="accent6">
                    <a:lumMod val="50000"/>
                  </a:schemeClr>
                </a:solidFill>
                <a:latin typeface="Baskerville Old Face" pitchFamily="18" charset="0"/>
              </a:rPr>
              <a:t>Testis:</a:t>
            </a:r>
            <a:r>
              <a:rPr lang="en-US" sz="2000" dirty="0" smtClean="0">
                <a:solidFill>
                  <a:schemeClr val="accent6">
                    <a:lumMod val="50000"/>
                  </a:schemeClr>
                </a:solidFill>
                <a:latin typeface="Baskerville Old Face" pitchFamily="18" charset="0"/>
              </a:rPr>
              <a:t> </a:t>
            </a:r>
            <a:r>
              <a:rPr lang="en-US" sz="2000" dirty="0" smtClean="0">
                <a:solidFill>
                  <a:schemeClr val="tx1"/>
                </a:solidFill>
                <a:latin typeface="Baskerville Old Face" pitchFamily="18" charset="0"/>
              </a:rPr>
              <a:t>is a flat, cream-</a:t>
            </a:r>
            <a:r>
              <a:rPr lang="en-US" sz="2000" dirty="0" err="1" smtClean="0">
                <a:solidFill>
                  <a:schemeClr val="tx1"/>
                </a:solidFill>
                <a:latin typeface="Baskerville Old Face" pitchFamily="18" charset="0"/>
              </a:rPr>
              <a:t>coloured</a:t>
            </a:r>
            <a:r>
              <a:rPr lang="en-US" sz="2000" dirty="0" smtClean="0">
                <a:solidFill>
                  <a:schemeClr val="tx1"/>
                </a:solidFill>
                <a:latin typeface="Baskerville Old Face" pitchFamily="18" charset="0"/>
              </a:rPr>
              <a:t>, triangular organ, covered by a thin membrane and situated on the digestive gland (liver or </a:t>
            </a:r>
            <a:r>
              <a:rPr lang="en-US" sz="2000" dirty="0" err="1" smtClean="0">
                <a:solidFill>
                  <a:schemeClr val="tx1"/>
                </a:solidFill>
                <a:latin typeface="Baskerville Old Face" pitchFamily="18" charset="0"/>
              </a:rPr>
              <a:t>hepatopancreas</a:t>
            </a:r>
            <a:r>
              <a:rPr lang="en-US" sz="2000" dirty="0" smtClean="0">
                <a:solidFill>
                  <a:schemeClr val="tx1"/>
                </a:solidFill>
                <a:latin typeface="Baskerville Old Face" pitchFamily="18" charset="0"/>
              </a:rPr>
              <a:t>) in the upper part of the visceral mass.</a:t>
            </a:r>
          </a:p>
          <a:p>
            <a:pPr marL="584200" indent="-514350" algn="just">
              <a:buClr>
                <a:srgbClr val="008E40"/>
              </a:buClr>
              <a:buSzPct val="90000"/>
              <a:buAutoNum type="romanLcParenBoth"/>
              <a:defRPr/>
            </a:pPr>
            <a:r>
              <a:rPr lang="en-US" sz="2000" b="1" dirty="0" smtClean="0">
                <a:solidFill>
                  <a:srgbClr val="FF0000"/>
                </a:solidFill>
                <a:latin typeface="Baskerville Old Face" pitchFamily="18" charset="0"/>
              </a:rPr>
              <a:t>Vas Deferens</a:t>
            </a:r>
            <a:r>
              <a:rPr lang="en-US" sz="2000" dirty="0" smtClean="0">
                <a:solidFill>
                  <a:srgbClr val="FF0000"/>
                </a:solidFill>
                <a:latin typeface="Baskerville Old Face" pitchFamily="18" charset="0"/>
              </a:rPr>
              <a:t>: </a:t>
            </a:r>
            <a:r>
              <a:rPr lang="en-US" sz="2000" dirty="0" smtClean="0">
                <a:solidFill>
                  <a:schemeClr val="tx1"/>
                </a:solidFill>
                <a:latin typeface="Baskerville Old Face" pitchFamily="18" charset="0"/>
              </a:rPr>
              <a:t>Fine tubules from the testis called </a:t>
            </a:r>
            <a:r>
              <a:rPr lang="en-US" sz="2000" b="1" dirty="0" smtClean="0">
                <a:solidFill>
                  <a:schemeClr val="tx1"/>
                </a:solidFill>
                <a:latin typeface="Baskerville Old Face" pitchFamily="18" charset="0"/>
              </a:rPr>
              <a:t>vas </a:t>
            </a:r>
            <a:r>
              <a:rPr lang="en-US" sz="2000" b="1" dirty="0" err="1" smtClean="0">
                <a:solidFill>
                  <a:schemeClr val="tx1"/>
                </a:solidFill>
                <a:latin typeface="Baskerville Old Face" pitchFamily="18" charset="0"/>
              </a:rPr>
              <a:t>efferentia</a:t>
            </a:r>
            <a:r>
              <a:rPr lang="en-US" sz="2000" dirty="0" smtClean="0">
                <a:solidFill>
                  <a:schemeClr val="tx1"/>
                </a:solidFill>
                <a:latin typeface="Baskerville Old Face" pitchFamily="18" charset="0"/>
              </a:rPr>
              <a:t>, united to form a large Vas deferens which leaves the testis from its posterior end. It is differentiated into 3 regions – the proximal narrow </a:t>
            </a:r>
            <a:r>
              <a:rPr lang="en-US" sz="2000" b="1" dirty="0" smtClean="0">
                <a:solidFill>
                  <a:schemeClr val="tx1"/>
                </a:solidFill>
                <a:latin typeface="Baskerville Old Face" pitchFamily="18" charset="0"/>
              </a:rPr>
              <a:t>tubular part</a:t>
            </a:r>
            <a:r>
              <a:rPr lang="en-US" sz="2000" dirty="0" smtClean="0">
                <a:solidFill>
                  <a:schemeClr val="tx1"/>
                </a:solidFill>
                <a:latin typeface="Baskerville Old Face" pitchFamily="18" charset="0"/>
              </a:rPr>
              <a:t>, the middle small, sac like </a:t>
            </a:r>
            <a:r>
              <a:rPr lang="en-US" sz="2000" b="1" dirty="0" err="1" smtClean="0">
                <a:solidFill>
                  <a:schemeClr val="tx1"/>
                </a:solidFill>
                <a:latin typeface="Baskerville Old Face" pitchFamily="18" charset="0"/>
              </a:rPr>
              <a:t>vasicula</a:t>
            </a:r>
            <a:r>
              <a:rPr lang="en-US" sz="2000" b="1" dirty="0" smtClean="0">
                <a:solidFill>
                  <a:schemeClr val="tx1"/>
                </a:solidFill>
                <a:latin typeface="Baskerville Old Face" pitchFamily="18" charset="0"/>
              </a:rPr>
              <a:t> </a:t>
            </a:r>
            <a:r>
              <a:rPr lang="en-US" sz="2000" b="1" dirty="0" err="1" smtClean="0">
                <a:solidFill>
                  <a:schemeClr val="tx1"/>
                </a:solidFill>
                <a:latin typeface="Baskerville Old Face" pitchFamily="18" charset="0"/>
              </a:rPr>
              <a:t>seminalis</a:t>
            </a:r>
            <a:r>
              <a:rPr lang="en-US" sz="2000" dirty="0" smtClean="0">
                <a:solidFill>
                  <a:schemeClr val="tx1"/>
                </a:solidFill>
                <a:latin typeface="Baskerville Old Face" pitchFamily="18" charset="0"/>
              </a:rPr>
              <a:t> and the distal broad </a:t>
            </a:r>
            <a:r>
              <a:rPr lang="en-US" sz="2000" b="1" dirty="0" smtClean="0">
                <a:solidFill>
                  <a:schemeClr val="tx1"/>
                </a:solidFill>
                <a:latin typeface="Baskerville Old Face" pitchFamily="18" charset="0"/>
              </a:rPr>
              <a:t>glandular part </a:t>
            </a:r>
            <a:r>
              <a:rPr lang="en-US" sz="2000" dirty="0" smtClean="0">
                <a:solidFill>
                  <a:schemeClr val="tx1"/>
                </a:solidFill>
                <a:latin typeface="Baskerville Old Face" pitchFamily="18" charset="0"/>
              </a:rPr>
              <a:t>which runs forward along the left side of the rectum which ends in </a:t>
            </a:r>
            <a:r>
              <a:rPr lang="en-US" sz="2000" b="1" dirty="0" smtClean="0">
                <a:solidFill>
                  <a:schemeClr val="tx1"/>
                </a:solidFill>
                <a:latin typeface="Baskerville Old Face" pitchFamily="18" charset="0"/>
              </a:rPr>
              <a:t>male genital aperture</a:t>
            </a:r>
            <a:r>
              <a:rPr lang="en-US" sz="2000" dirty="0" smtClean="0">
                <a:solidFill>
                  <a:schemeClr val="tx1"/>
                </a:solidFill>
                <a:latin typeface="Baskerville Old Face" pitchFamily="18" charset="0"/>
              </a:rPr>
              <a:t> by a claw-like </a:t>
            </a:r>
            <a:r>
              <a:rPr lang="en-US" sz="2000" b="1" dirty="0" smtClean="0">
                <a:solidFill>
                  <a:schemeClr val="tx1"/>
                </a:solidFill>
                <a:latin typeface="Baskerville Old Face" pitchFamily="18" charset="0"/>
              </a:rPr>
              <a:t>genital </a:t>
            </a:r>
            <a:r>
              <a:rPr lang="en-US" sz="2000" b="1" dirty="0" err="1" smtClean="0">
                <a:solidFill>
                  <a:schemeClr val="tx1"/>
                </a:solidFill>
                <a:latin typeface="Baskerville Old Face" pitchFamily="18" charset="0"/>
              </a:rPr>
              <a:t>pepilla</a:t>
            </a:r>
            <a:r>
              <a:rPr lang="en-US" sz="2000" b="1" dirty="0" smtClean="0">
                <a:solidFill>
                  <a:schemeClr val="tx1"/>
                </a:solidFill>
                <a:latin typeface="Baskerville Old Face" pitchFamily="18" charset="0"/>
              </a:rPr>
              <a:t>.</a:t>
            </a:r>
            <a:endParaRPr lang="en-US" sz="2000" dirty="0" smtClean="0">
              <a:solidFill>
                <a:schemeClr val="tx1"/>
              </a:solidFill>
              <a:latin typeface="Baskerville Old Face" pitchFamily="18" charset="0"/>
            </a:endParaRPr>
          </a:p>
          <a:p>
            <a:pPr marL="584200" indent="-514350" algn="just">
              <a:buClr>
                <a:srgbClr val="008E40"/>
              </a:buClr>
              <a:buSzPct val="90000"/>
              <a:buAutoNum type="romanLcParenBoth"/>
              <a:defRPr/>
            </a:pPr>
            <a:r>
              <a:rPr lang="en-US" sz="2000" b="1" dirty="0" err="1" smtClean="0">
                <a:solidFill>
                  <a:srgbClr val="FF0066"/>
                </a:solidFill>
                <a:latin typeface="Baskerville Old Face" pitchFamily="18" charset="0"/>
              </a:rPr>
              <a:t>Copulatory</a:t>
            </a:r>
            <a:r>
              <a:rPr lang="en-US" sz="2000" b="1" dirty="0" smtClean="0">
                <a:solidFill>
                  <a:srgbClr val="FF0066"/>
                </a:solidFill>
                <a:latin typeface="Baskerville Old Face" pitchFamily="18" charset="0"/>
              </a:rPr>
              <a:t> Organ:</a:t>
            </a:r>
            <a:r>
              <a:rPr lang="en-US" sz="2000" dirty="0" smtClean="0">
                <a:solidFill>
                  <a:srgbClr val="FF0066"/>
                </a:solidFill>
                <a:latin typeface="Baskerville Old Face" pitchFamily="18" charset="0"/>
              </a:rPr>
              <a:t> </a:t>
            </a:r>
            <a:r>
              <a:rPr lang="en-US" sz="2000" dirty="0" smtClean="0">
                <a:solidFill>
                  <a:schemeClr val="tx1"/>
                </a:solidFill>
                <a:latin typeface="Baskerville Old Face" pitchFamily="18" charset="0"/>
              </a:rPr>
              <a:t>It is a long, stout, slightly curved tapering organ called </a:t>
            </a:r>
            <a:r>
              <a:rPr lang="en-US" sz="2000" b="1" dirty="0" smtClean="0">
                <a:solidFill>
                  <a:schemeClr val="tx1"/>
                </a:solidFill>
                <a:latin typeface="Baskerville Old Face" pitchFamily="18" charset="0"/>
              </a:rPr>
              <a:t>Penis</a:t>
            </a:r>
            <a:r>
              <a:rPr lang="en-US" sz="2000" dirty="0" smtClean="0">
                <a:solidFill>
                  <a:schemeClr val="tx1"/>
                </a:solidFill>
                <a:latin typeface="Baskerville Old Face" pitchFamily="18" charset="0"/>
              </a:rPr>
              <a:t> projecting from the mantle edge in front of the anus.</a:t>
            </a:r>
          </a:p>
          <a:p>
            <a:pPr marL="584200" indent="-514350" algn="just">
              <a:buClr>
                <a:srgbClr val="008E40"/>
              </a:buClr>
              <a:buSzPct val="90000"/>
              <a:buAutoNum type="romanLcParenBoth"/>
              <a:defRPr/>
            </a:pPr>
            <a:r>
              <a:rPr lang="en-US" sz="2000" b="1" dirty="0" err="1" smtClean="0">
                <a:solidFill>
                  <a:srgbClr val="4F2270"/>
                </a:solidFill>
                <a:latin typeface="Baskerville Old Face" pitchFamily="18" charset="0"/>
              </a:rPr>
              <a:t>Hypobranchial</a:t>
            </a:r>
            <a:r>
              <a:rPr lang="en-US" sz="2000" b="1" dirty="0" smtClean="0">
                <a:solidFill>
                  <a:srgbClr val="4F2270"/>
                </a:solidFill>
                <a:latin typeface="Baskerville Old Face" pitchFamily="18" charset="0"/>
              </a:rPr>
              <a:t> Gland: </a:t>
            </a:r>
            <a:r>
              <a:rPr lang="en-US" sz="2000" dirty="0" smtClean="0">
                <a:solidFill>
                  <a:schemeClr val="tx1"/>
                </a:solidFill>
                <a:latin typeface="Baskerville Old Face" pitchFamily="18" charset="0"/>
              </a:rPr>
              <a:t>is and oval thickening with pleated surface at the base of penis sheaths of unknown function.</a:t>
            </a:r>
            <a:endParaRPr lang="en-US" sz="2000" b="1" dirty="0" smtClean="0">
              <a:solidFill>
                <a:schemeClr val="tx1"/>
              </a:solidFill>
              <a:latin typeface="Baskerville Old Face" pitchFamily="18" charset="0"/>
            </a:endParaRPr>
          </a:p>
        </p:txBody>
      </p:sp>
      <p:sp>
        <p:nvSpPr>
          <p:cNvPr id="26628" name="Content Placeholder 3"/>
          <p:cNvSpPr>
            <a:spLocks noGrp="1"/>
          </p:cNvSpPr>
          <p:nvPr>
            <p:ph sz="quarter" idx="4294967295"/>
          </p:nvPr>
        </p:nvSpPr>
        <p:spPr>
          <a:xfrm>
            <a:off x="5796136" y="1052736"/>
            <a:ext cx="3347864" cy="5805264"/>
          </a:xfrm>
          <a:prstGeom prst="rect">
            <a:avLst/>
          </a:prstGeom>
        </p:spPr>
        <p:txBody>
          <a:bodyPr>
            <a:normAutofit/>
          </a:bodyPr>
          <a:lstStyle/>
          <a:p>
            <a:pPr>
              <a:buFont typeface="Wingdings 2" pitchFamily="18" charset="2"/>
              <a:buNone/>
            </a:pPr>
            <a:r>
              <a:rPr lang="en-US" sz="1800" b="1" dirty="0" smtClean="0">
                <a:solidFill>
                  <a:srgbClr val="006C31"/>
                </a:solidFill>
                <a:latin typeface="Baskerville Old Face" pitchFamily="18" charset="0"/>
              </a:rPr>
              <a:t>SPERM:</a:t>
            </a:r>
            <a:r>
              <a:rPr lang="en-US" sz="1800" dirty="0" smtClean="0">
                <a:solidFill>
                  <a:srgbClr val="006C31"/>
                </a:solidFill>
                <a:latin typeface="Baskerville Old Face" pitchFamily="18" charset="0"/>
              </a:rPr>
              <a:t> </a:t>
            </a:r>
            <a:r>
              <a:rPr lang="en-US" sz="1800" i="1" dirty="0" err="1" smtClean="0">
                <a:solidFill>
                  <a:schemeClr val="tx1"/>
                </a:solidFill>
                <a:latin typeface="Baskerville Old Face" pitchFamily="18" charset="0"/>
              </a:rPr>
              <a:t>Pila</a:t>
            </a:r>
            <a:r>
              <a:rPr lang="en-US" sz="1800" i="1" dirty="0" smtClean="0">
                <a:solidFill>
                  <a:schemeClr val="tx1"/>
                </a:solidFill>
                <a:latin typeface="Baskerville Old Face" pitchFamily="18" charset="0"/>
              </a:rPr>
              <a:t> </a:t>
            </a:r>
            <a:r>
              <a:rPr lang="en-US" sz="1800" dirty="0" smtClean="0">
                <a:solidFill>
                  <a:schemeClr val="tx1"/>
                </a:solidFill>
                <a:latin typeface="Baskerville Old Face" pitchFamily="18" charset="0"/>
              </a:rPr>
              <a:t>produces two types of sperms:-</a:t>
            </a:r>
          </a:p>
          <a:p>
            <a:pPr algn="just">
              <a:buFont typeface="Wingdings 2" pitchFamily="18" charset="2"/>
              <a:buAutoNum type="alphaLcParenR"/>
            </a:pPr>
            <a:r>
              <a:rPr lang="en-US" sz="1800" b="1" dirty="0" err="1" smtClean="0">
                <a:solidFill>
                  <a:srgbClr val="4F2270"/>
                </a:solidFill>
                <a:latin typeface="Baskerville Old Face" pitchFamily="18" charset="0"/>
              </a:rPr>
              <a:t>Eupyrene</a:t>
            </a:r>
            <a:r>
              <a:rPr lang="en-US" sz="1800" b="1" dirty="0" smtClean="0">
                <a:solidFill>
                  <a:schemeClr val="tx1"/>
                </a:solidFill>
                <a:latin typeface="Baskerville Old Face" pitchFamily="18" charset="0"/>
              </a:rPr>
              <a:t> - </a:t>
            </a:r>
            <a:r>
              <a:rPr lang="en-US" sz="1800" dirty="0" smtClean="0">
                <a:solidFill>
                  <a:schemeClr val="tx1"/>
                </a:solidFill>
                <a:latin typeface="Baskerville Old Face" pitchFamily="18" charset="0"/>
              </a:rPr>
              <a:t> with twisted nucleus and a single axial filament and functional.</a:t>
            </a:r>
          </a:p>
          <a:p>
            <a:pPr algn="just">
              <a:buFont typeface="Wingdings 2" pitchFamily="18" charset="2"/>
              <a:buAutoNum type="alphaLcParenR"/>
            </a:pPr>
            <a:r>
              <a:rPr lang="en-US" sz="1800" b="1" dirty="0" err="1" smtClean="0">
                <a:solidFill>
                  <a:srgbClr val="7030A0"/>
                </a:solidFill>
                <a:latin typeface="Baskerville Old Face" pitchFamily="18" charset="0"/>
              </a:rPr>
              <a:t>Oligopyrene</a:t>
            </a:r>
            <a:r>
              <a:rPr lang="en-US" sz="1800" b="1" dirty="0" smtClean="0">
                <a:solidFill>
                  <a:schemeClr val="tx1"/>
                </a:solidFill>
                <a:latin typeface="Baskerville Old Face" pitchFamily="18" charset="0"/>
              </a:rPr>
              <a:t> - </a:t>
            </a:r>
            <a:r>
              <a:rPr lang="en-US" sz="1800" dirty="0" smtClean="0">
                <a:solidFill>
                  <a:schemeClr val="tx1"/>
                </a:solidFill>
                <a:latin typeface="Baskerville Old Face" pitchFamily="18" charset="0"/>
              </a:rPr>
              <a:t>with a broad, curved  nucleus and with many axial filaments and are sluggish and non-functional.</a:t>
            </a:r>
          </a:p>
          <a:p>
            <a:pPr algn="just">
              <a:buNone/>
            </a:pPr>
            <a:endParaRPr lang="en-US" sz="1800" dirty="0" smtClean="0">
              <a:solidFill>
                <a:schemeClr val="tx1"/>
              </a:solidFill>
              <a:latin typeface="Baskerville Old Face" pitchFamily="18" charset="0"/>
            </a:endParaRPr>
          </a:p>
        </p:txBody>
      </p:sp>
      <p:pic>
        <p:nvPicPr>
          <p:cNvPr id="5" name="Picture 4" descr="1.jpg"/>
          <p:cNvPicPr>
            <a:picLocks noChangeAspect="1"/>
          </p:cNvPicPr>
          <p:nvPr/>
        </p:nvPicPr>
        <p:blipFill>
          <a:blip r:embed="rId2" cstate="print">
            <a:lum contrast="10000"/>
          </a:blip>
          <a:stretch>
            <a:fillRect/>
          </a:stretch>
        </p:blipFill>
        <p:spPr>
          <a:xfrm>
            <a:off x="7164288" y="3717032"/>
            <a:ext cx="1969616" cy="2475490"/>
          </a:xfrm>
          <a:prstGeom prst="rect">
            <a:avLst/>
          </a:prstGeom>
        </p:spPr>
      </p:pic>
      <p:pic>
        <p:nvPicPr>
          <p:cNvPr id="6" name="Picture 5" descr="2.jpg"/>
          <p:cNvPicPr>
            <a:picLocks noChangeAspect="1"/>
          </p:cNvPicPr>
          <p:nvPr/>
        </p:nvPicPr>
        <p:blipFill>
          <a:blip r:embed="rId3" cstate="print">
            <a:lum contrast="10000"/>
          </a:blip>
          <a:stretch>
            <a:fillRect/>
          </a:stretch>
        </p:blipFill>
        <p:spPr>
          <a:xfrm>
            <a:off x="5797640" y="5644848"/>
            <a:ext cx="1438656" cy="1240536"/>
          </a:xfrm>
          <a:prstGeom prst="rect">
            <a:avLst/>
          </a:prstGeom>
        </p:spPr>
      </p:pic>
      <p:sp>
        <p:nvSpPr>
          <p:cNvPr id="7" name="TextBox 6"/>
          <p:cNvSpPr txBox="1"/>
          <p:nvPr/>
        </p:nvSpPr>
        <p:spPr>
          <a:xfrm>
            <a:off x="7380312" y="6207695"/>
            <a:ext cx="1512168" cy="461665"/>
          </a:xfrm>
          <a:prstGeom prst="rect">
            <a:avLst/>
          </a:prstGeom>
          <a:noFill/>
        </p:spPr>
        <p:txBody>
          <a:bodyPr wrap="square" rtlCol="0">
            <a:spAutoFit/>
          </a:bodyPr>
          <a:lstStyle/>
          <a:p>
            <a:pPr algn="ctr"/>
            <a:r>
              <a:rPr lang="en-US" sz="1200" b="1" u="sng" dirty="0" smtClean="0">
                <a:solidFill>
                  <a:srgbClr val="C00000"/>
                </a:solidFill>
              </a:rPr>
              <a:t>Male Reproductive System</a:t>
            </a:r>
            <a:endParaRPr lang="en-IN" sz="1200" b="1" u="sng" dirty="0">
              <a:solidFill>
                <a:srgbClr val="C00000"/>
              </a:solidFill>
            </a:endParaRPr>
          </a:p>
        </p:txBody>
      </p:sp>
      <p:sp>
        <p:nvSpPr>
          <p:cNvPr id="8" name="TextBox 7"/>
          <p:cNvSpPr txBox="1"/>
          <p:nvPr/>
        </p:nvSpPr>
        <p:spPr>
          <a:xfrm>
            <a:off x="5724128" y="5373216"/>
            <a:ext cx="1475656" cy="261610"/>
          </a:xfrm>
          <a:prstGeom prst="rect">
            <a:avLst/>
          </a:prstGeom>
          <a:noFill/>
        </p:spPr>
        <p:txBody>
          <a:bodyPr wrap="square" rtlCol="0">
            <a:spAutoFit/>
          </a:bodyPr>
          <a:lstStyle/>
          <a:p>
            <a:pPr algn="ctr"/>
            <a:r>
              <a:rPr lang="en-US" sz="1100" b="1" u="sng" dirty="0" err="1" smtClean="0">
                <a:solidFill>
                  <a:srgbClr val="006C31"/>
                </a:solidFill>
              </a:rPr>
              <a:t>Copulatory</a:t>
            </a:r>
            <a:r>
              <a:rPr lang="en-US" sz="1100" b="1" u="sng" dirty="0" smtClean="0">
                <a:solidFill>
                  <a:srgbClr val="006C31"/>
                </a:solidFill>
              </a:rPr>
              <a:t> Organ</a:t>
            </a:r>
            <a:endParaRPr lang="en-IN" sz="1100" b="1" u="sng" dirty="0">
              <a:solidFill>
                <a:srgbClr val="006C3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476672"/>
            <a:ext cx="9144000" cy="381000"/>
          </a:xfrm>
        </p:spPr>
        <p:txBody>
          <a:bodyPr>
            <a:noAutofit/>
          </a:bodyPr>
          <a:lstStyle/>
          <a:p>
            <a:pPr algn="ctr"/>
            <a:r>
              <a:rPr lang="en-US" sz="2800" b="1" dirty="0" smtClean="0">
                <a:solidFill>
                  <a:srgbClr val="00B0F0"/>
                </a:solidFill>
                <a:latin typeface="Biondi" pitchFamily="2" charset="0"/>
              </a:rPr>
              <a:t>Reproductive System </a:t>
            </a:r>
            <a:r>
              <a:rPr lang="en-US" sz="2400" b="1" dirty="0" smtClean="0">
                <a:solidFill>
                  <a:srgbClr val="00B0F0"/>
                </a:solidFill>
                <a:latin typeface="Biondi" pitchFamily="2" charset="0"/>
              </a:rPr>
              <a:t>(Contd.)</a:t>
            </a:r>
            <a:endParaRPr lang="en-IN" sz="2800" b="1" dirty="0" smtClean="0">
              <a:solidFill>
                <a:srgbClr val="00B0F0"/>
              </a:solidFill>
              <a:latin typeface="Biondi" pitchFamily="2" charset="0"/>
            </a:endParaRPr>
          </a:p>
        </p:txBody>
      </p:sp>
      <p:sp>
        <p:nvSpPr>
          <p:cNvPr id="27651" name="Content Placeholder 2"/>
          <p:cNvSpPr>
            <a:spLocks noGrp="1"/>
          </p:cNvSpPr>
          <p:nvPr>
            <p:ph sz="quarter" idx="4294967295"/>
          </p:nvPr>
        </p:nvSpPr>
        <p:spPr>
          <a:xfrm>
            <a:off x="0" y="1052736"/>
            <a:ext cx="6444208" cy="5805264"/>
          </a:xfrm>
          <a:prstGeom prst="rect">
            <a:avLst/>
          </a:prstGeom>
        </p:spPr>
        <p:txBody>
          <a:bodyPr>
            <a:normAutofit fontScale="92500" lnSpcReduction="20000"/>
          </a:bodyPr>
          <a:lstStyle/>
          <a:p>
            <a:pPr marL="527050" indent="-457200" algn="just">
              <a:buClr>
                <a:srgbClr val="008E40"/>
              </a:buClr>
              <a:buSzPct val="90000"/>
              <a:buNone/>
            </a:pPr>
            <a:r>
              <a:rPr lang="en-US" sz="2000" b="1" u="sng" dirty="0" smtClean="0">
                <a:solidFill>
                  <a:srgbClr val="C00000"/>
                </a:solidFill>
                <a:latin typeface="Baskerville Old Face" pitchFamily="18" charset="0"/>
              </a:rPr>
              <a:t>Female Reproductive System</a:t>
            </a:r>
            <a:r>
              <a:rPr lang="en-US" sz="2000" b="1" dirty="0" smtClean="0">
                <a:solidFill>
                  <a:srgbClr val="C00000"/>
                </a:solidFill>
                <a:latin typeface="Baskerville Old Face" pitchFamily="18" charset="0"/>
              </a:rPr>
              <a:t>:</a:t>
            </a:r>
            <a:r>
              <a:rPr lang="en-US" sz="2000" b="1" dirty="0" smtClean="0">
                <a:solidFill>
                  <a:srgbClr val="0070C0"/>
                </a:solidFill>
                <a:latin typeface="Baskerville Old Face" pitchFamily="18" charset="0"/>
              </a:rPr>
              <a:t> </a:t>
            </a:r>
            <a:r>
              <a:rPr lang="en-US" sz="2000" dirty="0" smtClean="0">
                <a:solidFill>
                  <a:schemeClr val="tx1"/>
                </a:solidFill>
                <a:latin typeface="Baskerville Old Face" pitchFamily="18" charset="0"/>
              </a:rPr>
              <a:t>The female reproductive system comprises an </a:t>
            </a:r>
            <a:r>
              <a:rPr lang="en-US" sz="2000" b="1" dirty="0" smtClean="0">
                <a:solidFill>
                  <a:schemeClr val="tx1"/>
                </a:solidFill>
                <a:latin typeface="Baskerville Old Face" pitchFamily="18" charset="0"/>
              </a:rPr>
              <a:t>ovary</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oviduct</a:t>
            </a:r>
            <a:r>
              <a:rPr lang="en-US" sz="2000" dirty="0" smtClean="0">
                <a:solidFill>
                  <a:schemeClr val="tx1"/>
                </a:solidFill>
                <a:latin typeface="Baskerville Old Face" pitchFamily="18" charset="0"/>
              </a:rPr>
              <a:t> </a:t>
            </a:r>
            <a:r>
              <a:rPr lang="en-US" sz="2000" b="1" dirty="0" err="1" smtClean="0">
                <a:solidFill>
                  <a:schemeClr val="tx1"/>
                </a:solidFill>
                <a:latin typeface="Baskerville Old Face" pitchFamily="18" charset="0"/>
              </a:rPr>
              <a:t>receptaculum</a:t>
            </a:r>
            <a:r>
              <a:rPr lang="en-US" sz="2000" b="1" dirty="0" smtClean="0">
                <a:solidFill>
                  <a:schemeClr val="tx1"/>
                </a:solidFill>
                <a:latin typeface="Baskerville Old Face" pitchFamily="18" charset="0"/>
              </a:rPr>
              <a:t> </a:t>
            </a:r>
            <a:r>
              <a:rPr lang="en-US" sz="2000" b="1" dirty="0" err="1" smtClean="0">
                <a:solidFill>
                  <a:schemeClr val="tx1"/>
                </a:solidFill>
                <a:latin typeface="Baskerville Old Face" pitchFamily="18" charset="0"/>
              </a:rPr>
              <a:t>seminis</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uterus</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vagina </a:t>
            </a:r>
            <a:r>
              <a:rPr lang="en-US" sz="2000" dirty="0" smtClean="0">
                <a:solidFill>
                  <a:schemeClr val="tx1"/>
                </a:solidFill>
                <a:latin typeface="Baskerville Old Face" pitchFamily="18" charset="0"/>
              </a:rPr>
              <a:t>and</a:t>
            </a:r>
            <a:r>
              <a:rPr lang="en-US" sz="2000" b="1" dirty="0" smtClean="0">
                <a:solidFill>
                  <a:schemeClr val="tx1"/>
                </a:solidFill>
                <a:latin typeface="Baskerville Old Face" pitchFamily="18" charset="0"/>
              </a:rPr>
              <a:t> </a:t>
            </a:r>
            <a:r>
              <a:rPr lang="en-US" sz="2000" b="1" dirty="0" err="1" smtClean="0">
                <a:solidFill>
                  <a:schemeClr val="tx1"/>
                </a:solidFill>
                <a:latin typeface="Baskerville Old Face" pitchFamily="18" charset="0"/>
              </a:rPr>
              <a:t>copulatory</a:t>
            </a:r>
            <a:r>
              <a:rPr lang="en-US" sz="2000" b="1" dirty="0" smtClean="0">
                <a:solidFill>
                  <a:schemeClr val="tx1"/>
                </a:solidFill>
                <a:latin typeface="Baskerville Old Face" pitchFamily="18" charset="0"/>
              </a:rPr>
              <a:t> organ </a:t>
            </a:r>
            <a:r>
              <a:rPr lang="en-US" sz="2000" dirty="0" smtClean="0">
                <a:solidFill>
                  <a:schemeClr val="tx1"/>
                </a:solidFill>
                <a:latin typeface="Baskerville Old Face" pitchFamily="18" charset="0"/>
              </a:rPr>
              <a:t>or</a:t>
            </a:r>
            <a:r>
              <a:rPr lang="en-US" sz="2000" b="1" dirty="0" smtClean="0">
                <a:solidFill>
                  <a:schemeClr val="tx1"/>
                </a:solidFill>
                <a:latin typeface="Baskerville Old Face" pitchFamily="18" charset="0"/>
              </a:rPr>
              <a:t> </a:t>
            </a:r>
            <a:r>
              <a:rPr lang="en-US" sz="2000" b="1" dirty="0" err="1" smtClean="0">
                <a:solidFill>
                  <a:schemeClr val="tx1"/>
                </a:solidFill>
                <a:latin typeface="Baskerville Old Face" pitchFamily="18" charset="0"/>
              </a:rPr>
              <a:t>hypobrabchial</a:t>
            </a:r>
            <a:r>
              <a:rPr lang="en-US" sz="2000" b="1" dirty="0" smtClean="0">
                <a:solidFill>
                  <a:schemeClr val="tx1"/>
                </a:solidFill>
                <a:latin typeface="Baskerville Old Face" pitchFamily="18" charset="0"/>
              </a:rPr>
              <a:t> gland</a:t>
            </a:r>
            <a:r>
              <a:rPr lang="en-US" sz="2000" dirty="0" smtClean="0">
                <a:solidFill>
                  <a:schemeClr val="tx1"/>
                </a:solidFill>
                <a:latin typeface="Baskerville Old Face" pitchFamily="18" charset="0"/>
              </a:rPr>
              <a:t>.</a:t>
            </a:r>
          </a:p>
          <a:p>
            <a:pPr marL="527050" indent="-457200" algn="just">
              <a:buClr>
                <a:srgbClr val="008E40"/>
              </a:buClr>
              <a:buSzPct val="90000"/>
              <a:buAutoNum type="alphaLcParenBoth"/>
            </a:pPr>
            <a:r>
              <a:rPr lang="en-US" sz="2000" b="1" dirty="0" smtClean="0">
                <a:solidFill>
                  <a:schemeClr val="tx1"/>
                </a:solidFill>
                <a:latin typeface="Baskerville Old Face" pitchFamily="18" charset="0"/>
              </a:rPr>
              <a:t>Ovary: </a:t>
            </a:r>
            <a:r>
              <a:rPr lang="en-US" sz="2000" dirty="0" smtClean="0">
                <a:solidFill>
                  <a:schemeClr val="tx1"/>
                </a:solidFill>
                <a:latin typeface="Baskerville Old Face" pitchFamily="18" charset="0"/>
              </a:rPr>
              <a:t>is smaller than testis. It is flat dark, conical organ lying on the digestive gland in the upper part of the visceral mass. It is composed of a large number of rounded </a:t>
            </a:r>
            <a:r>
              <a:rPr lang="en-US" sz="2000" b="1" dirty="0" smtClean="0">
                <a:solidFill>
                  <a:schemeClr val="tx1"/>
                </a:solidFill>
                <a:latin typeface="Baskerville Old Face" pitchFamily="18" charset="0"/>
              </a:rPr>
              <a:t>lobules</a:t>
            </a:r>
            <a:r>
              <a:rPr lang="en-US" sz="2000" dirty="0" smtClean="0">
                <a:solidFill>
                  <a:schemeClr val="tx1"/>
                </a:solidFill>
                <a:latin typeface="Baskerville Old Face" pitchFamily="18" charset="0"/>
              </a:rPr>
              <a:t> or </a:t>
            </a:r>
            <a:r>
              <a:rPr lang="en-US" sz="2000" b="1" dirty="0" err="1" smtClean="0">
                <a:solidFill>
                  <a:schemeClr val="tx1"/>
                </a:solidFill>
                <a:latin typeface="Baskerville Old Face" pitchFamily="18" charset="0"/>
              </a:rPr>
              <a:t>acini</a:t>
            </a:r>
            <a:r>
              <a:rPr lang="en-US" sz="2000" dirty="0" smtClean="0">
                <a:solidFill>
                  <a:schemeClr val="tx1"/>
                </a:solidFill>
                <a:latin typeface="Baskerville Old Face" pitchFamily="18" charset="0"/>
              </a:rPr>
              <a:t> that unite to form small lobules, which in turn unite to form a large tube, the </a:t>
            </a:r>
            <a:r>
              <a:rPr lang="en-US" sz="2000" b="1" dirty="0" smtClean="0">
                <a:solidFill>
                  <a:schemeClr val="tx1"/>
                </a:solidFill>
                <a:latin typeface="Baskerville Old Face" pitchFamily="18" charset="0"/>
              </a:rPr>
              <a:t>oviduct</a:t>
            </a:r>
            <a:r>
              <a:rPr lang="en-US" sz="2000" dirty="0" smtClean="0">
                <a:solidFill>
                  <a:schemeClr val="tx1"/>
                </a:solidFill>
                <a:latin typeface="Baskerville Old Face" pitchFamily="18" charset="0"/>
              </a:rPr>
              <a:t>.</a:t>
            </a:r>
          </a:p>
          <a:p>
            <a:pPr marL="527050" indent="-457200" algn="just">
              <a:buClr>
                <a:srgbClr val="008E40"/>
              </a:buClr>
              <a:buSzPct val="90000"/>
              <a:buAutoNum type="alphaLcParenBoth"/>
            </a:pPr>
            <a:r>
              <a:rPr lang="en-US" sz="2000" b="1" dirty="0" smtClean="0">
                <a:solidFill>
                  <a:srgbClr val="3915BD"/>
                </a:solidFill>
                <a:latin typeface="Baskerville Old Face" pitchFamily="18" charset="0"/>
              </a:rPr>
              <a:t>Oviduct</a:t>
            </a:r>
            <a:r>
              <a:rPr lang="en-US" sz="2000" dirty="0" smtClean="0">
                <a:solidFill>
                  <a:schemeClr val="tx1"/>
                </a:solidFill>
                <a:latin typeface="Baskerville Old Face" pitchFamily="18" charset="0"/>
              </a:rPr>
              <a:t> </a:t>
            </a:r>
            <a:r>
              <a:rPr lang="en-US" sz="2000" b="1" dirty="0" smtClean="0">
                <a:solidFill>
                  <a:srgbClr val="3915BD"/>
                </a:solidFill>
                <a:latin typeface="Baskerville Old Face" pitchFamily="18" charset="0"/>
              </a:rPr>
              <a:t>:</a:t>
            </a:r>
            <a:r>
              <a:rPr lang="en-US" sz="2000" b="1" dirty="0" smtClean="0">
                <a:solidFill>
                  <a:srgbClr val="002060"/>
                </a:solidFill>
                <a:latin typeface="Baskerville Old Face" pitchFamily="18" charset="0"/>
              </a:rPr>
              <a:t> </a:t>
            </a:r>
            <a:r>
              <a:rPr lang="en-US" sz="2000" dirty="0" smtClean="0">
                <a:solidFill>
                  <a:srgbClr val="002060"/>
                </a:solidFill>
                <a:latin typeface="Baskerville Old Face" pitchFamily="18" charset="0"/>
              </a:rPr>
              <a:t>It  leaves the ovary near its middle. It descends along the inner border of the digestive gland and enters the posterior renal chamber and opens into </a:t>
            </a:r>
            <a:r>
              <a:rPr lang="en-US" sz="2000" b="1" dirty="0" err="1" smtClean="0">
                <a:solidFill>
                  <a:srgbClr val="002060"/>
                </a:solidFill>
                <a:latin typeface="Baskerville Old Face" pitchFamily="18" charset="0"/>
              </a:rPr>
              <a:t>receptaculum</a:t>
            </a:r>
            <a:r>
              <a:rPr lang="en-US" sz="2000" b="1" dirty="0" smtClean="0">
                <a:solidFill>
                  <a:srgbClr val="002060"/>
                </a:solidFill>
                <a:latin typeface="Baskerville Old Face" pitchFamily="18" charset="0"/>
              </a:rPr>
              <a:t> </a:t>
            </a:r>
            <a:r>
              <a:rPr lang="en-US" sz="2000" b="1" dirty="0" err="1" smtClean="0">
                <a:solidFill>
                  <a:srgbClr val="002060"/>
                </a:solidFill>
                <a:latin typeface="Baskerville Old Face" pitchFamily="18" charset="0"/>
              </a:rPr>
              <a:t>seminis</a:t>
            </a:r>
            <a:r>
              <a:rPr lang="en-US" sz="2000" dirty="0" smtClean="0">
                <a:solidFill>
                  <a:srgbClr val="002060"/>
                </a:solidFill>
                <a:latin typeface="Baskerville Old Face" pitchFamily="18" charset="0"/>
              </a:rPr>
              <a:t>.</a:t>
            </a:r>
          </a:p>
          <a:p>
            <a:pPr marL="527050" indent="-457200" algn="just">
              <a:buClr>
                <a:srgbClr val="008E40"/>
              </a:buClr>
              <a:buSzPct val="90000"/>
              <a:buAutoNum type="alphaLcParenBoth"/>
            </a:pPr>
            <a:r>
              <a:rPr lang="en-US" sz="2000" b="1" dirty="0" err="1" smtClean="0">
                <a:solidFill>
                  <a:srgbClr val="C00000"/>
                </a:solidFill>
                <a:latin typeface="Baskerville Old Face" pitchFamily="18" charset="0"/>
              </a:rPr>
              <a:t>Receptaculum</a:t>
            </a:r>
            <a:r>
              <a:rPr lang="en-US" sz="2000" b="1" dirty="0" smtClean="0">
                <a:solidFill>
                  <a:srgbClr val="C00000"/>
                </a:solidFill>
                <a:latin typeface="Baskerville Old Face" pitchFamily="18" charset="0"/>
              </a:rPr>
              <a:t> </a:t>
            </a:r>
            <a:r>
              <a:rPr lang="en-US" sz="2000" b="1" dirty="0" err="1" smtClean="0">
                <a:solidFill>
                  <a:srgbClr val="C00000"/>
                </a:solidFill>
                <a:latin typeface="Baskerville Old Face" pitchFamily="18" charset="0"/>
              </a:rPr>
              <a:t>Seminis</a:t>
            </a:r>
            <a:r>
              <a:rPr lang="en-US" sz="2000" b="1" dirty="0" smtClean="0">
                <a:solidFill>
                  <a:srgbClr val="C00000"/>
                </a:solidFill>
                <a:latin typeface="Baskerville Old Face" pitchFamily="18" charset="0"/>
              </a:rPr>
              <a:t>:</a:t>
            </a:r>
            <a:r>
              <a:rPr lang="en-US" sz="2000" dirty="0" smtClean="0">
                <a:solidFill>
                  <a:srgbClr val="006C31"/>
                </a:solidFill>
                <a:latin typeface="Baskerville Old Face" pitchFamily="18" charset="0"/>
              </a:rPr>
              <a:t> is a smallest bean-shaped sac lying within the posterior renal chamber attached to the uterus. It serves to store spermatozoa received from male during copulation.</a:t>
            </a:r>
          </a:p>
          <a:p>
            <a:pPr marL="527050" indent="-457200" algn="just">
              <a:buClr>
                <a:srgbClr val="008E40"/>
              </a:buClr>
              <a:buSzPct val="90000"/>
              <a:buAutoNum type="alphaLcParenBoth"/>
            </a:pPr>
            <a:r>
              <a:rPr lang="en-US" sz="2000" b="1" dirty="0" smtClean="0">
                <a:solidFill>
                  <a:srgbClr val="006C31"/>
                </a:solidFill>
                <a:latin typeface="Baskerville Old Face" pitchFamily="18" charset="0"/>
              </a:rPr>
              <a:t>Uterus:</a:t>
            </a:r>
            <a:r>
              <a:rPr lang="en-US" sz="2000" dirty="0" smtClean="0">
                <a:solidFill>
                  <a:srgbClr val="C00000"/>
                </a:solidFill>
                <a:latin typeface="Baskerville Old Face" pitchFamily="18" charset="0"/>
              </a:rPr>
              <a:t> is a large, </a:t>
            </a:r>
            <a:r>
              <a:rPr lang="en-US" sz="2000" dirty="0" err="1" smtClean="0">
                <a:solidFill>
                  <a:srgbClr val="C00000"/>
                </a:solidFill>
                <a:latin typeface="Baskerville Old Face" pitchFamily="18" charset="0"/>
              </a:rPr>
              <a:t>pyriform</a:t>
            </a:r>
            <a:r>
              <a:rPr lang="en-US" sz="2000" dirty="0" smtClean="0">
                <a:solidFill>
                  <a:srgbClr val="C00000"/>
                </a:solidFill>
                <a:latin typeface="Baskerville Old Face" pitchFamily="18" charset="0"/>
              </a:rPr>
              <a:t> sac situated in the body whorl outside the body whorl outside the renal organ. It continued </a:t>
            </a:r>
            <a:r>
              <a:rPr lang="en-US" sz="2000" dirty="0" err="1" smtClean="0">
                <a:solidFill>
                  <a:srgbClr val="C00000"/>
                </a:solidFill>
                <a:latin typeface="Baskerville Old Face" pitchFamily="18" charset="0"/>
              </a:rPr>
              <a:t>anteriorly</a:t>
            </a:r>
            <a:r>
              <a:rPr lang="en-US" sz="2000" dirty="0" smtClean="0">
                <a:solidFill>
                  <a:srgbClr val="C00000"/>
                </a:solidFill>
                <a:latin typeface="Baskerville Old Face" pitchFamily="18" charset="0"/>
              </a:rPr>
              <a:t> into a tubular </a:t>
            </a:r>
            <a:r>
              <a:rPr lang="en-US" sz="2000" b="1" dirty="0" smtClean="0">
                <a:solidFill>
                  <a:srgbClr val="C00000"/>
                </a:solidFill>
                <a:latin typeface="Baskerville Old Face" pitchFamily="18" charset="0"/>
              </a:rPr>
              <a:t>vagina</a:t>
            </a:r>
            <a:r>
              <a:rPr lang="en-US" sz="2000" dirty="0" smtClean="0">
                <a:solidFill>
                  <a:srgbClr val="C00000"/>
                </a:solidFill>
                <a:latin typeface="Baskerville Old Face" pitchFamily="18" charset="0"/>
              </a:rPr>
              <a:t>.</a:t>
            </a:r>
          </a:p>
          <a:p>
            <a:pPr marL="527050" indent="-457200" algn="just">
              <a:buClr>
                <a:srgbClr val="008E40"/>
              </a:buClr>
              <a:buSzPct val="90000"/>
              <a:buAutoNum type="alphaLcParenBoth"/>
            </a:pPr>
            <a:r>
              <a:rPr lang="en-US" sz="2000" b="1" dirty="0" smtClean="0">
                <a:solidFill>
                  <a:srgbClr val="800080"/>
                </a:solidFill>
                <a:latin typeface="Baskerville Old Face" pitchFamily="18" charset="0"/>
              </a:rPr>
              <a:t>Vagina:</a:t>
            </a:r>
            <a:r>
              <a:rPr lang="en-US" sz="2000" dirty="0" smtClean="0">
                <a:solidFill>
                  <a:schemeClr val="tx1"/>
                </a:solidFill>
                <a:latin typeface="Baskerville Old Face" pitchFamily="18" charset="0"/>
              </a:rPr>
              <a:t> The enters the </a:t>
            </a:r>
            <a:r>
              <a:rPr lang="en-US" sz="2000" dirty="0" err="1" smtClean="0">
                <a:solidFill>
                  <a:schemeClr val="tx1"/>
                </a:solidFill>
                <a:latin typeface="Baskerville Old Face" pitchFamily="18" charset="0"/>
              </a:rPr>
              <a:t>branchial</a:t>
            </a:r>
            <a:r>
              <a:rPr lang="en-US" sz="2000" dirty="0" smtClean="0">
                <a:solidFill>
                  <a:schemeClr val="tx1"/>
                </a:solidFill>
                <a:latin typeface="Baskerville Old Face" pitchFamily="18" charset="0"/>
              </a:rPr>
              <a:t> chamber of the mantle cavity and runs forward along the left side of rectum and opens by small slit like</a:t>
            </a:r>
            <a:r>
              <a:rPr lang="en-US" sz="2000" b="1" dirty="0" smtClean="0">
                <a:solidFill>
                  <a:schemeClr val="tx1"/>
                </a:solidFill>
                <a:latin typeface="Baskerville Old Face" pitchFamily="18" charset="0"/>
              </a:rPr>
              <a:t> female genital aperture.</a:t>
            </a:r>
          </a:p>
          <a:p>
            <a:pPr marL="527050" indent="-457200" algn="just">
              <a:buClr>
                <a:srgbClr val="008E40"/>
              </a:buClr>
              <a:buSzPct val="90000"/>
              <a:buAutoNum type="alphaLcParenBoth"/>
            </a:pPr>
            <a:r>
              <a:rPr lang="en-US" sz="2000" b="1" dirty="0" err="1" smtClean="0">
                <a:solidFill>
                  <a:schemeClr val="tx1"/>
                </a:solidFill>
                <a:latin typeface="Baskerville Old Face" pitchFamily="18" charset="0"/>
              </a:rPr>
              <a:t>Copulatory</a:t>
            </a:r>
            <a:r>
              <a:rPr lang="en-US" sz="2000" b="1" dirty="0" smtClean="0">
                <a:solidFill>
                  <a:schemeClr val="tx1"/>
                </a:solidFill>
                <a:latin typeface="Baskerville Old Face" pitchFamily="18" charset="0"/>
              </a:rPr>
              <a:t> Organ: </a:t>
            </a:r>
            <a:r>
              <a:rPr lang="en-US" sz="2000" dirty="0" smtClean="0">
                <a:solidFill>
                  <a:srgbClr val="3915BD"/>
                </a:solidFill>
                <a:latin typeface="Baskerville Old Face" pitchFamily="18" charset="0"/>
              </a:rPr>
              <a:t>similar to the male, but highly reduced.</a:t>
            </a:r>
            <a:endParaRPr lang="en-US" sz="2000" b="1" dirty="0" smtClean="0">
              <a:solidFill>
                <a:schemeClr val="tx1"/>
              </a:solidFill>
              <a:latin typeface="Baskerville Old Face" pitchFamily="18" charset="0"/>
            </a:endParaRPr>
          </a:p>
        </p:txBody>
      </p:sp>
      <p:pic>
        <p:nvPicPr>
          <p:cNvPr id="5" name="Content Placeholder 4" descr="img156.jpg"/>
          <p:cNvPicPr>
            <a:picLocks noGrp="1" noChangeAspect="1"/>
          </p:cNvPicPr>
          <p:nvPr>
            <p:ph sz="quarter" idx="4294967295"/>
          </p:nvPr>
        </p:nvPicPr>
        <p:blipFill>
          <a:blip r:embed="rId2" cstate="print">
            <a:lum contrast="10000"/>
          </a:blip>
          <a:srcRect l="74626" r="2364" b="14955"/>
          <a:stretch>
            <a:fillRect/>
          </a:stretch>
        </p:blipFill>
        <p:spPr>
          <a:xfrm>
            <a:off x="6444208" y="1772816"/>
            <a:ext cx="2604545" cy="3600400"/>
          </a:xfrm>
          <a:prstGeom prst="rect">
            <a:avLst/>
          </a:prstGeom>
        </p:spPr>
      </p:pic>
      <p:sp>
        <p:nvSpPr>
          <p:cNvPr id="6" name="TextBox 5"/>
          <p:cNvSpPr txBox="1"/>
          <p:nvPr/>
        </p:nvSpPr>
        <p:spPr>
          <a:xfrm>
            <a:off x="6588224" y="5373216"/>
            <a:ext cx="2376264" cy="307777"/>
          </a:xfrm>
          <a:prstGeom prst="rect">
            <a:avLst/>
          </a:prstGeom>
          <a:noFill/>
        </p:spPr>
        <p:txBody>
          <a:bodyPr wrap="square" rtlCol="0">
            <a:spAutoFit/>
          </a:bodyPr>
          <a:lstStyle/>
          <a:p>
            <a:pPr algn="ctr"/>
            <a:r>
              <a:rPr lang="en-US" sz="1400" b="1" u="sng" dirty="0" smtClean="0">
                <a:solidFill>
                  <a:srgbClr val="0070C0"/>
                </a:solidFill>
              </a:rPr>
              <a:t>Female Reproductive System</a:t>
            </a:r>
            <a:endParaRPr lang="en-IN" sz="1400" b="1" u="sng" dirty="0">
              <a:solidFill>
                <a:srgbClr val="0070C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332656"/>
            <a:ext cx="9144000" cy="720080"/>
          </a:xfrm>
        </p:spPr>
        <p:txBody>
          <a:bodyPr>
            <a:noAutofit/>
          </a:bodyPr>
          <a:lstStyle/>
          <a:p>
            <a:pPr algn="ctr"/>
            <a:r>
              <a:rPr lang="en-US" sz="4400" b="1" dirty="0" smtClean="0">
                <a:solidFill>
                  <a:srgbClr val="00B0F0"/>
                </a:solidFill>
                <a:latin typeface="Biondi" pitchFamily="2" charset="0"/>
              </a:rPr>
              <a:t>Breeding and development</a:t>
            </a:r>
            <a:endParaRPr lang="en-IN" sz="4000" b="1" dirty="0" smtClean="0">
              <a:solidFill>
                <a:srgbClr val="00B0F0"/>
              </a:solidFill>
              <a:latin typeface="Biondi" pitchFamily="2" charset="0"/>
            </a:endParaRPr>
          </a:p>
        </p:txBody>
      </p:sp>
      <p:sp>
        <p:nvSpPr>
          <p:cNvPr id="28675" name="Content Placeholder 2"/>
          <p:cNvSpPr>
            <a:spLocks noGrp="1"/>
          </p:cNvSpPr>
          <p:nvPr>
            <p:ph sz="quarter" idx="4294967295"/>
          </p:nvPr>
        </p:nvSpPr>
        <p:spPr>
          <a:xfrm>
            <a:off x="0" y="1066800"/>
            <a:ext cx="9144000" cy="5791200"/>
          </a:xfrm>
          <a:prstGeom prst="rect">
            <a:avLst/>
          </a:prstGeom>
        </p:spPr>
        <p:txBody>
          <a:bodyPr>
            <a:normAutofit fontScale="92500" lnSpcReduction="10000"/>
          </a:bodyPr>
          <a:lstStyle/>
          <a:p>
            <a:pPr marL="527050" indent="-457200" algn="just">
              <a:buClr>
                <a:srgbClr val="008E40"/>
              </a:buClr>
              <a:buSzPct val="90000"/>
              <a:buFont typeface="Wingdings 2" pitchFamily="18" charset="2"/>
              <a:buNone/>
            </a:pPr>
            <a:r>
              <a:rPr lang="en-US" sz="2200" dirty="0" smtClean="0">
                <a:solidFill>
                  <a:srgbClr val="032720"/>
                </a:solidFill>
                <a:latin typeface="Baskerville Old Face" pitchFamily="18" charset="0"/>
              </a:rPr>
              <a:t>Breeding in </a:t>
            </a:r>
            <a:r>
              <a:rPr lang="en-US" sz="2200" i="1" dirty="0" err="1" smtClean="0">
                <a:solidFill>
                  <a:srgbClr val="032720"/>
                </a:solidFill>
                <a:latin typeface="Baskerville Old Face" pitchFamily="18" charset="0"/>
              </a:rPr>
              <a:t>Pila</a:t>
            </a:r>
            <a:r>
              <a:rPr lang="en-US" sz="2200" dirty="0" smtClean="0">
                <a:solidFill>
                  <a:srgbClr val="032720"/>
                </a:solidFill>
                <a:latin typeface="Baskerville Old Face" pitchFamily="18" charset="0"/>
              </a:rPr>
              <a:t> takes place in the rainy season. It involves three processes: </a:t>
            </a:r>
            <a:r>
              <a:rPr lang="en-US" sz="2200" b="1" dirty="0" smtClean="0">
                <a:solidFill>
                  <a:srgbClr val="032720"/>
                </a:solidFill>
                <a:latin typeface="Baskerville Old Face" pitchFamily="18" charset="0"/>
              </a:rPr>
              <a:t>copulation</a:t>
            </a:r>
            <a:r>
              <a:rPr lang="en-US" sz="2200" dirty="0" smtClean="0">
                <a:solidFill>
                  <a:srgbClr val="032720"/>
                </a:solidFill>
                <a:latin typeface="Baskerville Old Face" pitchFamily="18" charset="0"/>
              </a:rPr>
              <a:t>, </a:t>
            </a:r>
            <a:r>
              <a:rPr lang="en-US" sz="2200" b="1" dirty="0" smtClean="0">
                <a:solidFill>
                  <a:srgbClr val="032720"/>
                </a:solidFill>
                <a:latin typeface="Baskerville Old Face" pitchFamily="18" charset="0"/>
              </a:rPr>
              <a:t>fertilization</a:t>
            </a:r>
            <a:r>
              <a:rPr lang="en-US" sz="2200" dirty="0" smtClean="0">
                <a:solidFill>
                  <a:srgbClr val="032720"/>
                </a:solidFill>
                <a:latin typeface="Baskerville Old Face" pitchFamily="18" charset="0"/>
              </a:rPr>
              <a:t> and </a:t>
            </a:r>
            <a:r>
              <a:rPr lang="en-US" sz="2200" b="1" dirty="0" smtClean="0">
                <a:solidFill>
                  <a:srgbClr val="032720"/>
                </a:solidFill>
                <a:latin typeface="Baskerville Old Face" pitchFamily="18" charset="0"/>
              </a:rPr>
              <a:t>laying</a:t>
            </a:r>
            <a:r>
              <a:rPr lang="en-US" sz="2200" dirty="0" smtClean="0">
                <a:solidFill>
                  <a:srgbClr val="032720"/>
                </a:solidFill>
                <a:latin typeface="Baskerville Old Face" pitchFamily="18" charset="0"/>
              </a:rPr>
              <a:t>.</a:t>
            </a:r>
          </a:p>
          <a:p>
            <a:pPr marL="527050" indent="-457200" algn="just">
              <a:buClr>
                <a:srgbClr val="008E40"/>
              </a:buClr>
              <a:buSzPct val="90000"/>
              <a:buFont typeface="Wingdings 2" pitchFamily="18" charset="2"/>
              <a:buNone/>
            </a:pPr>
            <a:r>
              <a:rPr lang="en-US" sz="2200" b="1" dirty="0" smtClean="0">
                <a:solidFill>
                  <a:srgbClr val="5A2781"/>
                </a:solidFill>
                <a:latin typeface="Baskerville Old Face" pitchFamily="18" charset="0"/>
              </a:rPr>
              <a:t>Copulation: </a:t>
            </a:r>
            <a:r>
              <a:rPr lang="en-US" sz="2200" dirty="0" smtClean="0">
                <a:solidFill>
                  <a:srgbClr val="004C22"/>
                </a:solidFill>
                <a:latin typeface="Baskerville Old Face" pitchFamily="18" charset="0"/>
              </a:rPr>
              <a:t>Copulation may occur in water on moist land. It takes about 3-4 hrs. The male and female snails come together facing one another with their right </a:t>
            </a:r>
            <a:r>
              <a:rPr lang="en-US" sz="2200" dirty="0" err="1" smtClean="0">
                <a:solidFill>
                  <a:srgbClr val="004C22"/>
                </a:solidFill>
                <a:latin typeface="Baskerville Old Face" pitchFamily="18" charset="0"/>
              </a:rPr>
              <a:t>nuchal</a:t>
            </a:r>
            <a:r>
              <a:rPr lang="en-US" sz="2200" dirty="0" smtClean="0">
                <a:solidFill>
                  <a:srgbClr val="004C22"/>
                </a:solidFill>
                <a:latin typeface="Baskerville Old Face" pitchFamily="18" charset="0"/>
              </a:rPr>
              <a:t> lobes lie opposite to one another. The penis of the male elongates along with its sheath and its proximal end comes in contact with the male genital aperture and the distal end passes into the mantle cavity of the female and finally to its genital aperture. Now the seminal fluid is shed into the vagina of the female where it migrates to be stored into the </a:t>
            </a:r>
            <a:r>
              <a:rPr lang="en-US" sz="2200" dirty="0" err="1" smtClean="0">
                <a:solidFill>
                  <a:srgbClr val="004C22"/>
                </a:solidFill>
                <a:latin typeface="Baskerville Old Face" pitchFamily="18" charset="0"/>
              </a:rPr>
              <a:t>receptaculum</a:t>
            </a:r>
            <a:r>
              <a:rPr lang="en-US" sz="2200" dirty="0" smtClean="0">
                <a:solidFill>
                  <a:srgbClr val="004C22"/>
                </a:solidFill>
                <a:latin typeface="Baskerville Old Face" pitchFamily="18" charset="0"/>
              </a:rPr>
              <a:t> </a:t>
            </a:r>
            <a:r>
              <a:rPr lang="en-US" sz="2200" dirty="0" err="1" smtClean="0">
                <a:solidFill>
                  <a:srgbClr val="004C22"/>
                </a:solidFill>
                <a:latin typeface="Baskerville Old Face" pitchFamily="18" charset="0"/>
              </a:rPr>
              <a:t>seminis</a:t>
            </a:r>
            <a:r>
              <a:rPr lang="en-US" sz="2200" dirty="0" smtClean="0">
                <a:solidFill>
                  <a:srgbClr val="004C22"/>
                </a:solidFill>
                <a:latin typeface="Baskerville Old Face" pitchFamily="18" charset="0"/>
              </a:rPr>
              <a:t>. After that, both separates.</a:t>
            </a:r>
          </a:p>
          <a:p>
            <a:pPr marL="527050" indent="-457200" algn="just">
              <a:buClr>
                <a:srgbClr val="008E40"/>
              </a:buClr>
              <a:buSzPct val="90000"/>
              <a:buFont typeface="Wingdings 2" pitchFamily="18" charset="2"/>
              <a:buNone/>
            </a:pPr>
            <a:r>
              <a:rPr lang="en-US" sz="2200" b="1" dirty="0" smtClean="0">
                <a:solidFill>
                  <a:srgbClr val="FF0000"/>
                </a:solidFill>
                <a:latin typeface="Baskerville Old Face" pitchFamily="18" charset="0"/>
              </a:rPr>
              <a:t>Fertilization:</a:t>
            </a:r>
            <a:r>
              <a:rPr lang="en-US" sz="2200" dirty="0" smtClean="0">
                <a:solidFill>
                  <a:schemeClr val="tx1"/>
                </a:solidFill>
                <a:latin typeface="Baskerville Old Face" pitchFamily="18" charset="0"/>
              </a:rPr>
              <a:t> Fertilization is internal in </a:t>
            </a:r>
            <a:r>
              <a:rPr lang="en-US" sz="2200" i="1" dirty="0" err="1" smtClean="0">
                <a:solidFill>
                  <a:schemeClr val="tx1"/>
                </a:solidFill>
                <a:latin typeface="Baskerville Old Face" pitchFamily="18" charset="0"/>
              </a:rPr>
              <a:t>Pila</a:t>
            </a:r>
            <a:r>
              <a:rPr lang="en-US" sz="2200" dirty="0" smtClean="0">
                <a:solidFill>
                  <a:schemeClr val="tx1"/>
                </a:solidFill>
                <a:latin typeface="Baskerville Old Face" pitchFamily="18" charset="0"/>
              </a:rPr>
              <a:t>. It takes place in the uterus, where both ova and spermatozoa pass, the former from the ovary and the latter from the </a:t>
            </a:r>
            <a:r>
              <a:rPr lang="en-US" sz="2200" dirty="0" err="1" smtClean="0">
                <a:solidFill>
                  <a:schemeClr val="tx1"/>
                </a:solidFill>
                <a:latin typeface="Baskerville Old Face" pitchFamily="18" charset="0"/>
              </a:rPr>
              <a:t>receptaculum</a:t>
            </a:r>
            <a:r>
              <a:rPr lang="en-US" sz="2200" dirty="0" smtClean="0">
                <a:solidFill>
                  <a:schemeClr val="tx1"/>
                </a:solidFill>
                <a:latin typeface="Baskerville Old Face" pitchFamily="18" charset="0"/>
              </a:rPr>
              <a:t> </a:t>
            </a:r>
            <a:r>
              <a:rPr lang="en-US" sz="2200" dirty="0" err="1" smtClean="0">
                <a:solidFill>
                  <a:schemeClr val="tx1"/>
                </a:solidFill>
                <a:latin typeface="Baskerville Old Face" pitchFamily="18" charset="0"/>
              </a:rPr>
              <a:t>seminis</a:t>
            </a:r>
            <a:r>
              <a:rPr lang="en-US" sz="2200" dirty="0" smtClean="0">
                <a:solidFill>
                  <a:schemeClr val="tx1"/>
                </a:solidFill>
                <a:latin typeface="Baskerville Old Face" pitchFamily="18" charset="0"/>
              </a:rPr>
              <a:t>.</a:t>
            </a:r>
          </a:p>
          <a:p>
            <a:pPr marL="527050" indent="-457200" algn="just">
              <a:buClr>
                <a:srgbClr val="008E40"/>
              </a:buClr>
              <a:buSzPct val="90000"/>
              <a:buFont typeface="Wingdings 2" pitchFamily="18" charset="2"/>
              <a:buNone/>
            </a:pPr>
            <a:r>
              <a:rPr lang="en-US" sz="2200" b="1" dirty="0" smtClean="0">
                <a:solidFill>
                  <a:srgbClr val="004C22"/>
                </a:solidFill>
                <a:latin typeface="Baskerville Old Face" pitchFamily="18" charset="0"/>
              </a:rPr>
              <a:t>Laying:</a:t>
            </a:r>
            <a:r>
              <a:rPr lang="en-US" sz="2200" dirty="0" smtClean="0">
                <a:solidFill>
                  <a:srgbClr val="002060"/>
                </a:solidFill>
                <a:latin typeface="Baskerville Old Face" pitchFamily="18" charset="0"/>
              </a:rPr>
              <a:t> Egg laying starts 2 or 3 days after copulation. The eggs are laid in sheltered places (holes and crevices) or moist land near water. A single female lays 200-800 eggs at a time. The eggs are rounded, about the size of the pea seeds and covered by whitish shell. They contain a good deal of food. No parental care.</a:t>
            </a:r>
          </a:p>
          <a:p>
            <a:pPr marL="527050" indent="-457200" algn="just">
              <a:buClr>
                <a:srgbClr val="008E40"/>
              </a:buClr>
              <a:buSzPct val="90000"/>
              <a:buFont typeface="Wingdings 2" pitchFamily="18" charset="2"/>
              <a:buNone/>
            </a:pPr>
            <a:r>
              <a:rPr lang="en-US" sz="2200" b="1" dirty="0" smtClean="0">
                <a:solidFill>
                  <a:srgbClr val="58267E"/>
                </a:solidFill>
                <a:latin typeface="Baskerville Old Face" pitchFamily="18" charset="0"/>
              </a:rPr>
              <a:t>Development: </a:t>
            </a:r>
            <a:r>
              <a:rPr lang="en-US" sz="2200" dirty="0" smtClean="0">
                <a:solidFill>
                  <a:srgbClr val="C00000"/>
                </a:solidFill>
                <a:latin typeface="Baskerville Old Face" pitchFamily="18" charset="0"/>
              </a:rPr>
              <a:t>The egg undergoes spiral cleavage, total and unequal, very similar in the early stages to that of </a:t>
            </a:r>
            <a:r>
              <a:rPr lang="en-US" sz="2200" i="1" dirty="0" err="1" smtClean="0">
                <a:solidFill>
                  <a:srgbClr val="C00000"/>
                </a:solidFill>
                <a:latin typeface="Baskerville Old Face" pitchFamily="18" charset="0"/>
              </a:rPr>
              <a:t>Nereis</a:t>
            </a:r>
            <a:r>
              <a:rPr lang="en-US" sz="2200" dirty="0" smtClean="0">
                <a:solidFill>
                  <a:srgbClr val="C00000"/>
                </a:solidFill>
                <a:latin typeface="Baskerville Old Face" pitchFamily="18" charset="0"/>
              </a:rPr>
              <a:t>. There is no larval stage. A tiny young snail similar to the adult in form, hatches from the egg.</a:t>
            </a:r>
            <a:endParaRPr lang="en-US" sz="2200" b="1" dirty="0" smtClean="0">
              <a:solidFill>
                <a:srgbClr val="58267E"/>
              </a:solidFill>
              <a:latin typeface="Baskerville Old Fac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116632"/>
            <a:ext cx="9144000" cy="829816"/>
          </a:xfrm>
        </p:spPr>
        <p:txBody>
          <a:bodyPr>
            <a:normAutofit/>
          </a:bodyPr>
          <a:lstStyle/>
          <a:p>
            <a:pPr algn="ctr" eaLnBrk="1" hangingPunct="1"/>
            <a:r>
              <a:rPr lang="en-US" sz="4800" b="1" dirty="0" smtClean="0">
                <a:solidFill>
                  <a:srgbClr val="00B0F0"/>
                </a:solidFill>
                <a:latin typeface="Algerian" pitchFamily="82" charset="0"/>
                <a:ea typeface="Adobe Myungjo Std M"/>
                <a:cs typeface="Adobe Myungjo Std M"/>
              </a:rPr>
              <a:t>Natural History</a:t>
            </a:r>
          </a:p>
        </p:txBody>
      </p:sp>
      <p:sp>
        <p:nvSpPr>
          <p:cNvPr id="7171" name="Content Placeholder 2"/>
          <p:cNvSpPr>
            <a:spLocks noGrp="1"/>
          </p:cNvSpPr>
          <p:nvPr>
            <p:ph idx="1"/>
          </p:nvPr>
        </p:nvSpPr>
        <p:spPr>
          <a:xfrm>
            <a:off x="0" y="1052736"/>
            <a:ext cx="9144000" cy="5805264"/>
          </a:xfrm>
        </p:spPr>
        <p:txBody>
          <a:bodyPr/>
          <a:lstStyle/>
          <a:p>
            <a:pPr algn="just" eaLnBrk="1" hangingPunct="1">
              <a:buClr>
                <a:schemeClr val="tx1"/>
              </a:buClr>
              <a:buSzPct val="100000"/>
              <a:buFont typeface="Wingdings" pitchFamily="2" charset="2"/>
              <a:buChar char="Ø"/>
            </a:pPr>
            <a:r>
              <a:rPr lang="en-US" sz="2000" i="1" dirty="0" err="1" smtClean="0">
                <a:solidFill>
                  <a:srgbClr val="002060"/>
                </a:solidFill>
                <a:latin typeface="Palatino Linotype" pitchFamily="18" charset="0"/>
              </a:rPr>
              <a:t>Pila</a:t>
            </a:r>
            <a:r>
              <a:rPr lang="en-US" sz="2000" i="1" dirty="0" smtClean="0">
                <a:solidFill>
                  <a:srgbClr val="002060"/>
                </a:solidFill>
                <a:latin typeface="Palatino Linotype" pitchFamily="18" charset="0"/>
              </a:rPr>
              <a:t> </a:t>
            </a:r>
            <a:r>
              <a:rPr lang="en-US" sz="2000" dirty="0" smtClean="0">
                <a:solidFill>
                  <a:srgbClr val="002060"/>
                </a:solidFill>
                <a:latin typeface="Palatino Linotype" pitchFamily="18" charset="0"/>
              </a:rPr>
              <a:t>has a wide distribution, found in the Oriental and Ethiopian Realms</a:t>
            </a:r>
            <a:r>
              <a:rPr lang="en-US" sz="2000" dirty="0" smtClean="0">
                <a:solidFill>
                  <a:schemeClr val="tx1"/>
                </a:solidFill>
                <a:latin typeface="Palatino Linotype" pitchFamily="18" charset="0"/>
              </a:rPr>
              <a:t>. </a:t>
            </a:r>
            <a:r>
              <a:rPr lang="en-US" sz="2000" dirty="0" smtClean="0">
                <a:solidFill>
                  <a:srgbClr val="002060"/>
                </a:solidFill>
                <a:latin typeface="Palatino Linotype" pitchFamily="18" charset="0"/>
              </a:rPr>
              <a:t>The </a:t>
            </a:r>
            <a:r>
              <a:rPr lang="en-US" sz="2000" u="sng" dirty="0" smtClean="0">
                <a:solidFill>
                  <a:srgbClr val="002060"/>
                </a:solidFill>
                <a:latin typeface="Palatino Linotype" pitchFamily="18" charset="0"/>
              </a:rPr>
              <a:t>Oriental Realm/ region</a:t>
            </a:r>
            <a:r>
              <a:rPr lang="en-US" sz="2000" dirty="0" smtClean="0">
                <a:solidFill>
                  <a:srgbClr val="002060"/>
                </a:solidFill>
                <a:latin typeface="Palatino Linotype" pitchFamily="18" charset="0"/>
              </a:rPr>
              <a:t> includes India, Pakistan, Bangladesh, Myanmar, Sri Lanka, Thailand, Malaysia, </a:t>
            </a:r>
            <a:r>
              <a:rPr lang="en-US" sz="2000" dirty="0" err="1" smtClean="0">
                <a:solidFill>
                  <a:srgbClr val="002060"/>
                </a:solidFill>
                <a:latin typeface="Palatino Linotype" pitchFamily="18" charset="0"/>
              </a:rPr>
              <a:t>Indonasia</a:t>
            </a:r>
            <a:r>
              <a:rPr lang="en-US" sz="2000" dirty="0" smtClean="0">
                <a:solidFill>
                  <a:srgbClr val="002060"/>
                </a:solidFill>
                <a:latin typeface="Palatino Linotype" pitchFamily="18" charset="0"/>
              </a:rPr>
              <a:t>, Vietnam, Philippines. The </a:t>
            </a:r>
            <a:r>
              <a:rPr lang="en-US" sz="2000" u="sng" dirty="0" smtClean="0">
                <a:solidFill>
                  <a:srgbClr val="002060"/>
                </a:solidFill>
                <a:latin typeface="Palatino Linotype" pitchFamily="18" charset="0"/>
              </a:rPr>
              <a:t>Ethiopian Realm</a:t>
            </a:r>
            <a:r>
              <a:rPr lang="en-US" sz="2000" dirty="0" smtClean="0">
                <a:solidFill>
                  <a:srgbClr val="002060"/>
                </a:solidFill>
                <a:latin typeface="Palatino Linotype" pitchFamily="18" charset="0"/>
              </a:rPr>
              <a:t> comprises of Africa, Arabia, and </a:t>
            </a:r>
            <a:r>
              <a:rPr lang="en-US" sz="2000" dirty="0" err="1" smtClean="0">
                <a:solidFill>
                  <a:srgbClr val="002060"/>
                </a:solidFill>
                <a:latin typeface="Palatino Linotype" pitchFamily="18" charset="0"/>
              </a:rPr>
              <a:t>Medagaskar</a:t>
            </a:r>
            <a:r>
              <a:rPr lang="en-US" sz="2000" dirty="0" smtClean="0">
                <a:solidFill>
                  <a:srgbClr val="002060"/>
                </a:solidFill>
                <a:latin typeface="Palatino Linotype" pitchFamily="18" charset="0"/>
              </a:rPr>
              <a:t>.</a:t>
            </a:r>
            <a:endParaRPr lang="en-US" sz="2000" u="sng" dirty="0" smtClean="0">
              <a:solidFill>
                <a:srgbClr val="002060"/>
              </a:solidFill>
              <a:latin typeface="Palatino Linotype" pitchFamily="18" charset="0"/>
            </a:endParaRPr>
          </a:p>
          <a:p>
            <a:pPr algn="just" eaLnBrk="1" hangingPunct="1">
              <a:buClr>
                <a:schemeClr val="tx1"/>
              </a:buClr>
              <a:buSzPct val="100000"/>
              <a:buFont typeface="Wingdings" pitchFamily="2" charset="2"/>
              <a:buChar char="Ø"/>
            </a:pPr>
            <a:r>
              <a:rPr lang="en-US" sz="2000" i="1" dirty="0" err="1" smtClean="0">
                <a:solidFill>
                  <a:schemeClr val="tx1"/>
                </a:solidFill>
                <a:latin typeface="Palatino Linotype" pitchFamily="18" charset="0"/>
              </a:rPr>
              <a:t>Pila</a:t>
            </a:r>
            <a:r>
              <a:rPr lang="en-US" sz="2000" i="1" dirty="0" smtClean="0">
                <a:solidFill>
                  <a:schemeClr val="tx1"/>
                </a:solidFill>
                <a:latin typeface="Palatino Linotype" pitchFamily="18" charset="0"/>
              </a:rPr>
              <a:t> </a:t>
            </a:r>
            <a:r>
              <a:rPr lang="en-US" sz="2000" i="1" dirty="0" err="1" smtClean="0">
                <a:solidFill>
                  <a:schemeClr val="tx1"/>
                </a:solidFill>
                <a:latin typeface="Palatino Linotype" pitchFamily="18" charset="0"/>
              </a:rPr>
              <a:t>globosa</a:t>
            </a:r>
            <a:r>
              <a:rPr lang="en-US" sz="2000" dirty="0" smtClean="0">
                <a:solidFill>
                  <a:schemeClr val="tx1"/>
                </a:solidFill>
                <a:latin typeface="Palatino Linotype" pitchFamily="18" charset="0"/>
              </a:rPr>
              <a:t> is the common species of Northern India. It is commonly called as </a:t>
            </a:r>
            <a:r>
              <a:rPr lang="en-US" sz="2000" b="1" dirty="0" smtClean="0">
                <a:solidFill>
                  <a:schemeClr val="tx1"/>
                </a:solidFill>
                <a:latin typeface="Palatino Linotype" pitchFamily="18" charset="0"/>
              </a:rPr>
              <a:t>Apple Snail</a:t>
            </a:r>
            <a:r>
              <a:rPr lang="en-US" sz="2000" dirty="0" smtClean="0">
                <a:solidFill>
                  <a:schemeClr val="tx1"/>
                </a:solidFill>
                <a:latin typeface="Palatino Linotype" pitchFamily="18" charset="0"/>
              </a:rPr>
              <a:t>.</a:t>
            </a:r>
          </a:p>
          <a:p>
            <a:pPr algn="just" eaLnBrk="1" hangingPunct="1">
              <a:buClr>
                <a:srgbClr val="006C31"/>
              </a:buClr>
              <a:buSzPct val="100000"/>
              <a:buFont typeface="Wingdings" pitchFamily="2" charset="2"/>
              <a:buChar char="v"/>
            </a:pPr>
            <a:r>
              <a:rPr lang="en-US" sz="2000" b="1" dirty="0" smtClean="0">
                <a:solidFill>
                  <a:srgbClr val="00B050"/>
                </a:solidFill>
                <a:latin typeface="Palatino Linotype" pitchFamily="18" charset="0"/>
              </a:rPr>
              <a:t>HABITAT:</a:t>
            </a:r>
            <a:r>
              <a:rPr lang="en-US" sz="2000" b="1" dirty="0" smtClean="0">
                <a:solidFill>
                  <a:srgbClr val="C00000"/>
                </a:solidFill>
                <a:latin typeface="Palatino Linotype" pitchFamily="18" charset="0"/>
              </a:rPr>
              <a:t> </a:t>
            </a:r>
            <a:r>
              <a:rPr lang="en-US" sz="2000" i="1" dirty="0" err="1" smtClean="0">
                <a:solidFill>
                  <a:srgbClr val="00153E"/>
                </a:solidFill>
                <a:latin typeface="Palatino Linotype" pitchFamily="18" charset="0"/>
              </a:rPr>
              <a:t>Pila</a:t>
            </a:r>
            <a:r>
              <a:rPr lang="en-US" sz="2000" dirty="0" smtClean="0">
                <a:solidFill>
                  <a:srgbClr val="00153E"/>
                </a:solidFill>
                <a:latin typeface="Palatino Linotype" pitchFamily="18" charset="0"/>
              </a:rPr>
              <a:t> is a freshwater mollusk. It generally inhabits ponds, tanks, lakes and rice fields. It may occur in rivers and streams also. It prefers clean water having soft and succulent vegetations such as, </a:t>
            </a:r>
            <a:r>
              <a:rPr lang="en-US" sz="2000" i="1" dirty="0" err="1" smtClean="0">
                <a:solidFill>
                  <a:srgbClr val="00153E"/>
                </a:solidFill>
                <a:latin typeface="Palatino Linotype" pitchFamily="18" charset="0"/>
              </a:rPr>
              <a:t>Valishneria</a:t>
            </a:r>
            <a:r>
              <a:rPr lang="en-US" sz="2000" dirty="0" smtClean="0">
                <a:solidFill>
                  <a:srgbClr val="00153E"/>
                </a:solidFill>
                <a:latin typeface="Palatino Linotype" pitchFamily="18" charset="0"/>
              </a:rPr>
              <a:t> and </a:t>
            </a:r>
            <a:r>
              <a:rPr lang="en-US" sz="2000" i="1" dirty="0" err="1" smtClean="0">
                <a:solidFill>
                  <a:srgbClr val="00153E"/>
                </a:solidFill>
                <a:latin typeface="Palatino Linotype" pitchFamily="18" charset="0"/>
              </a:rPr>
              <a:t>Pistia</a:t>
            </a:r>
            <a:r>
              <a:rPr lang="en-US" sz="2000" dirty="0" smtClean="0">
                <a:solidFill>
                  <a:srgbClr val="00153E"/>
                </a:solidFill>
                <a:latin typeface="Palatino Linotype" pitchFamily="18" charset="0"/>
              </a:rPr>
              <a:t> which composes its chief food.</a:t>
            </a:r>
          </a:p>
          <a:p>
            <a:pPr algn="just" eaLnBrk="1" hangingPunct="1">
              <a:buClr>
                <a:srgbClr val="006C31"/>
              </a:buClr>
              <a:buSzPct val="100000"/>
              <a:buFont typeface="Wingdings" pitchFamily="2" charset="2"/>
              <a:buChar char="v"/>
            </a:pPr>
            <a:r>
              <a:rPr lang="en-US" sz="2000" b="1" dirty="0" smtClean="0">
                <a:solidFill>
                  <a:srgbClr val="002060"/>
                </a:solidFill>
                <a:latin typeface="Palatino Linotype" pitchFamily="18" charset="0"/>
              </a:rPr>
              <a:t>HABITS: </a:t>
            </a:r>
            <a:r>
              <a:rPr lang="en-US" sz="2000" i="1" dirty="0" err="1" smtClean="0">
                <a:solidFill>
                  <a:schemeClr val="tx1"/>
                </a:solidFill>
                <a:latin typeface="Palatino Linotype" pitchFamily="18" charset="0"/>
              </a:rPr>
              <a:t>Pila</a:t>
            </a:r>
            <a:r>
              <a:rPr lang="en-US" sz="2000" i="1" dirty="0" smtClean="0">
                <a:solidFill>
                  <a:schemeClr val="tx1"/>
                </a:solidFill>
                <a:latin typeface="Palatino Linotype" pitchFamily="18" charset="0"/>
              </a:rPr>
              <a:t> </a:t>
            </a:r>
            <a:r>
              <a:rPr lang="en-US" sz="2000" dirty="0" smtClean="0">
                <a:solidFill>
                  <a:schemeClr val="tx1"/>
                </a:solidFill>
                <a:latin typeface="Palatino Linotype" pitchFamily="18" charset="0"/>
              </a:rPr>
              <a:t>is herbivorous in nature, creeping very slowly with its large foot, proverbial “Snail’s pace” covering merely about 50 mm. in a minute at full speed. It is an </a:t>
            </a:r>
            <a:r>
              <a:rPr lang="en-US" sz="2000" u="sng" dirty="0" smtClean="0">
                <a:solidFill>
                  <a:schemeClr val="tx1"/>
                </a:solidFill>
                <a:latin typeface="Palatino Linotype" pitchFamily="18" charset="0"/>
              </a:rPr>
              <a:t>amphibious</a:t>
            </a:r>
            <a:r>
              <a:rPr lang="en-US" sz="2000" dirty="0" smtClean="0">
                <a:solidFill>
                  <a:schemeClr val="tx1"/>
                </a:solidFill>
                <a:latin typeface="Palatino Linotype" pitchFamily="18" charset="0"/>
              </a:rPr>
              <a:t> animal. </a:t>
            </a:r>
            <a:r>
              <a:rPr lang="en-US" sz="2000" u="sng" dirty="0" smtClean="0">
                <a:solidFill>
                  <a:schemeClr val="tx1"/>
                </a:solidFill>
                <a:latin typeface="Palatino Linotype" pitchFamily="18" charset="0"/>
              </a:rPr>
              <a:t>Digestion</a:t>
            </a:r>
            <a:r>
              <a:rPr lang="en-US" sz="2000" dirty="0" smtClean="0">
                <a:solidFill>
                  <a:schemeClr val="tx1"/>
                </a:solidFill>
                <a:latin typeface="Palatino Linotype" pitchFamily="18" charset="0"/>
              </a:rPr>
              <a:t> is partly extra- and partly intracellular. </a:t>
            </a:r>
            <a:r>
              <a:rPr lang="en-US" sz="2000" u="sng" dirty="0" smtClean="0">
                <a:solidFill>
                  <a:schemeClr val="tx1"/>
                </a:solidFill>
                <a:latin typeface="Palatino Linotype" pitchFamily="18" charset="0"/>
              </a:rPr>
              <a:t>Respiration</a:t>
            </a:r>
            <a:r>
              <a:rPr lang="en-US" sz="2000" dirty="0" smtClean="0">
                <a:solidFill>
                  <a:schemeClr val="tx1"/>
                </a:solidFill>
                <a:latin typeface="Palatino Linotype" pitchFamily="18" charset="0"/>
              </a:rPr>
              <a:t> with the gills (in water) and with the lungs (on land). When disturbed, it withdraws itself into the shell and closes its lid. It can withstand long period of drought by remaining dormant within its tightly closed shell buried in mud </a:t>
            </a:r>
            <a:r>
              <a:rPr lang="en-US" sz="2000" b="1" dirty="0" smtClean="0">
                <a:solidFill>
                  <a:schemeClr val="tx1"/>
                </a:solidFill>
                <a:latin typeface="Palatino Linotype" pitchFamily="18" charset="0"/>
              </a:rPr>
              <a:t>(Summer sleep </a:t>
            </a:r>
            <a:r>
              <a:rPr lang="en-US" sz="2000" dirty="0" smtClean="0">
                <a:solidFill>
                  <a:schemeClr val="tx1"/>
                </a:solidFill>
                <a:latin typeface="Palatino Linotype" pitchFamily="18" charset="0"/>
              </a:rPr>
              <a:t>or </a:t>
            </a:r>
            <a:r>
              <a:rPr lang="en-US" sz="2000" b="1" dirty="0" smtClean="0">
                <a:solidFill>
                  <a:schemeClr val="tx1"/>
                </a:solidFill>
                <a:latin typeface="Palatino Linotype" pitchFamily="18" charset="0"/>
              </a:rPr>
              <a:t>Aestivation)</a:t>
            </a:r>
            <a:r>
              <a:rPr lang="en-US" sz="2000" dirty="0" smtClean="0">
                <a:solidFill>
                  <a:schemeClr val="tx1"/>
                </a:solidFill>
                <a:latin typeface="Palatino Linotype" pitchFamily="18" charset="0"/>
              </a:rPr>
              <a:t>. </a:t>
            </a:r>
            <a:r>
              <a:rPr lang="en-US" sz="2000" u="sng" dirty="0" smtClean="0">
                <a:solidFill>
                  <a:schemeClr val="tx1"/>
                </a:solidFill>
                <a:latin typeface="Palatino Linotype" pitchFamily="18" charset="0"/>
              </a:rPr>
              <a:t>Sexes are separate</a:t>
            </a:r>
            <a:r>
              <a:rPr lang="en-US" sz="2000" dirty="0" smtClean="0">
                <a:solidFill>
                  <a:schemeClr val="tx1"/>
                </a:solidFill>
                <a:latin typeface="Palatino Linotype" pitchFamily="18" charset="0"/>
              </a:rPr>
              <a:t> and breeding takes place in </a:t>
            </a:r>
            <a:r>
              <a:rPr lang="en-US" sz="2000" u="sng" dirty="0" smtClean="0">
                <a:solidFill>
                  <a:schemeClr val="tx1"/>
                </a:solidFill>
                <a:latin typeface="Palatino Linotype" pitchFamily="18" charset="0"/>
              </a:rPr>
              <a:t>rainy season</a:t>
            </a:r>
            <a:r>
              <a:rPr lang="en-US" sz="2000" dirty="0" smtClean="0">
                <a:solidFill>
                  <a:schemeClr val="tx1"/>
                </a:solidFill>
                <a:latin typeface="Palatino Linotype" pitchFamily="18" charset="0"/>
              </a:rPr>
              <a:t>. Fertilization is internal.</a:t>
            </a:r>
            <a:endParaRPr lang="en-US" sz="2000" b="1" i="1" dirty="0" smtClean="0">
              <a:solidFill>
                <a:schemeClr val="tx1"/>
              </a:solidFill>
              <a:latin typeface="Palatino Linotype"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348880"/>
            <a:ext cx="8686800" cy="2467744"/>
          </a:xfrm>
        </p:spPr>
        <p:txBody>
          <a:bodyPr>
            <a:noAutofit/>
          </a:bodyPr>
          <a:lstStyle/>
          <a:p>
            <a:pPr algn="ctr"/>
            <a:r>
              <a:rPr lang="en-US" sz="8800" b="1" dirty="0" smtClean="0">
                <a:latin typeface="Algerian" pitchFamily="82" charset="0"/>
              </a:rPr>
              <a:t>End of Chapter</a:t>
            </a:r>
            <a:endParaRPr lang="en-IN" sz="8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16632"/>
            <a:ext cx="9144000" cy="667544"/>
          </a:xfrm>
        </p:spPr>
        <p:txBody>
          <a:bodyPr>
            <a:noAutofit/>
          </a:bodyPr>
          <a:lstStyle/>
          <a:p>
            <a:pPr algn="ctr"/>
            <a:r>
              <a:rPr lang="en-US" sz="4400" b="1" u="sng" dirty="0" smtClean="0">
                <a:solidFill>
                  <a:srgbClr val="5A2781"/>
                </a:solidFill>
                <a:latin typeface="Biondi" pitchFamily="2" charset="0"/>
              </a:rPr>
              <a:t>SHELL</a:t>
            </a:r>
            <a:endParaRPr lang="en-IN" sz="4400" dirty="0"/>
          </a:p>
        </p:txBody>
      </p:sp>
      <p:sp>
        <p:nvSpPr>
          <p:cNvPr id="7170" name="Content Placeholder 2"/>
          <p:cNvSpPr>
            <a:spLocks noGrp="1"/>
          </p:cNvSpPr>
          <p:nvPr>
            <p:ph sz="half" idx="1"/>
          </p:nvPr>
        </p:nvSpPr>
        <p:spPr>
          <a:xfrm>
            <a:off x="0" y="692696"/>
            <a:ext cx="5580112" cy="6165304"/>
          </a:xfrm>
        </p:spPr>
        <p:txBody>
          <a:bodyPr>
            <a:noAutofit/>
          </a:bodyPr>
          <a:lstStyle/>
          <a:p>
            <a:pPr marL="457200" indent="-457200" algn="just" eaLnBrk="1" hangingPunct="1">
              <a:buClr>
                <a:srgbClr val="006C31"/>
              </a:buClr>
              <a:buSzPct val="100000"/>
              <a:buNone/>
              <a:defRPr/>
            </a:pPr>
            <a:r>
              <a:rPr lang="en-US" sz="2000" b="1" dirty="0" smtClean="0">
                <a:solidFill>
                  <a:srgbClr val="006C31"/>
                </a:solidFill>
                <a:latin typeface="Palatino Linotype" pitchFamily="18" charset="0"/>
                <a:ea typeface="Cambria Math" pitchFamily="18" charset="0"/>
              </a:rPr>
              <a:t>STRUCTURE:</a:t>
            </a:r>
            <a:r>
              <a:rPr lang="en-US" sz="1800" b="1" dirty="0" smtClean="0">
                <a:solidFill>
                  <a:srgbClr val="006C31"/>
                </a:solidFill>
                <a:latin typeface="Palatino Linotype" pitchFamily="18" charset="0"/>
                <a:ea typeface="Cambria Math" pitchFamily="18" charset="0"/>
              </a:rPr>
              <a:t> </a:t>
            </a:r>
            <a:r>
              <a:rPr lang="en-US" sz="1800" dirty="0" smtClean="0">
                <a:solidFill>
                  <a:schemeClr val="tx1"/>
                </a:solidFill>
                <a:latin typeface="Palatino Linotype" pitchFamily="18" charset="0"/>
                <a:ea typeface="Cambria Math" pitchFamily="18" charset="0"/>
              </a:rPr>
              <a:t>The shell covering the body is somewhat globular in form, about 60 mm. wide and lemon-yellow in </a:t>
            </a:r>
            <a:r>
              <a:rPr lang="en-US" sz="1800" dirty="0" err="1" smtClean="0">
                <a:solidFill>
                  <a:schemeClr val="tx1"/>
                </a:solidFill>
                <a:latin typeface="Palatino Linotype" pitchFamily="18" charset="0"/>
                <a:ea typeface="Cambria Math" pitchFamily="18" charset="0"/>
              </a:rPr>
              <a:t>colour</a:t>
            </a:r>
            <a:r>
              <a:rPr lang="en-US" sz="1800" dirty="0" smtClean="0">
                <a:solidFill>
                  <a:schemeClr val="tx1"/>
                </a:solidFill>
                <a:latin typeface="Palatino Linotype" pitchFamily="18" charset="0"/>
                <a:ea typeface="Cambria Math" pitchFamily="18" charset="0"/>
              </a:rPr>
              <a:t>; </a:t>
            </a:r>
            <a:r>
              <a:rPr lang="en-US" sz="1800" u="sng" dirty="0" err="1" smtClean="0">
                <a:solidFill>
                  <a:schemeClr val="tx1"/>
                </a:solidFill>
                <a:latin typeface="Palatino Linotype" pitchFamily="18" charset="0"/>
                <a:ea typeface="Cambria Math" pitchFamily="18" charset="0"/>
              </a:rPr>
              <a:t>univlaved</a:t>
            </a:r>
            <a:r>
              <a:rPr lang="en-US" sz="1800" dirty="0" smtClean="0">
                <a:solidFill>
                  <a:schemeClr val="tx1"/>
                </a:solidFill>
                <a:latin typeface="Palatino Linotype" pitchFamily="18" charset="0"/>
                <a:ea typeface="Cambria Math" pitchFamily="18" charset="0"/>
              </a:rPr>
              <a:t> (formed of single piece) and </a:t>
            </a:r>
            <a:r>
              <a:rPr lang="en-US" sz="1800" u="sng" dirty="0" err="1" smtClean="0">
                <a:solidFill>
                  <a:schemeClr val="tx1"/>
                </a:solidFill>
                <a:latin typeface="Palatino Linotype" pitchFamily="18" charset="0"/>
                <a:ea typeface="Cambria Math" pitchFamily="18" charset="0"/>
              </a:rPr>
              <a:t>unilocular</a:t>
            </a:r>
            <a:r>
              <a:rPr lang="en-US" sz="1800" dirty="0" smtClean="0">
                <a:solidFill>
                  <a:schemeClr val="tx1"/>
                </a:solidFill>
                <a:latin typeface="Palatino Linotype" pitchFamily="18" charset="0"/>
                <a:ea typeface="Cambria Math" pitchFamily="18" charset="0"/>
              </a:rPr>
              <a:t> (undivided internally); and have a long, hollow cone wound or formed in a close spiral around a central vertical axis called the </a:t>
            </a:r>
            <a:r>
              <a:rPr lang="en-US" sz="1800" b="1" dirty="0" err="1" smtClean="0">
                <a:solidFill>
                  <a:schemeClr val="tx1"/>
                </a:solidFill>
                <a:latin typeface="Palatino Linotype" pitchFamily="18" charset="0"/>
                <a:ea typeface="Cambria Math" pitchFamily="18" charset="0"/>
              </a:rPr>
              <a:t>Columella</a:t>
            </a:r>
            <a:r>
              <a:rPr lang="en-US" sz="1800" dirty="0" smtClean="0">
                <a:solidFill>
                  <a:schemeClr val="tx1"/>
                </a:solidFill>
                <a:latin typeface="Palatino Linotype" pitchFamily="18" charset="0"/>
                <a:ea typeface="Cambria Math" pitchFamily="18" charset="0"/>
              </a:rPr>
              <a:t>. The various coils of the shell are termed as </a:t>
            </a:r>
            <a:r>
              <a:rPr lang="en-US" sz="1800" b="1" dirty="0" smtClean="0">
                <a:solidFill>
                  <a:schemeClr val="tx1"/>
                </a:solidFill>
                <a:latin typeface="Palatino Linotype" pitchFamily="18" charset="0"/>
                <a:ea typeface="Cambria Math" pitchFamily="18" charset="0"/>
              </a:rPr>
              <a:t>Whorls</a:t>
            </a:r>
            <a:r>
              <a:rPr lang="en-US" sz="1800" dirty="0" smtClean="0">
                <a:solidFill>
                  <a:schemeClr val="tx1"/>
                </a:solidFill>
                <a:latin typeface="Palatino Linotype" pitchFamily="18" charset="0"/>
                <a:ea typeface="Cambria Math" pitchFamily="18" charset="0"/>
              </a:rPr>
              <a:t>. There are 3 or 4 whorls in all (becoming larger from top to base) of the shell. The </a:t>
            </a:r>
            <a:r>
              <a:rPr lang="en-US" sz="1800" u="sng" dirty="0" smtClean="0">
                <a:solidFill>
                  <a:schemeClr val="tx1"/>
                </a:solidFill>
                <a:latin typeface="Palatino Linotype" pitchFamily="18" charset="0"/>
                <a:ea typeface="Cambria Math" pitchFamily="18" charset="0"/>
              </a:rPr>
              <a:t>top of shell</a:t>
            </a:r>
            <a:r>
              <a:rPr lang="en-US" sz="1800" dirty="0" smtClean="0">
                <a:solidFill>
                  <a:schemeClr val="tx1"/>
                </a:solidFill>
                <a:latin typeface="Palatino Linotype" pitchFamily="18" charset="0"/>
                <a:ea typeface="Cambria Math" pitchFamily="18" charset="0"/>
              </a:rPr>
              <a:t> is called as </a:t>
            </a:r>
            <a:r>
              <a:rPr lang="en-US" sz="1800" b="1" dirty="0" smtClean="0">
                <a:solidFill>
                  <a:schemeClr val="tx1"/>
                </a:solidFill>
                <a:latin typeface="Palatino Linotype" pitchFamily="18" charset="0"/>
                <a:ea typeface="Cambria Math" pitchFamily="18" charset="0"/>
              </a:rPr>
              <a:t>Apex</a:t>
            </a:r>
            <a:r>
              <a:rPr lang="en-US" sz="1800" dirty="0" smtClean="0">
                <a:solidFill>
                  <a:schemeClr val="tx1"/>
                </a:solidFill>
                <a:latin typeface="Palatino Linotype" pitchFamily="18" charset="0"/>
                <a:ea typeface="Cambria Math" pitchFamily="18" charset="0"/>
              </a:rPr>
              <a:t> (oldest and 1</a:t>
            </a:r>
            <a:r>
              <a:rPr lang="en-US" sz="1800" baseline="30000" dirty="0" smtClean="0">
                <a:solidFill>
                  <a:schemeClr val="tx1"/>
                </a:solidFill>
                <a:latin typeface="Palatino Linotype" pitchFamily="18" charset="0"/>
                <a:ea typeface="Cambria Math" pitchFamily="18" charset="0"/>
              </a:rPr>
              <a:t>st</a:t>
            </a:r>
            <a:r>
              <a:rPr lang="en-US" sz="1800" dirty="0" smtClean="0">
                <a:solidFill>
                  <a:schemeClr val="tx1"/>
                </a:solidFill>
                <a:latin typeface="Palatino Linotype" pitchFamily="18" charset="0"/>
                <a:ea typeface="Cambria Math" pitchFamily="18" charset="0"/>
              </a:rPr>
              <a:t> formed part of the shell). The </a:t>
            </a:r>
            <a:r>
              <a:rPr lang="en-US" sz="1800" u="sng" dirty="0" smtClean="0">
                <a:solidFill>
                  <a:schemeClr val="tx1"/>
                </a:solidFill>
                <a:latin typeface="Palatino Linotype" pitchFamily="18" charset="0"/>
                <a:ea typeface="Cambria Math" pitchFamily="18" charset="0"/>
              </a:rPr>
              <a:t>lowermost whorl</a:t>
            </a:r>
            <a:r>
              <a:rPr lang="en-US" sz="1800" dirty="0" smtClean="0">
                <a:solidFill>
                  <a:schemeClr val="tx1"/>
                </a:solidFill>
                <a:latin typeface="Palatino Linotype" pitchFamily="18" charset="0"/>
                <a:ea typeface="Cambria Math" pitchFamily="18" charset="0"/>
              </a:rPr>
              <a:t> is the largest and is known as the </a:t>
            </a:r>
            <a:r>
              <a:rPr lang="en-US" sz="1800" b="1" dirty="0" smtClean="0">
                <a:solidFill>
                  <a:schemeClr val="tx1"/>
                </a:solidFill>
                <a:latin typeface="Palatino Linotype" pitchFamily="18" charset="0"/>
                <a:ea typeface="Cambria Math" pitchFamily="18" charset="0"/>
              </a:rPr>
              <a:t>Body whorl</a:t>
            </a:r>
            <a:r>
              <a:rPr lang="en-US" sz="1800" dirty="0" smtClean="0">
                <a:solidFill>
                  <a:schemeClr val="tx1"/>
                </a:solidFill>
                <a:latin typeface="Palatino Linotype" pitchFamily="18" charset="0"/>
                <a:ea typeface="Cambria Math" pitchFamily="18" charset="0"/>
              </a:rPr>
              <a:t> and the whorl next to it is called as </a:t>
            </a:r>
            <a:r>
              <a:rPr lang="en-US" sz="1800" b="1" dirty="0" smtClean="0">
                <a:solidFill>
                  <a:schemeClr val="tx1"/>
                </a:solidFill>
                <a:latin typeface="Palatino Linotype" pitchFamily="18" charset="0"/>
                <a:ea typeface="Cambria Math" pitchFamily="18" charset="0"/>
              </a:rPr>
              <a:t>Penultimate whorl</a:t>
            </a:r>
            <a:r>
              <a:rPr lang="en-US" sz="1800" dirty="0" smtClean="0">
                <a:solidFill>
                  <a:schemeClr val="tx1"/>
                </a:solidFill>
                <a:latin typeface="Palatino Linotype" pitchFamily="18" charset="0"/>
                <a:ea typeface="Cambria Math" pitchFamily="18" charset="0"/>
              </a:rPr>
              <a:t>. The body and penultimate whorls (except the body whorl) is called as </a:t>
            </a:r>
            <a:r>
              <a:rPr lang="en-US" sz="1800" b="1" dirty="0" smtClean="0">
                <a:solidFill>
                  <a:schemeClr val="tx1"/>
                </a:solidFill>
                <a:latin typeface="Palatino Linotype" pitchFamily="18" charset="0"/>
                <a:ea typeface="Cambria Math" pitchFamily="18" charset="0"/>
              </a:rPr>
              <a:t>spire</a:t>
            </a:r>
            <a:r>
              <a:rPr lang="en-US" sz="1800" dirty="0" smtClean="0">
                <a:solidFill>
                  <a:schemeClr val="tx1"/>
                </a:solidFill>
                <a:latin typeface="Palatino Linotype" pitchFamily="18" charset="0"/>
                <a:ea typeface="Cambria Math" pitchFamily="18" charset="0"/>
              </a:rPr>
              <a:t>. The line of contact between the two </a:t>
            </a:r>
            <a:r>
              <a:rPr lang="en-US" sz="1800" dirty="0" err="1" smtClean="0">
                <a:solidFill>
                  <a:schemeClr val="tx1"/>
                </a:solidFill>
                <a:latin typeface="Palatino Linotype" pitchFamily="18" charset="0"/>
                <a:ea typeface="Cambria Math" pitchFamily="18" charset="0"/>
              </a:rPr>
              <a:t>adjecent</a:t>
            </a:r>
            <a:r>
              <a:rPr lang="en-US" sz="1800" dirty="0" smtClean="0">
                <a:solidFill>
                  <a:schemeClr val="tx1"/>
                </a:solidFill>
                <a:latin typeface="Palatino Linotype" pitchFamily="18" charset="0"/>
                <a:ea typeface="Cambria Math" pitchFamily="18" charset="0"/>
              </a:rPr>
              <a:t> whorls is called as </a:t>
            </a:r>
            <a:r>
              <a:rPr lang="en-US" sz="1800" u="sng" dirty="0" smtClean="0">
                <a:solidFill>
                  <a:schemeClr val="tx1"/>
                </a:solidFill>
                <a:latin typeface="Palatino Linotype" pitchFamily="18" charset="0"/>
                <a:ea typeface="Cambria Math" pitchFamily="18" charset="0"/>
              </a:rPr>
              <a:t>suture</a:t>
            </a:r>
            <a:r>
              <a:rPr lang="en-US" sz="1800" dirty="0" smtClean="0">
                <a:solidFill>
                  <a:schemeClr val="tx1"/>
                </a:solidFill>
                <a:latin typeface="Palatino Linotype" pitchFamily="18" charset="0"/>
                <a:ea typeface="Cambria Math" pitchFamily="18" charset="0"/>
              </a:rPr>
              <a:t>. The surface of the whorls is marked by faint vertical ridges, the </a:t>
            </a:r>
            <a:r>
              <a:rPr lang="en-US" sz="1800" b="1" dirty="0" smtClean="0">
                <a:solidFill>
                  <a:schemeClr val="tx1"/>
                </a:solidFill>
                <a:latin typeface="Palatino Linotype" pitchFamily="18" charset="0"/>
                <a:ea typeface="Cambria Math" pitchFamily="18" charset="0"/>
              </a:rPr>
              <a:t>Lines of growth</a:t>
            </a:r>
            <a:r>
              <a:rPr lang="en-US" sz="1800" dirty="0" smtClean="0">
                <a:solidFill>
                  <a:schemeClr val="tx1"/>
                </a:solidFill>
                <a:latin typeface="Palatino Linotype" pitchFamily="18" charset="0"/>
                <a:ea typeface="Cambria Math" pitchFamily="18" charset="0"/>
              </a:rPr>
              <a:t>. A few of the latter are more prominent and are called as </a:t>
            </a:r>
            <a:r>
              <a:rPr lang="en-US" sz="1800" b="1" dirty="0" err="1" smtClean="0">
                <a:solidFill>
                  <a:schemeClr val="tx1"/>
                </a:solidFill>
                <a:latin typeface="Palatino Linotype" pitchFamily="18" charset="0"/>
                <a:ea typeface="Cambria Math" pitchFamily="18" charset="0"/>
              </a:rPr>
              <a:t>Varices</a:t>
            </a:r>
            <a:r>
              <a:rPr lang="en-US" sz="1800" dirty="0" smtClean="0">
                <a:solidFill>
                  <a:schemeClr val="tx1"/>
                </a:solidFill>
                <a:latin typeface="Palatino Linotype" pitchFamily="18" charset="0"/>
                <a:ea typeface="Cambria Math" pitchFamily="18" charset="0"/>
              </a:rPr>
              <a:t> representing seasonal cessation of shell secretion or retarded growth.</a:t>
            </a:r>
            <a:endParaRPr lang="en-US" sz="1800" b="1" u="sng" dirty="0" smtClean="0">
              <a:solidFill>
                <a:schemeClr val="tx1"/>
              </a:solidFill>
              <a:latin typeface="Palatino Linotype" pitchFamily="18" charset="0"/>
              <a:ea typeface="Cambria Math" pitchFamily="18" charset="0"/>
            </a:endParaRPr>
          </a:p>
        </p:txBody>
      </p:sp>
      <p:pic>
        <p:nvPicPr>
          <p:cNvPr id="5" name="Content Placeholder 4" descr="img142a.jpg"/>
          <p:cNvPicPr>
            <a:picLocks noGrp="1" noChangeAspect="1"/>
          </p:cNvPicPr>
          <p:nvPr>
            <p:ph sz="half" idx="2"/>
          </p:nvPr>
        </p:nvPicPr>
        <p:blipFill>
          <a:blip r:embed="rId2" cstate="print">
            <a:lum contrast="10000"/>
          </a:blip>
          <a:srcRect l="9876" r="6594" b="12665"/>
          <a:stretch>
            <a:fillRect/>
          </a:stretch>
        </p:blipFill>
        <p:spPr>
          <a:xfrm>
            <a:off x="5724128" y="1196752"/>
            <a:ext cx="3168352" cy="4337621"/>
          </a:xfrm>
        </p:spPr>
      </p:pic>
      <p:sp>
        <p:nvSpPr>
          <p:cNvPr id="6" name="TextBox 5"/>
          <p:cNvSpPr txBox="1"/>
          <p:nvPr/>
        </p:nvSpPr>
        <p:spPr>
          <a:xfrm>
            <a:off x="5796136" y="5733256"/>
            <a:ext cx="3347864" cy="1015663"/>
          </a:xfrm>
          <a:prstGeom prst="rect">
            <a:avLst/>
          </a:prstGeom>
          <a:noFill/>
        </p:spPr>
        <p:txBody>
          <a:bodyPr wrap="square" rtlCol="0">
            <a:spAutoFit/>
          </a:bodyPr>
          <a:lstStyle/>
          <a:p>
            <a:r>
              <a:rPr lang="en-US" sz="2000" b="1" dirty="0" smtClean="0">
                <a:solidFill>
                  <a:srgbClr val="3915BD"/>
                </a:solidFill>
              </a:rPr>
              <a:t>Shell of </a:t>
            </a:r>
            <a:r>
              <a:rPr lang="en-US" sz="2000" b="1" i="1" dirty="0" err="1" smtClean="0">
                <a:solidFill>
                  <a:srgbClr val="3915BD"/>
                </a:solidFill>
              </a:rPr>
              <a:t>Pila</a:t>
            </a:r>
            <a:r>
              <a:rPr lang="en-US" sz="2000" b="1" i="1" dirty="0" smtClean="0">
                <a:solidFill>
                  <a:srgbClr val="3915BD"/>
                </a:solidFill>
              </a:rPr>
              <a:t> </a:t>
            </a:r>
            <a:r>
              <a:rPr lang="en-US" sz="2000" dirty="0" smtClean="0">
                <a:solidFill>
                  <a:srgbClr val="3915BD"/>
                </a:solidFill>
              </a:rPr>
              <a:t>(upper);</a:t>
            </a:r>
          </a:p>
          <a:p>
            <a:r>
              <a:rPr lang="en-US" sz="2000" b="1" dirty="0" smtClean="0">
                <a:solidFill>
                  <a:srgbClr val="C00000"/>
                </a:solidFill>
              </a:rPr>
              <a:t>Operculum </a:t>
            </a:r>
            <a:r>
              <a:rPr lang="en-US" sz="2000" dirty="0" smtClean="0">
                <a:solidFill>
                  <a:srgbClr val="C00000"/>
                </a:solidFill>
              </a:rPr>
              <a:t>(lower)</a:t>
            </a:r>
          </a:p>
          <a:p>
            <a:r>
              <a:rPr lang="en-US" sz="2000" dirty="0" smtClean="0">
                <a:solidFill>
                  <a:srgbClr val="C00000"/>
                </a:solidFill>
              </a:rPr>
              <a:t>(A) Inner view (B) Outer view</a:t>
            </a:r>
            <a:endParaRPr lang="en-IN"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8952"/>
            <a:ext cx="9144000" cy="605752"/>
          </a:xfrm>
        </p:spPr>
        <p:txBody>
          <a:bodyPr>
            <a:normAutofit/>
          </a:bodyPr>
          <a:lstStyle/>
          <a:p>
            <a:pPr algn="ctr"/>
            <a:r>
              <a:rPr lang="en-US" sz="3200" b="1" u="sng" dirty="0" smtClean="0">
                <a:solidFill>
                  <a:srgbClr val="5A2781"/>
                </a:solidFill>
                <a:latin typeface="Biondi" pitchFamily="2" charset="0"/>
              </a:rPr>
              <a:t>SHELL</a:t>
            </a:r>
            <a:r>
              <a:rPr lang="en-US" sz="3200" b="1" dirty="0" smtClean="0">
                <a:solidFill>
                  <a:srgbClr val="5A2781"/>
                </a:solidFill>
                <a:latin typeface="Biondi" pitchFamily="2" charset="0"/>
              </a:rPr>
              <a:t> </a:t>
            </a:r>
            <a:r>
              <a:rPr lang="en-US" sz="2000" b="1" dirty="0" smtClean="0">
                <a:solidFill>
                  <a:srgbClr val="5A2781"/>
                </a:solidFill>
                <a:latin typeface="Biondi" pitchFamily="2" charset="0"/>
              </a:rPr>
              <a:t>(Contd.)</a:t>
            </a:r>
            <a:endParaRPr lang="en-IN" sz="2000" dirty="0"/>
          </a:p>
        </p:txBody>
      </p:sp>
      <p:sp>
        <p:nvSpPr>
          <p:cNvPr id="3" name="Content Placeholder 2"/>
          <p:cNvSpPr>
            <a:spLocks noGrp="1"/>
          </p:cNvSpPr>
          <p:nvPr>
            <p:ph sz="half" idx="1"/>
          </p:nvPr>
        </p:nvSpPr>
        <p:spPr>
          <a:xfrm>
            <a:off x="0" y="620688"/>
            <a:ext cx="5292080" cy="6237312"/>
          </a:xfrm>
        </p:spPr>
        <p:txBody>
          <a:bodyPr>
            <a:normAutofit/>
          </a:bodyPr>
          <a:lstStyle/>
          <a:p>
            <a:pPr algn="just">
              <a:buNone/>
            </a:pPr>
            <a:r>
              <a:rPr lang="en-US" sz="2400" b="1" dirty="0" smtClean="0">
                <a:solidFill>
                  <a:srgbClr val="00B0F0"/>
                </a:solidFill>
                <a:latin typeface="Baskerville Old Face" pitchFamily="18" charset="0"/>
              </a:rPr>
              <a:t>Mouth of the Shell: </a:t>
            </a:r>
            <a:r>
              <a:rPr lang="en-US" sz="2000" dirty="0" smtClean="0">
                <a:solidFill>
                  <a:schemeClr val="tx1"/>
                </a:solidFill>
                <a:latin typeface="Baskerville Old Face" pitchFamily="18" charset="0"/>
              </a:rPr>
              <a:t>The shell opens out by a large, </a:t>
            </a:r>
            <a:r>
              <a:rPr lang="en-US" sz="2000" dirty="0" err="1" smtClean="0">
                <a:solidFill>
                  <a:schemeClr val="tx1"/>
                </a:solidFill>
                <a:latin typeface="Baskerville Old Face" pitchFamily="18" charset="0"/>
              </a:rPr>
              <a:t>lunate</a:t>
            </a:r>
            <a:r>
              <a:rPr lang="en-US" sz="2000" dirty="0" smtClean="0">
                <a:solidFill>
                  <a:schemeClr val="tx1"/>
                </a:solidFill>
                <a:latin typeface="Baskerville Old Face" pitchFamily="18" charset="0"/>
              </a:rPr>
              <a:t>-oblong aperture, the </a:t>
            </a:r>
            <a:r>
              <a:rPr lang="en-US" sz="2000" b="1" dirty="0" smtClean="0">
                <a:solidFill>
                  <a:schemeClr val="tx1"/>
                </a:solidFill>
                <a:latin typeface="Baskerville Old Face" pitchFamily="18" charset="0"/>
              </a:rPr>
              <a:t>mouth</a:t>
            </a:r>
            <a:r>
              <a:rPr lang="en-US" sz="2000" dirty="0" smtClean="0">
                <a:solidFill>
                  <a:schemeClr val="tx1"/>
                </a:solidFill>
                <a:latin typeface="Baskerville Old Face" pitchFamily="18" charset="0"/>
              </a:rPr>
              <a:t>. Margin of the mouth is called the </a:t>
            </a:r>
            <a:r>
              <a:rPr lang="en-US" sz="2000" b="1" dirty="0" err="1" smtClean="0">
                <a:solidFill>
                  <a:schemeClr val="tx1"/>
                </a:solidFill>
                <a:latin typeface="Baskerville Old Face" pitchFamily="18" charset="0"/>
              </a:rPr>
              <a:t>peristome</a:t>
            </a:r>
            <a:r>
              <a:rPr lang="en-US" sz="2000" dirty="0" smtClean="0">
                <a:solidFill>
                  <a:schemeClr val="tx1"/>
                </a:solidFill>
                <a:latin typeface="Baskerville Old Face" pitchFamily="18" charset="0"/>
              </a:rPr>
              <a:t> and its entire region has two lips – </a:t>
            </a:r>
            <a:r>
              <a:rPr lang="en-US" sz="2000" u="sng" dirty="0" smtClean="0">
                <a:solidFill>
                  <a:schemeClr val="tx1"/>
                </a:solidFill>
                <a:latin typeface="Baskerville Old Face" pitchFamily="18" charset="0"/>
              </a:rPr>
              <a:t>concave</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inner lip</a:t>
            </a:r>
            <a:r>
              <a:rPr lang="en-US" sz="2000" dirty="0" smtClean="0">
                <a:solidFill>
                  <a:schemeClr val="tx1"/>
                </a:solidFill>
                <a:latin typeface="Baskerville Old Face" pitchFamily="18" charset="0"/>
              </a:rPr>
              <a:t> or </a:t>
            </a:r>
            <a:r>
              <a:rPr lang="en-US" sz="2000" b="1" dirty="0" err="1" smtClean="0">
                <a:solidFill>
                  <a:schemeClr val="tx1"/>
                </a:solidFill>
                <a:latin typeface="Baskerville Old Face" pitchFamily="18" charset="0"/>
              </a:rPr>
              <a:t>columellar</a:t>
            </a:r>
            <a:r>
              <a:rPr lang="en-US" sz="2000" b="1" dirty="0" smtClean="0">
                <a:solidFill>
                  <a:schemeClr val="tx1"/>
                </a:solidFill>
                <a:latin typeface="Baskerville Old Face" pitchFamily="18" charset="0"/>
              </a:rPr>
              <a:t> lip</a:t>
            </a:r>
            <a:r>
              <a:rPr lang="en-US" sz="2000" dirty="0" smtClean="0">
                <a:solidFill>
                  <a:schemeClr val="tx1"/>
                </a:solidFill>
                <a:latin typeface="Baskerville Old Face" pitchFamily="18" charset="0"/>
              </a:rPr>
              <a:t> and </a:t>
            </a:r>
            <a:r>
              <a:rPr lang="en-US" sz="2000" u="sng" dirty="0" smtClean="0">
                <a:solidFill>
                  <a:schemeClr val="tx1"/>
                </a:solidFill>
                <a:latin typeface="Baskerville Old Face" pitchFamily="18" charset="0"/>
              </a:rPr>
              <a:t>convex</a:t>
            </a:r>
            <a:r>
              <a:rPr lang="en-US" sz="2000" dirty="0" smtClean="0">
                <a:solidFill>
                  <a:schemeClr val="tx1"/>
                </a:solidFill>
                <a:latin typeface="Baskerville Old Face" pitchFamily="18" charset="0"/>
              </a:rPr>
              <a:t> </a:t>
            </a:r>
            <a:r>
              <a:rPr lang="en-US" sz="2000" b="1" dirty="0" smtClean="0">
                <a:solidFill>
                  <a:schemeClr val="tx1"/>
                </a:solidFill>
                <a:latin typeface="Baskerville Old Face" pitchFamily="18" charset="0"/>
              </a:rPr>
              <a:t>outer lip</a:t>
            </a:r>
            <a:r>
              <a:rPr lang="en-US" sz="2000" dirty="0" smtClean="0">
                <a:solidFill>
                  <a:schemeClr val="tx1"/>
                </a:solidFill>
                <a:latin typeface="Baskerville Old Face" pitchFamily="18" charset="0"/>
              </a:rPr>
              <a:t>. If the shell is held with the apex away from the observer, the mouth is towards the </a:t>
            </a:r>
            <a:r>
              <a:rPr lang="en-US" sz="2000" u="sng" dirty="0" smtClean="0">
                <a:solidFill>
                  <a:schemeClr val="tx1"/>
                </a:solidFill>
                <a:latin typeface="Baskerville Old Face" pitchFamily="18" charset="0"/>
              </a:rPr>
              <a:t>right</a:t>
            </a:r>
            <a:r>
              <a:rPr lang="en-US" sz="2000" dirty="0" smtClean="0">
                <a:solidFill>
                  <a:schemeClr val="tx1"/>
                </a:solidFill>
                <a:latin typeface="Baskerville Old Face" pitchFamily="18" charset="0"/>
              </a:rPr>
              <a:t>, the shell of </a:t>
            </a:r>
            <a:r>
              <a:rPr lang="en-US" sz="2000" i="1" dirty="0" err="1" smtClean="0">
                <a:solidFill>
                  <a:schemeClr val="tx1"/>
                </a:solidFill>
                <a:latin typeface="Baskerville Old Face" pitchFamily="18" charset="0"/>
              </a:rPr>
              <a:t>Pila</a:t>
            </a:r>
            <a:r>
              <a:rPr lang="en-US" sz="2000" dirty="0" smtClean="0">
                <a:solidFill>
                  <a:schemeClr val="tx1"/>
                </a:solidFill>
                <a:latin typeface="Baskerville Old Face" pitchFamily="18" charset="0"/>
              </a:rPr>
              <a:t> is said to be </a:t>
            </a:r>
            <a:r>
              <a:rPr lang="en-US" sz="2000" b="1" dirty="0" smtClean="0">
                <a:solidFill>
                  <a:schemeClr val="tx1"/>
                </a:solidFill>
                <a:latin typeface="Baskerville Old Face" pitchFamily="18" charset="0"/>
              </a:rPr>
              <a:t>Dextral </a:t>
            </a:r>
            <a:r>
              <a:rPr lang="en-US" sz="2000" dirty="0" smtClean="0">
                <a:solidFill>
                  <a:schemeClr val="tx1"/>
                </a:solidFill>
                <a:latin typeface="Baskerville Old Face" pitchFamily="18" charset="0"/>
              </a:rPr>
              <a:t>(95%) otherwise rarely (5%) </a:t>
            </a:r>
            <a:r>
              <a:rPr lang="en-US" sz="2000" i="1" dirty="0" err="1" smtClean="0">
                <a:solidFill>
                  <a:schemeClr val="tx1"/>
                </a:solidFill>
                <a:latin typeface="Baskerville Old Face" pitchFamily="18" charset="0"/>
              </a:rPr>
              <a:t>Pila</a:t>
            </a:r>
            <a:r>
              <a:rPr lang="en-US" sz="2000" dirty="0" err="1" smtClean="0">
                <a:solidFill>
                  <a:schemeClr val="tx1"/>
                </a:solidFill>
                <a:latin typeface="Baskerville Old Face" pitchFamily="18" charset="0"/>
              </a:rPr>
              <a:t>’s</a:t>
            </a:r>
            <a:r>
              <a:rPr lang="en-US" sz="2000" dirty="0" smtClean="0">
                <a:solidFill>
                  <a:schemeClr val="tx1"/>
                </a:solidFill>
                <a:latin typeface="Baskerville Old Face" pitchFamily="18" charset="0"/>
              </a:rPr>
              <a:t> mouth is towards the </a:t>
            </a:r>
            <a:r>
              <a:rPr lang="en-US" sz="2000" u="sng" dirty="0" smtClean="0">
                <a:solidFill>
                  <a:schemeClr val="tx1"/>
                </a:solidFill>
                <a:latin typeface="Baskerville Old Face" pitchFamily="18" charset="0"/>
              </a:rPr>
              <a:t>left</a:t>
            </a:r>
            <a:r>
              <a:rPr lang="en-US" sz="2000" dirty="0" smtClean="0">
                <a:solidFill>
                  <a:schemeClr val="tx1"/>
                </a:solidFill>
                <a:latin typeface="Baskerville Old Face" pitchFamily="18" charset="0"/>
              </a:rPr>
              <a:t> and called as </a:t>
            </a:r>
            <a:r>
              <a:rPr lang="en-US" sz="2000" b="1" dirty="0" err="1" smtClean="0">
                <a:solidFill>
                  <a:schemeClr val="tx1"/>
                </a:solidFill>
                <a:latin typeface="Baskerville Old Face" pitchFamily="18" charset="0"/>
              </a:rPr>
              <a:t>Sinistral</a:t>
            </a:r>
            <a:r>
              <a:rPr lang="en-US" sz="2000" dirty="0" smtClean="0">
                <a:solidFill>
                  <a:schemeClr val="tx1"/>
                </a:solidFill>
                <a:latin typeface="Baskerville Old Face" pitchFamily="18" charset="0"/>
              </a:rPr>
              <a:t>.</a:t>
            </a:r>
          </a:p>
          <a:p>
            <a:pPr algn="just">
              <a:buNone/>
            </a:pPr>
            <a:r>
              <a:rPr lang="en-US" sz="2400" b="1" dirty="0" smtClean="0">
                <a:solidFill>
                  <a:srgbClr val="C00000"/>
                </a:solidFill>
                <a:latin typeface="Baskerville Old Face" pitchFamily="18" charset="0"/>
              </a:rPr>
              <a:t>Operculum:</a:t>
            </a:r>
            <a:r>
              <a:rPr lang="en-US" sz="2000" dirty="0" smtClean="0">
                <a:solidFill>
                  <a:schemeClr val="tx1"/>
                </a:solidFill>
                <a:latin typeface="Baskerville Old Face" pitchFamily="18" charset="0"/>
              </a:rPr>
              <a:t> </a:t>
            </a:r>
            <a:r>
              <a:rPr lang="en-US" sz="2000" dirty="0" smtClean="0">
                <a:solidFill>
                  <a:srgbClr val="002060"/>
                </a:solidFill>
                <a:latin typeface="Baskerville Old Face" pitchFamily="18" charset="0"/>
              </a:rPr>
              <a:t>The snail can completely withdraw into the shell, when disturbed, and close the mouth by a thin, flat lid, the </a:t>
            </a:r>
            <a:r>
              <a:rPr lang="en-US" sz="2000" b="1" dirty="0" smtClean="0">
                <a:solidFill>
                  <a:srgbClr val="002060"/>
                </a:solidFill>
                <a:latin typeface="Baskerville Old Face" pitchFamily="18" charset="0"/>
              </a:rPr>
              <a:t>operculum</a:t>
            </a:r>
            <a:r>
              <a:rPr lang="en-US" sz="2000" dirty="0" smtClean="0">
                <a:solidFill>
                  <a:srgbClr val="002060"/>
                </a:solidFill>
                <a:latin typeface="Baskerville Old Face" pitchFamily="18" charset="0"/>
              </a:rPr>
              <a:t>, borne on its foot. Outer and inner side has difference.</a:t>
            </a:r>
          </a:p>
          <a:p>
            <a:pPr algn="just">
              <a:buNone/>
            </a:pPr>
            <a:r>
              <a:rPr lang="en-US" sz="2400" b="1" dirty="0" err="1" smtClean="0">
                <a:solidFill>
                  <a:srgbClr val="006C31"/>
                </a:solidFill>
                <a:latin typeface="Baskerville Old Face" pitchFamily="18" charset="0"/>
              </a:rPr>
              <a:t>Collumella</a:t>
            </a:r>
            <a:r>
              <a:rPr lang="en-US" sz="2400" b="1" dirty="0" smtClean="0">
                <a:solidFill>
                  <a:srgbClr val="006C31"/>
                </a:solidFill>
                <a:latin typeface="Baskerville Old Face" pitchFamily="18" charset="0"/>
              </a:rPr>
              <a:t>: </a:t>
            </a:r>
            <a:r>
              <a:rPr lang="en-US" sz="2000" dirty="0" smtClean="0">
                <a:solidFill>
                  <a:schemeClr val="tx1"/>
                </a:solidFill>
                <a:latin typeface="Baskerville Old Face" pitchFamily="18" charset="0"/>
              </a:rPr>
              <a:t>The </a:t>
            </a:r>
            <a:r>
              <a:rPr lang="en-US" sz="2000" dirty="0" err="1" smtClean="0">
                <a:solidFill>
                  <a:schemeClr val="tx1"/>
                </a:solidFill>
                <a:latin typeface="Baskerville Old Face" pitchFamily="18" charset="0"/>
              </a:rPr>
              <a:t>collumella</a:t>
            </a:r>
            <a:r>
              <a:rPr lang="en-US" sz="2000" dirty="0" smtClean="0">
                <a:solidFill>
                  <a:schemeClr val="tx1"/>
                </a:solidFill>
                <a:latin typeface="Baskerville Old Face" pitchFamily="18" charset="0"/>
              </a:rPr>
              <a:t> is the central axis of the shell which is hollow and twisted. It opens out below by a narrow aperture, the </a:t>
            </a:r>
            <a:r>
              <a:rPr lang="en-US" sz="2000" b="1" dirty="0" smtClean="0">
                <a:solidFill>
                  <a:schemeClr val="tx1"/>
                </a:solidFill>
                <a:latin typeface="Baskerville Old Face" pitchFamily="18" charset="0"/>
              </a:rPr>
              <a:t>umbilicus</a:t>
            </a:r>
            <a:r>
              <a:rPr lang="en-US" sz="2000" dirty="0" smtClean="0">
                <a:solidFill>
                  <a:schemeClr val="tx1"/>
                </a:solidFill>
                <a:latin typeface="Baskerville Old Face" pitchFamily="18" charset="0"/>
              </a:rPr>
              <a:t>. Shell with umbilicus is called as </a:t>
            </a:r>
            <a:r>
              <a:rPr lang="en-US" sz="2000" u="sng" dirty="0" smtClean="0">
                <a:solidFill>
                  <a:schemeClr val="tx1"/>
                </a:solidFill>
                <a:latin typeface="Baskerville Old Face" pitchFamily="18" charset="0"/>
              </a:rPr>
              <a:t>perforated</a:t>
            </a:r>
            <a:r>
              <a:rPr lang="en-US" sz="2000" dirty="0" smtClean="0">
                <a:solidFill>
                  <a:schemeClr val="tx1"/>
                </a:solidFill>
                <a:latin typeface="Baskerville Old Face" pitchFamily="18" charset="0"/>
              </a:rPr>
              <a:t> or </a:t>
            </a:r>
            <a:r>
              <a:rPr lang="en-US" sz="2000" u="sng" dirty="0" err="1" smtClean="0">
                <a:solidFill>
                  <a:schemeClr val="tx1"/>
                </a:solidFill>
                <a:latin typeface="Baskerville Old Face" pitchFamily="18" charset="0"/>
              </a:rPr>
              <a:t>umbilicated</a:t>
            </a:r>
            <a:r>
              <a:rPr lang="en-US" sz="2000" u="sng" dirty="0" smtClean="0">
                <a:solidFill>
                  <a:schemeClr val="tx1"/>
                </a:solidFill>
                <a:latin typeface="Baskerville Old Face" pitchFamily="18" charset="0"/>
              </a:rPr>
              <a:t> shell</a:t>
            </a:r>
            <a:r>
              <a:rPr lang="en-US" sz="2000" dirty="0" smtClean="0">
                <a:solidFill>
                  <a:schemeClr val="tx1"/>
                </a:solidFill>
                <a:latin typeface="Baskerville Old Face" pitchFamily="18" charset="0"/>
              </a:rPr>
              <a:t>.</a:t>
            </a:r>
            <a:endParaRPr lang="en-IN" sz="3600" dirty="0">
              <a:solidFill>
                <a:srgbClr val="006C31"/>
              </a:solidFill>
              <a:latin typeface="Baskerville Old Face" pitchFamily="18" charset="0"/>
            </a:endParaRPr>
          </a:p>
        </p:txBody>
      </p:sp>
      <p:pic>
        <p:nvPicPr>
          <p:cNvPr id="5" name="Content Placeholder 4" descr="img142.jpg"/>
          <p:cNvPicPr>
            <a:picLocks noGrp="1" noChangeAspect="1"/>
          </p:cNvPicPr>
          <p:nvPr>
            <p:ph sz="half" idx="2"/>
          </p:nvPr>
        </p:nvPicPr>
        <p:blipFill>
          <a:blip r:embed="rId2" cstate="print">
            <a:lum contrast="10000"/>
          </a:blip>
          <a:srcRect r="-1980" b="15099"/>
          <a:stretch>
            <a:fillRect/>
          </a:stretch>
        </p:blipFill>
        <p:spPr>
          <a:xfrm>
            <a:off x="5364088" y="2060848"/>
            <a:ext cx="3707904" cy="2880320"/>
          </a:xfrm>
        </p:spPr>
      </p:pic>
      <p:sp>
        <p:nvSpPr>
          <p:cNvPr id="6" name="TextBox 5"/>
          <p:cNvSpPr txBox="1"/>
          <p:nvPr/>
        </p:nvSpPr>
        <p:spPr>
          <a:xfrm>
            <a:off x="5652120" y="5229200"/>
            <a:ext cx="3096344" cy="461665"/>
          </a:xfrm>
          <a:prstGeom prst="rect">
            <a:avLst/>
          </a:prstGeom>
          <a:noFill/>
        </p:spPr>
        <p:txBody>
          <a:bodyPr wrap="square" rtlCol="0">
            <a:spAutoFit/>
          </a:bodyPr>
          <a:lstStyle/>
          <a:p>
            <a:pPr algn="ctr"/>
            <a:r>
              <a:rPr lang="en-US" sz="2400" b="1" dirty="0" smtClean="0">
                <a:solidFill>
                  <a:srgbClr val="006C31"/>
                </a:solidFill>
              </a:rPr>
              <a:t>V.S. of Shell</a:t>
            </a:r>
            <a:endParaRPr lang="en-IN" b="1" dirty="0">
              <a:solidFill>
                <a:srgbClr val="006C3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605752"/>
          </a:xfrm>
        </p:spPr>
        <p:txBody>
          <a:bodyPr>
            <a:normAutofit/>
          </a:bodyPr>
          <a:lstStyle/>
          <a:p>
            <a:pPr algn="ctr"/>
            <a:r>
              <a:rPr lang="en-US" sz="3200" b="1" u="sng" dirty="0" smtClean="0">
                <a:solidFill>
                  <a:srgbClr val="5A2781"/>
                </a:solidFill>
                <a:latin typeface="Biondi" pitchFamily="2" charset="0"/>
              </a:rPr>
              <a:t>SHELL</a:t>
            </a:r>
            <a:r>
              <a:rPr lang="en-US" sz="3200" b="1" dirty="0" smtClean="0">
                <a:solidFill>
                  <a:srgbClr val="5A2781"/>
                </a:solidFill>
                <a:latin typeface="Biondi" pitchFamily="2" charset="0"/>
              </a:rPr>
              <a:t> </a:t>
            </a:r>
            <a:r>
              <a:rPr lang="en-US" sz="2000" b="1" dirty="0" smtClean="0">
                <a:solidFill>
                  <a:srgbClr val="5A2781"/>
                </a:solidFill>
                <a:latin typeface="Biondi" pitchFamily="2" charset="0"/>
              </a:rPr>
              <a:t>(Contd.)</a:t>
            </a:r>
            <a:endParaRPr lang="en-IN" sz="2000" dirty="0"/>
          </a:p>
        </p:txBody>
      </p:sp>
      <p:sp>
        <p:nvSpPr>
          <p:cNvPr id="3" name="Content Placeholder 2"/>
          <p:cNvSpPr>
            <a:spLocks noGrp="1"/>
          </p:cNvSpPr>
          <p:nvPr>
            <p:ph sz="half" idx="1"/>
          </p:nvPr>
        </p:nvSpPr>
        <p:spPr>
          <a:xfrm>
            <a:off x="0" y="720080"/>
            <a:ext cx="5436096" cy="6237312"/>
          </a:xfrm>
        </p:spPr>
        <p:txBody>
          <a:bodyPr>
            <a:normAutofit lnSpcReduction="10000"/>
          </a:bodyPr>
          <a:lstStyle/>
          <a:p>
            <a:pPr algn="just">
              <a:buNone/>
            </a:pPr>
            <a:r>
              <a:rPr lang="en-US" sz="2400" b="1" dirty="0" smtClean="0">
                <a:solidFill>
                  <a:srgbClr val="0070C0"/>
                </a:solidFill>
                <a:latin typeface="Baskerville Old Face" pitchFamily="18" charset="0"/>
              </a:rPr>
              <a:t>Histology of the Shell: </a:t>
            </a:r>
            <a:r>
              <a:rPr lang="en-US" sz="2400" dirty="0" smtClean="0">
                <a:solidFill>
                  <a:srgbClr val="006C31"/>
                </a:solidFill>
                <a:latin typeface="Baskerville Old Face" pitchFamily="18" charset="0"/>
              </a:rPr>
              <a:t>The shell is composed of following 3 layers:</a:t>
            </a:r>
          </a:p>
          <a:p>
            <a:pPr marL="457200" indent="442913" algn="just">
              <a:buClr>
                <a:srgbClr val="006C31"/>
              </a:buClr>
              <a:buSzPct val="100000"/>
              <a:buFont typeface="+mj-lt"/>
              <a:buAutoNum type="alphaLcParenR"/>
            </a:pPr>
            <a:r>
              <a:rPr lang="en-US" sz="2400" dirty="0" smtClean="0">
                <a:solidFill>
                  <a:srgbClr val="006C31"/>
                </a:solidFill>
                <a:latin typeface="Baskerville Old Face" pitchFamily="18" charset="0"/>
              </a:rPr>
              <a:t>	</a:t>
            </a:r>
            <a:r>
              <a:rPr lang="en-US" sz="2000" dirty="0" smtClean="0">
                <a:solidFill>
                  <a:srgbClr val="006C31"/>
                </a:solidFill>
                <a:latin typeface="Baskerville Old Face" pitchFamily="18" charset="0"/>
              </a:rPr>
              <a:t>outer </a:t>
            </a:r>
            <a:r>
              <a:rPr lang="en-US" sz="2000" b="1" dirty="0" err="1" smtClean="0">
                <a:solidFill>
                  <a:srgbClr val="006C31"/>
                </a:solidFill>
                <a:latin typeface="Baskerville Old Face" pitchFamily="18" charset="0"/>
              </a:rPr>
              <a:t>Periostracum</a:t>
            </a:r>
            <a:r>
              <a:rPr lang="en-US" sz="2000" b="1" dirty="0" smtClean="0">
                <a:solidFill>
                  <a:srgbClr val="006C31"/>
                </a:solidFill>
                <a:latin typeface="Baskerville Old Face" pitchFamily="18" charset="0"/>
              </a:rPr>
              <a:t>,</a:t>
            </a:r>
          </a:p>
          <a:p>
            <a:pPr marL="457200" indent="442913" algn="just">
              <a:buClr>
                <a:srgbClr val="006C31"/>
              </a:buClr>
              <a:buSzPct val="100000"/>
              <a:buFont typeface="+mj-lt"/>
              <a:buAutoNum type="alphaLcParenR"/>
            </a:pPr>
            <a:r>
              <a:rPr lang="en-US" sz="2000" dirty="0" smtClean="0">
                <a:solidFill>
                  <a:srgbClr val="006C31"/>
                </a:solidFill>
                <a:latin typeface="Baskerville Old Face" pitchFamily="18" charset="0"/>
              </a:rPr>
              <a:t>middle</a:t>
            </a:r>
            <a:r>
              <a:rPr lang="en-US" sz="2000" b="1" dirty="0" smtClean="0">
                <a:solidFill>
                  <a:srgbClr val="006C31"/>
                </a:solidFill>
                <a:latin typeface="Baskerville Old Face" pitchFamily="18" charset="0"/>
              </a:rPr>
              <a:t> </a:t>
            </a:r>
            <a:r>
              <a:rPr lang="en-US" sz="2000" b="1" dirty="0" err="1" smtClean="0">
                <a:solidFill>
                  <a:srgbClr val="006C31"/>
                </a:solidFill>
                <a:latin typeface="Baskerville Old Face" pitchFamily="18" charset="0"/>
              </a:rPr>
              <a:t>Ostracum</a:t>
            </a:r>
            <a:r>
              <a:rPr lang="en-US" sz="2000" b="1" dirty="0" smtClean="0">
                <a:solidFill>
                  <a:srgbClr val="006C31"/>
                </a:solidFill>
                <a:latin typeface="Baskerville Old Face" pitchFamily="18" charset="0"/>
              </a:rPr>
              <a:t> </a:t>
            </a:r>
            <a:r>
              <a:rPr lang="en-US" sz="2000" dirty="0" smtClean="0">
                <a:solidFill>
                  <a:srgbClr val="006C31"/>
                </a:solidFill>
                <a:latin typeface="Baskerville Old Face" pitchFamily="18" charset="0"/>
              </a:rPr>
              <a:t>or </a:t>
            </a:r>
            <a:r>
              <a:rPr lang="en-US" sz="2000" b="1" dirty="0" smtClean="0">
                <a:solidFill>
                  <a:srgbClr val="006C31"/>
                </a:solidFill>
                <a:latin typeface="Baskerville Old Face" pitchFamily="18" charset="0"/>
              </a:rPr>
              <a:t>Prismatic layer,</a:t>
            </a:r>
          </a:p>
          <a:p>
            <a:pPr marL="457200" indent="442913" algn="just">
              <a:buClr>
                <a:srgbClr val="006C31"/>
              </a:buClr>
              <a:buSzPct val="100000"/>
              <a:buFont typeface="+mj-lt"/>
              <a:buAutoNum type="alphaLcParenR"/>
            </a:pPr>
            <a:r>
              <a:rPr lang="en-US" sz="2000" dirty="0" smtClean="0">
                <a:solidFill>
                  <a:srgbClr val="006C31"/>
                </a:solidFill>
                <a:latin typeface="Baskerville Old Face" pitchFamily="18" charset="0"/>
              </a:rPr>
              <a:t>inner </a:t>
            </a:r>
            <a:r>
              <a:rPr lang="en-US" sz="2000" b="1" dirty="0" err="1" smtClean="0">
                <a:solidFill>
                  <a:srgbClr val="006C31"/>
                </a:solidFill>
                <a:latin typeface="Baskerville Old Face" pitchFamily="18" charset="0"/>
              </a:rPr>
              <a:t>Hypostracum</a:t>
            </a:r>
            <a:r>
              <a:rPr lang="en-US" sz="2000" b="1" dirty="0" smtClean="0">
                <a:solidFill>
                  <a:srgbClr val="006C31"/>
                </a:solidFill>
                <a:latin typeface="Baskerville Old Face" pitchFamily="18" charset="0"/>
              </a:rPr>
              <a:t> </a:t>
            </a:r>
            <a:r>
              <a:rPr lang="en-US" sz="2000" dirty="0" smtClean="0">
                <a:solidFill>
                  <a:srgbClr val="006C31"/>
                </a:solidFill>
                <a:latin typeface="Baskerville Old Face" pitchFamily="18" charset="0"/>
              </a:rPr>
              <a:t>or </a:t>
            </a:r>
            <a:r>
              <a:rPr lang="en-US" sz="2000" b="1" dirty="0" smtClean="0">
                <a:solidFill>
                  <a:srgbClr val="006C31"/>
                </a:solidFill>
                <a:latin typeface="Baskerville Old Face" pitchFamily="18" charset="0"/>
              </a:rPr>
              <a:t>Mother of Pearl.</a:t>
            </a:r>
            <a:endParaRPr lang="en-IN" sz="2000" dirty="0" smtClean="0">
              <a:solidFill>
                <a:srgbClr val="006C31"/>
              </a:solidFill>
              <a:latin typeface="Baskerville Old Face" pitchFamily="18" charset="0"/>
            </a:endParaRPr>
          </a:p>
          <a:p>
            <a:pPr marL="457200" indent="-457200" algn="just">
              <a:buClr>
                <a:srgbClr val="006C31"/>
              </a:buClr>
              <a:buSzPct val="100000"/>
              <a:buNone/>
            </a:pPr>
            <a:endParaRPr lang="en-US" sz="1800" dirty="0" smtClean="0">
              <a:solidFill>
                <a:srgbClr val="006C31"/>
              </a:solidFill>
              <a:latin typeface="Baskerville Old Face" pitchFamily="18" charset="0"/>
            </a:endParaRPr>
          </a:p>
          <a:p>
            <a:pPr marL="457200" indent="-457200" algn="just">
              <a:buClr>
                <a:srgbClr val="006C31"/>
              </a:buClr>
              <a:buSzPct val="100000"/>
              <a:buNone/>
            </a:pPr>
            <a:r>
              <a:rPr lang="en-US" sz="2000" dirty="0" smtClean="0">
                <a:solidFill>
                  <a:srgbClr val="006C31"/>
                </a:solidFill>
                <a:latin typeface="Baskerville Old Face" pitchFamily="18" charset="0"/>
              </a:rPr>
              <a:t>		</a:t>
            </a:r>
            <a:r>
              <a:rPr lang="en-US" sz="2200" dirty="0" smtClean="0">
                <a:solidFill>
                  <a:srgbClr val="006C31"/>
                </a:solidFill>
                <a:latin typeface="Baskerville Old Face" pitchFamily="18" charset="0"/>
              </a:rPr>
              <a:t>The </a:t>
            </a:r>
            <a:r>
              <a:rPr lang="en-US" sz="2200" dirty="0" err="1" smtClean="0">
                <a:solidFill>
                  <a:srgbClr val="006C31"/>
                </a:solidFill>
                <a:latin typeface="Baskerville Old Face" pitchFamily="18" charset="0"/>
              </a:rPr>
              <a:t>Periostracum</a:t>
            </a:r>
            <a:r>
              <a:rPr lang="en-US" sz="2200" dirty="0" smtClean="0">
                <a:solidFill>
                  <a:srgbClr val="006C31"/>
                </a:solidFill>
                <a:latin typeface="Baskerville Old Face" pitchFamily="18" charset="0"/>
              </a:rPr>
              <a:t> is thin, pigmented, homogenous layer composed of a </a:t>
            </a:r>
            <a:r>
              <a:rPr lang="en-US" sz="2200" u="sng" dirty="0" err="1" smtClean="0">
                <a:solidFill>
                  <a:srgbClr val="006C31"/>
                </a:solidFill>
                <a:latin typeface="Baskerville Old Face" pitchFamily="18" charset="0"/>
              </a:rPr>
              <a:t>Quinone</a:t>
            </a:r>
            <a:r>
              <a:rPr lang="en-US" sz="2200" dirty="0" smtClean="0">
                <a:solidFill>
                  <a:srgbClr val="006C31"/>
                </a:solidFill>
                <a:latin typeface="Baskerville Old Face" pitchFamily="18" charset="0"/>
              </a:rPr>
              <a:t> – a tanned, horny protein material called as </a:t>
            </a:r>
            <a:r>
              <a:rPr lang="en-US" sz="2200" b="1" dirty="0" err="1" smtClean="0">
                <a:solidFill>
                  <a:srgbClr val="006C31"/>
                </a:solidFill>
                <a:latin typeface="Baskerville Old Face" pitchFamily="18" charset="0"/>
              </a:rPr>
              <a:t>conchiolin</a:t>
            </a:r>
            <a:r>
              <a:rPr lang="en-US" sz="2200" dirty="0" smtClean="0">
                <a:solidFill>
                  <a:srgbClr val="006C31"/>
                </a:solidFill>
                <a:latin typeface="Baskerville Old Face" pitchFamily="18" charset="0"/>
              </a:rPr>
              <a:t> or </a:t>
            </a:r>
            <a:r>
              <a:rPr lang="en-US" sz="2200" b="1" dirty="0" err="1" smtClean="0">
                <a:solidFill>
                  <a:srgbClr val="006C31"/>
                </a:solidFill>
                <a:latin typeface="Baskerville Old Face" pitchFamily="18" charset="0"/>
              </a:rPr>
              <a:t>conchin</a:t>
            </a:r>
            <a:r>
              <a:rPr lang="en-US" sz="2200" dirty="0" smtClean="0">
                <a:solidFill>
                  <a:srgbClr val="006C31"/>
                </a:solidFill>
                <a:latin typeface="Baskerville Old Face" pitchFamily="18" charset="0"/>
              </a:rPr>
              <a:t>. It is protective in function. </a:t>
            </a:r>
            <a:r>
              <a:rPr lang="en-US" sz="2200" dirty="0" err="1" smtClean="0">
                <a:solidFill>
                  <a:srgbClr val="006C31"/>
                </a:solidFill>
                <a:latin typeface="Baskerville Old Face" pitchFamily="18" charset="0"/>
              </a:rPr>
              <a:t>Ostracum</a:t>
            </a:r>
            <a:r>
              <a:rPr lang="en-US" sz="2200" dirty="0" smtClean="0">
                <a:solidFill>
                  <a:srgbClr val="006C31"/>
                </a:solidFill>
                <a:latin typeface="Baskerville Old Face" pitchFamily="18" charset="0"/>
              </a:rPr>
              <a:t> is the thickest layer and is composed of alternating layers of Calcium carbonate and </a:t>
            </a:r>
            <a:r>
              <a:rPr lang="en-US" sz="2200" dirty="0" err="1" smtClean="0">
                <a:solidFill>
                  <a:srgbClr val="006C31"/>
                </a:solidFill>
                <a:latin typeface="Baskerville Old Face" pitchFamily="18" charset="0"/>
              </a:rPr>
              <a:t>conchiolin</a:t>
            </a:r>
            <a:r>
              <a:rPr lang="en-US" sz="2200" dirty="0" smtClean="0">
                <a:solidFill>
                  <a:srgbClr val="006C31"/>
                </a:solidFill>
                <a:latin typeface="Baskerville Old Face" pitchFamily="18" charset="0"/>
              </a:rPr>
              <a:t> running at right angles to the margin of mouth of the shell. The </a:t>
            </a:r>
            <a:r>
              <a:rPr lang="en-US" sz="2200" dirty="0" err="1" smtClean="0">
                <a:solidFill>
                  <a:srgbClr val="006C31"/>
                </a:solidFill>
                <a:latin typeface="Baskerville Old Face" pitchFamily="18" charset="0"/>
              </a:rPr>
              <a:t>Hypostrachum</a:t>
            </a:r>
            <a:r>
              <a:rPr lang="en-US" sz="2200" dirty="0" smtClean="0">
                <a:solidFill>
                  <a:srgbClr val="006C31"/>
                </a:solidFill>
                <a:latin typeface="Baskerville Old Face" pitchFamily="18" charset="0"/>
              </a:rPr>
              <a:t> also consists of similar alternating layers, but these layers run parallel to the margin of mouth rather than at right angle as in </a:t>
            </a:r>
            <a:r>
              <a:rPr lang="en-US" sz="2200" dirty="0" err="1" smtClean="0">
                <a:solidFill>
                  <a:srgbClr val="006C31"/>
                </a:solidFill>
                <a:latin typeface="Baskerville Old Face" pitchFamily="18" charset="0"/>
              </a:rPr>
              <a:t>ostracum</a:t>
            </a:r>
            <a:r>
              <a:rPr lang="en-US" sz="2000" dirty="0" smtClean="0">
                <a:solidFill>
                  <a:srgbClr val="006C31"/>
                </a:solidFill>
                <a:latin typeface="Baskerville Old Face" pitchFamily="18" charset="0"/>
              </a:rPr>
              <a:t>.</a:t>
            </a:r>
            <a:endParaRPr lang="en-US" sz="2000" u="sng" dirty="0" smtClean="0">
              <a:solidFill>
                <a:srgbClr val="006C31"/>
              </a:solidFill>
              <a:latin typeface="Baskerville Old Face" pitchFamily="18" charset="0"/>
            </a:endParaRPr>
          </a:p>
        </p:txBody>
      </p:sp>
      <p:sp>
        <p:nvSpPr>
          <p:cNvPr id="4" name="Content Placeholder 3"/>
          <p:cNvSpPr>
            <a:spLocks noGrp="1"/>
          </p:cNvSpPr>
          <p:nvPr>
            <p:ph sz="half" idx="2"/>
          </p:nvPr>
        </p:nvSpPr>
        <p:spPr>
          <a:xfrm>
            <a:off x="5508104" y="764704"/>
            <a:ext cx="3623320" cy="6093296"/>
          </a:xfrm>
        </p:spPr>
        <p:txBody>
          <a:bodyPr>
            <a:normAutofit lnSpcReduction="10000"/>
          </a:bodyPr>
          <a:lstStyle/>
          <a:p>
            <a:pPr>
              <a:buNone/>
            </a:pP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0" y="326231"/>
            <a:ext cx="9144000" cy="798513"/>
          </a:xfrm>
        </p:spPr>
        <p:txBody>
          <a:bodyPr>
            <a:normAutofit fontScale="90000"/>
          </a:bodyPr>
          <a:lstStyle/>
          <a:p>
            <a:pPr algn="ctr"/>
            <a:r>
              <a:rPr lang="en-US" sz="6000" b="1" dirty="0" smtClean="0">
                <a:latin typeface="Biondi" pitchFamily="2" charset="0"/>
              </a:rPr>
              <a:t>Body Form</a:t>
            </a:r>
            <a:endParaRPr lang="en-IN" b="1" dirty="0" smtClean="0">
              <a:latin typeface="Biondi" pitchFamily="2" charset="0"/>
            </a:endParaRPr>
          </a:p>
        </p:txBody>
      </p:sp>
      <p:sp>
        <p:nvSpPr>
          <p:cNvPr id="8194" name="Content Placeholder 2"/>
          <p:cNvSpPr>
            <a:spLocks noGrp="1"/>
          </p:cNvSpPr>
          <p:nvPr>
            <p:ph sz="quarter" idx="4294967295"/>
          </p:nvPr>
        </p:nvSpPr>
        <p:spPr>
          <a:xfrm>
            <a:off x="0" y="1052736"/>
            <a:ext cx="5508104" cy="5805264"/>
          </a:xfrm>
          <a:prstGeom prst="rect">
            <a:avLst/>
          </a:prstGeom>
        </p:spPr>
        <p:txBody>
          <a:bodyPr>
            <a:normAutofit/>
          </a:bodyPr>
          <a:lstStyle/>
          <a:p>
            <a:pPr marL="355600" indent="-285750" algn="just" eaLnBrk="1" hangingPunct="1">
              <a:buClr>
                <a:schemeClr val="accent3">
                  <a:lumMod val="75000"/>
                </a:schemeClr>
              </a:buClr>
              <a:buSzPct val="100000"/>
              <a:buNone/>
              <a:defRPr/>
            </a:pPr>
            <a:r>
              <a:rPr lang="en-US" sz="1950" dirty="0" smtClean="0">
                <a:solidFill>
                  <a:schemeClr val="tx1"/>
                </a:solidFill>
                <a:latin typeface="Palatino Linotype" pitchFamily="18" charset="0"/>
              </a:rPr>
              <a:t>The body of </a:t>
            </a:r>
            <a:r>
              <a:rPr lang="en-US" sz="1950" i="1" dirty="0" err="1" smtClean="0">
                <a:solidFill>
                  <a:schemeClr val="tx1"/>
                </a:solidFill>
                <a:latin typeface="Palatino Linotype" pitchFamily="18" charset="0"/>
              </a:rPr>
              <a:t>Pila</a:t>
            </a:r>
            <a:r>
              <a:rPr lang="en-US" sz="1950" dirty="0" smtClean="0">
                <a:solidFill>
                  <a:schemeClr val="tx1"/>
                </a:solidFill>
                <a:latin typeface="Palatino Linotype" pitchFamily="18" charset="0"/>
              </a:rPr>
              <a:t> is soft and differentiated </a:t>
            </a:r>
            <a:r>
              <a:rPr lang="en-US" sz="1950" dirty="0" err="1" smtClean="0">
                <a:solidFill>
                  <a:schemeClr val="tx1"/>
                </a:solidFill>
                <a:latin typeface="Palatino Linotype" pitchFamily="18" charset="0"/>
              </a:rPr>
              <a:t>ito</a:t>
            </a:r>
            <a:r>
              <a:rPr lang="en-US" sz="1950" dirty="0" smtClean="0">
                <a:solidFill>
                  <a:schemeClr val="tx1"/>
                </a:solidFill>
                <a:latin typeface="Palatino Linotype" pitchFamily="18" charset="0"/>
              </a:rPr>
              <a:t> three distinct regions, </a:t>
            </a:r>
            <a:r>
              <a:rPr lang="en-US" sz="1950" i="1" dirty="0" smtClean="0">
                <a:solidFill>
                  <a:schemeClr val="tx1"/>
                </a:solidFill>
                <a:latin typeface="Palatino Linotype" pitchFamily="18" charset="0"/>
              </a:rPr>
              <a:t>viz</a:t>
            </a:r>
            <a:r>
              <a:rPr lang="en-US" sz="1950" dirty="0" smtClean="0">
                <a:solidFill>
                  <a:schemeClr val="tx1"/>
                </a:solidFill>
                <a:latin typeface="Palatino Linotype" pitchFamily="18" charset="0"/>
              </a:rPr>
              <a:t>., anterior </a:t>
            </a:r>
            <a:r>
              <a:rPr lang="en-US" sz="1950" b="1" dirty="0" smtClean="0">
                <a:solidFill>
                  <a:schemeClr val="tx1"/>
                </a:solidFill>
                <a:latin typeface="Palatino Linotype" pitchFamily="18" charset="0"/>
              </a:rPr>
              <a:t>head</a:t>
            </a:r>
            <a:r>
              <a:rPr lang="en-US" sz="1950" dirty="0" smtClean="0">
                <a:solidFill>
                  <a:schemeClr val="tx1"/>
                </a:solidFill>
                <a:latin typeface="Palatino Linotype" pitchFamily="18" charset="0"/>
              </a:rPr>
              <a:t>, ventral </a:t>
            </a:r>
            <a:r>
              <a:rPr lang="en-US" sz="1950" b="1" dirty="0" smtClean="0">
                <a:solidFill>
                  <a:schemeClr val="tx1"/>
                </a:solidFill>
                <a:latin typeface="Palatino Linotype" pitchFamily="18" charset="0"/>
              </a:rPr>
              <a:t>foot</a:t>
            </a:r>
            <a:r>
              <a:rPr lang="en-US" sz="1950" dirty="0" smtClean="0">
                <a:solidFill>
                  <a:schemeClr val="tx1"/>
                </a:solidFill>
                <a:latin typeface="Palatino Linotype" pitchFamily="18" charset="0"/>
              </a:rPr>
              <a:t> and dorsal </a:t>
            </a:r>
            <a:r>
              <a:rPr lang="en-US" sz="1950" b="1" dirty="0" smtClean="0">
                <a:solidFill>
                  <a:schemeClr val="tx1"/>
                </a:solidFill>
                <a:latin typeface="Palatino Linotype" pitchFamily="18" charset="0"/>
              </a:rPr>
              <a:t>visceral mass</a:t>
            </a:r>
            <a:r>
              <a:rPr lang="en-US" sz="1950" dirty="0" smtClean="0">
                <a:solidFill>
                  <a:schemeClr val="tx1"/>
                </a:solidFill>
                <a:latin typeface="Palatino Linotype" pitchFamily="18" charset="0"/>
              </a:rPr>
              <a:t>. The head and foot only protrudes out of shell while creeping, while the visceral mass remains intact inside the shell with the help of strong </a:t>
            </a:r>
            <a:r>
              <a:rPr lang="en-US" sz="1950" b="1" dirty="0" err="1" smtClean="0">
                <a:solidFill>
                  <a:schemeClr val="tx1"/>
                </a:solidFill>
                <a:latin typeface="Palatino Linotype" pitchFamily="18" charset="0"/>
              </a:rPr>
              <a:t>columellar</a:t>
            </a:r>
            <a:r>
              <a:rPr lang="en-US" sz="1950" b="1" dirty="0" smtClean="0">
                <a:solidFill>
                  <a:schemeClr val="tx1"/>
                </a:solidFill>
                <a:latin typeface="Palatino Linotype" pitchFamily="18" charset="0"/>
              </a:rPr>
              <a:t> muscles</a:t>
            </a:r>
            <a:r>
              <a:rPr lang="en-US" sz="1950" dirty="0" smtClean="0">
                <a:solidFill>
                  <a:schemeClr val="tx1"/>
                </a:solidFill>
                <a:latin typeface="Palatino Linotype" pitchFamily="18" charset="0"/>
              </a:rPr>
              <a:t> arises form the foot. It also helps the withdrawal of the extended body parts when gets disturbed.</a:t>
            </a:r>
            <a:endParaRPr lang="en-US" sz="1950" dirty="0" smtClean="0">
              <a:solidFill>
                <a:srgbClr val="006C31"/>
              </a:solidFill>
              <a:latin typeface="Palatino Linotype" pitchFamily="18" charset="0"/>
            </a:endParaRPr>
          </a:p>
          <a:p>
            <a:pPr marL="527050" indent="-457200" algn="just" eaLnBrk="1" hangingPunct="1">
              <a:buClr>
                <a:srgbClr val="006C31"/>
              </a:buClr>
              <a:buSzPct val="100000"/>
              <a:buFont typeface="+mj-lt"/>
              <a:buAutoNum type="alphaLcParenR"/>
              <a:defRPr/>
            </a:pPr>
            <a:r>
              <a:rPr lang="en-US" sz="1950" b="1" dirty="0" smtClean="0">
                <a:solidFill>
                  <a:srgbClr val="006C31"/>
                </a:solidFill>
                <a:latin typeface="Palatino Linotype" pitchFamily="18" charset="0"/>
              </a:rPr>
              <a:t>HEAD:</a:t>
            </a:r>
            <a:r>
              <a:rPr lang="en-US" sz="1950" dirty="0" smtClean="0">
                <a:solidFill>
                  <a:srgbClr val="006C31"/>
                </a:solidFill>
                <a:latin typeface="Palatino Linotype" pitchFamily="18" charset="0"/>
              </a:rPr>
              <a:t> </a:t>
            </a:r>
            <a:r>
              <a:rPr lang="en-US" sz="1950" dirty="0" smtClean="0">
                <a:solidFill>
                  <a:srgbClr val="002060"/>
                </a:solidFill>
                <a:latin typeface="Palatino Linotype" pitchFamily="18" charset="0"/>
              </a:rPr>
              <a:t>The head is produced into a short snout that bears a pair of contractile, tapering processes called </a:t>
            </a:r>
            <a:r>
              <a:rPr lang="en-US" sz="1950" b="1" dirty="0" smtClean="0">
                <a:solidFill>
                  <a:srgbClr val="002060"/>
                </a:solidFill>
                <a:latin typeface="Palatino Linotype" pitchFamily="18" charset="0"/>
              </a:rPr>
              <a:t>labial </a:t>
            </a:r>
            <a:r>
              <a:rPr lang="en-US" sz="1950" b="1" dirty="0" err="1" smtClean="0">
                <a:solidFill>
                  <a:srgbClr val="002060"/>
                </a:solidFill>
                <a:latin typeface="Palatino Linotype" pitchFamily="18" charset="0"/>
              </a:rPr>
              <a:t>palps</a:t>
            </a:r>
            <a:r>
              <a:rPr lang="en-US" sz="1950" dirty="0" smtClean="0">
                <a:solidFill>
                  <a:srgbClr val="002060"/>
                </a:solidFill>
                <a:latin typeface="Palatino Linotype" pitchFamily="18" charset="0"/>
              </a:rPr>
              <a:t> or </a:t>
            </a:r>
            <a:r>
              <a:rPr lang="en-US" sz="1950" b="1" dirty="0" smtClean="0">
                <a:solidFill>
                  <a:srgbClr val="002060"/>
                </a:solidFill>
                <a:latin typeface="Palatino Linotype" pitchFamily="18" charset="0"/>
              </a:rPr>
              <a:t>1</a:t>
            </a:r>
            <a:r>
              <a:rPr lang="en-US" sz="1950" b="1" baseline="30000" dirty="0" smtClean="0">
                <a:solidFill>
                  <a:srgbClr val="002060"/>
                </a:solidFill>
                <a:latin typeface="Palatino Linotype" pitchFamily="18" charset="0"/>
              </a:rPr>
              <a:t>st</a:t>
            </a:r>
            <a:r>
              <a:rPr lang="en-US" sz="1950" b="1" dirty="0" smtClean="0">
                <a:solidFill>
                  <a:srgbClr val="002060"/>
                </a:solidFill>
                <a:latin typeface="Palatino Linotype" pitchFamily="18" charset="0"/>
              </a:rPr>
              <a:t> pair of tentacles</a:t>
            </a:r>
            <a:r>
              <a:rPr lang="en-US" sz="1950" dirty="0" smtClean="0">
                <a:solidFill>
                  <a:srgbClr val="002060"/>
                </a:solidFill>
                <a:latin typeface="Palatino Linotype" pitchFamily="18" charset="0"/>
              </a:rPr>
              <a:t>. Mouth is present in the form of median vertical slit just beneath the bases of </a:t>
            </a:r>
            <a:r>
              <a:rPr lang="en-US" sz="1950" dirty="0" err="1" smtClean="0">
                <a:solidFill>
                  <a:srgbClr val="002060"/>
                </a:solidFill>
                <a:latin typeface="Palatino Linotype" pitchFamily="18" charset="0"/>
              </a:rPr>
              <a:t>palps</a:t>
            </a:r>
            <a:r>
              <a:rPr lang="en-US" sz="1950" dirty="0" smtClean="0">
                <a:solidFill>
                  <a:srgbClr val="002060"/>
                </a:solidFill>
                <a:latin typeface="Palatino Linotype" pitchFamily="18" charset="0"/>
              </a:rPr>
              <a:t>. Behind the snout, the head bears a pair of long, contractile, filamentous and tapering </a:t>
            </a:r>
            <a:r>
              <a:rPr lang="en-US" sz="1950" b="1" dirty="0" smtClean="0">
                <a:solidFill>
                  <a:srgbClr val="002060"/>
                </a:solidFill>
                <a:latin typeface="Palatino Linotype" pitchFamily="18" charset="0"/>
              </a:rPr>
              <a:t>true</a:t>
            </a:r>
            <a:r>
              <a:rPr lang="en-US" sz="1950" dirty="0" smtClean="0">
                <a:solidFill>
                  <a:srgbClr val="002060"/>
                </a:solidFill>
                <a:latin typeface="Palatino Linotype" pitchFamily="18" charset="0"/>
              </a:rPr>
              <a:t> or </a:t>
            </a:r>
            <a:r>
              <a:rPr lang="en-US" sz="1950" b="1" dirty="0" smtClean="0">
                <a:solidFill>
                  <a:srgbClr val="002060"/>
                </a:solidFill>
                <a:latin typeface="Palatino Linotype" pitchFamily="18" charset="0"/>
              </a:rPr>
              <a:t>2</a:t>
            </a:r>
            <a:r>
              <a:rPr lang="en-US" sz="1950" b="1" baseline="30000" dirty="0" smtClean="0">
                <a:solidFill>
                  <a:srgbClr val="002060"/>
                </a:solidFill>
                <a:latin typeface="Palatino Linotype" pitchFamily="18" charset="0"/>
              </a:rPr>
              <a:t>nd</a:t>
            </a:r>
            <a:r>
              <a:rPr lang="en-US" sz="1950" b="1" dirty="0" smtClean="0">
                <a:solidFill>
                  <a:srgbClr val="002060"/>
                </a:solidFill>
                <a:latin typeface="Palatino Linotype" pitchFamily="18" charset="0"/>
              </a:rPr>
              <a:t> pair of tentacles</a:t>
            </a:r>
            <a:r>
              <a:rPr lang="en-US" sz="1950" dirty="0" smtClean="0">
                <a:solidFill>
                  <a:srgbClr val="002060"/>
                </a:solidFill>
                <a:latin typeface="Palatino Linotype" pitchFamily="18" charset="0"/>
              </a:rPr>
              <a:t>. A short, cylindrical stalk, the </a:t>
            </a:r>
            <a:r>
              <a:rPr lang="en-US" sz="1950" b="1" dirty="0" err="1" smtClean="0">
                <a:solidFill>
                  <a:srgbClr val="002060"/>
                </a:solidFill>
                <a:latin typeface="Palatino Linotype" pitchFamily="18" charset="0"/>
              </a:rPr>
              <a:t>ommatophore</a:t>
            </a:r>
            <a:r>
              <a:rPr lang="en-US" sz="1950" dirty="0" smtClean="0">
                <a:solidFill>
                  <a:srgbClr val="002060"/>
                </a:solidFill>
                <a:latin typeface="Palatino Linotype" pitchFamily="18" charset="0"/>
              </a:rPr>
              <a:t>, bearing an</a:t>
            </a:r>
            <a:r>
              <a:rPr lang="en-US" sz="1950" b="1" dirty="0" smtClean="0">
                <a:solidFill>
                  <a:srgbClr val="002060"/>
                </a:solidFill>
                <a:latin typeface="Palatino Linotype" pitchFamily="18" charset="0"/>
              </a:rPr>
              <a:t> eye</a:t>
            </a:r>
            <a:r>
              <a:rPr lang="en-US" sz="1950" dirty="0" smtClean="0">
                <a:solidFill>
                  <a:srgbClr val="002060"/>
                </a:solidFill>
                <a:latin typeface="Palatino Linotype" pitchFamily="18" charset="0"/>
              </a:rPr>
              <a:t> at its tip is also present.</a:t>
            </a:r>
            <a:endParaRPr lang="en-US" sz="1950" dirty="0" smtClean="0">
              <a:solidFill>
                <a:srgbClr val="006C31"/>
              </a:solidFill>
              <a:latin typeface="Palatino Linotype" pitchFamily="18" charset="0"/>
            </a:endParaRPr>
          </a:p>
        </p:txBody>
      </p:sp>
      <p:pic>
        <p:nvPicPr>
          <p:cNvPr id="5" name="Content Placeholder 4" descr="img145.jpg"/>
          <p:cNvPicPr>
            <a:picLocks noGrp="1" noChangeAspect="1"/>
          </p:cNvPicPr>
          <p:nvPr>
            <p:ph sz="quarter" idx="4294967295"/>
          </p:nvPr>
        </p:nvPicPr>
        <p:blipFill>
          <a:blip r:embed="rId2" cstate="print">
            <a:lum contrast="10000"/>
          </a:blip>
          <a:srcRect b="11362"/>
          <a:stretch>
            <a:fillRect/>
          </a:stretch>
        </p:blipFill>
        <p:spPr>
          <a:xfrm>
            <a:off x="5508104" y="1700807"/>
            <a:ext cx="3563888" cy="3168353"/>
          </a:xfrm>
          <a:prstGeom prst="rect">
            <a:avLst/>
          </a:prstGeom>
        </p:spPr>
      </p:pic>
      <p:sp>
        <p:nvSpPr>
          <p:cNvPr id="6" name="TextBox 5"/>
          <p:cNvSpPr txBox="1"/>
          <p:nvPr/>
        </p:nvSpPr>
        <p:spPr>
          <a:xfrm>
            <a:off x="5652120" y="5085184"/>
            <a:ext cx="3168352" cy="830997"/>
          </a:xfrm>
          <a:prstGeom prst="rect">
            <a:avLst/>
          </a:prstGeom>
          <a:noFill/>
        </p:spPr>
        <p:txBody>
          <a:bodyPr wrap="square" rtlCol="0">
            <a:spAutoFit/>
          </a:bodyPr>
          <a:lstStyle/>
          <a:p>
            <a:pPr algn="ctr"/>
            <a:r>
              <a:rPr lang="en-US" sz="2400" b="1" i="1" dirty="0" err="1" smtClean="0">
                <a:solidFill>
                  <a:srgbClr val="0070C0"/>
                </a:solidFill>
              </a:rPr>
              <a:t>Pila</a:t>
            </a:r>
            <a:r>
              <a:rPr lang="en-US" sz="2400" b="1" i="1" dirty="0" smtClean="0">
                <a:solidFill>
                  <a:srgbClr val="0070C0"/>
                </a:solidFill>
              </a:rPr>
              <a:t> </a:t>
            </a:r>
            <a:r>
              <a:rPr lang="en-US" sz="2400" b="1" dirty="0" smtClean="0">
                <a:solidFill>
                  <a:srgbClr val="0070C0"/>
                </a:solidFill>
              </a:rPr>
              <a:t>after removal of Shell</a:t>
            </a:r>
            <a:endParaRPr lang="en-IN" b="1" i="1"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294967295"/>
          </p:nvPr>
        </p:nvSpPr>
        <p:spPr>
          <a:xfrm>
            <a:off x="0" y="476672"/>
            <a:ext cx="9144000" cy="6381328"/>
          </a:xfrm>
          <a:prstGeom prst="rect">
            <a:avLst/>
          </a:prstGeom>
        </p:spPr>
        <p:txBody>
          <a:bodyPr/>
          <a:lstStyle/>
          <a:p>
            <a:pPr marL="527050" indent="-457200" algn="just">
              <a:buClr>
                <a:srgbClr val="0070C0"/>
              </a:buClr>
              <a:buSzPct val="100000"/>
              <a:buFont typeface="+mj-lt"/>
              <a:buAutoNum type="alphaLcParenR" startAt="2"/>
              <a:defRPr/>
            </a:pPr>
            <a:r>
              <a:rPr lang="en-US" sz="2000" b="1" dirty="0" smtClean="0">
                <a:solidFill>
                  <a:srgbClr val="0070C0"/>
                </a:solidFill>
                <a:latin typeface="Palatino Linotype" pitchFamily="18" charset="0"/>
              </a:rPr>
              <a:t>FOOT:</a:t>
            </a:r>
            <a:r>
              <a:rPr lang="en-US" sz="2000" dirty="0" smtClean="0">
                <a:solidFill>
                  <a:srgbClr val="002060"/>
                </a:solidFill>
                <a:latin typeface="Palatino Linotype" pitchFamily="18" charset="0"/>
              </a:rPr>
              <a:t> The foot is fairly large, highly extensile and triangular organ with its pointed apex directed backward. Its flat, smooth, ventral surface is called as </a:t>
            </a:r>
            <a:r>
              <a:rPr lang="en-US" sz="2000" b="1" dirty="0" smtClean="0">
                <a:solidFill>
                  <a:srgbClr val="002060"/>
                </a:solidFill>
                <a:latin typeface="Palatino Linotype" pitchFamily="18" charset="0"/>
              </a:rPr>
              <a:t>Sole</a:t>
            </a:r>
            <a:r>
              <a:rPr lang="en-US" sz="2000" dirty="0" smtClean="0">
                <a:solidFill>
                  <a:srgbClr val="002060"/>
                </a:solidFill>
                <a:latin typeface="Palatino Linotype" pitchFamily="18" charset="0"/>
              </a:rPr>
              <a:t> which helps the animal in creeping. Sole has two distinct parts – the anterior part </a:t>
            </a:r>
            <a:r>
              <a:rPr lang="en-US" sz="2000" b="1" dirty="0" err="1" smtClean="0">
                <a:solidFill>
                  <a:srgbClr val="002060"/>
                </a:solidFill>
                <a:latin typeface="Palatino Linotype" pitchFamily="18" charset="0"/>
              </a:rPr>
              <a:t>propodium</a:t>
            </a:r>
            <a:r>
              <a:rPr lang="en-US" sz="2000" dirty="0" smtClean="0">
                <a:solidFill>
                  <a:srgbClr val="002060"/>
                </a:solidFill>
                <a:latin typeface="Palatino Linotype" pitchFamily="18" charset="0"/>
              </a:rPr>
              <a:t> composed of muscles, and posterior part </a:t>
            </a:r>
            <a:r>
              <a:rPr lang="en-US" sz="2000" b="1" dirty="0" err="1" smtClean="0">
                <a:solidFill>
                  <a:srgbClr val="002060"/>
                </a:solidFill>
                <a:latin typeface="Palatino Linotype" pitchFamily="18" charset="0"/>
              </a:rPr>
              <a:t>metapodium</a:t>
            </a:r>
            <a:r>
              <a:rPr lang="en-US" sz="2000" dirty="0" smtClean="0">
                <a:solidFill>
                  <a:srgbClr val="002060"/>
                </a:solidFill>
                <a:latin typeface="Palatino Linotype" pitchFamily="18" charset="0"/>
              </a:rPr>
              <a:t> bearing operculum on its dorsal surface. Foot is organ of locomotion and attachment.</a:t>
            </a:r>
          </a:p>
          <a:p>
            <a:pPr marL="527050" indent="-457200" algn="just">
              <a:buClr>
                <a:srgbClr val="C00000"/>
              </a:buClr>
              <a:buSzPct val="100000"/>
              <a:buFont typeface="+mj-lt"/>
              <a:buAutoNum type="alphaLcParenR" startAt="2"/>
              <a:defRPr/>
            </a:pPr>
            <a:r>
              <a:rPr lang="en-US" sz="2000" b="1" dirty="0" smtClean="0">
                <a:solidFill>
                  <a:srgbClr val="C00000"/>
                </a:solidFill>
                <a:latin typeface="Palatino Linotype" pitchFamily="18" charset="0"/>
              </a:rPr>
              <a:t>VISCERAL MASS: </a:t>
            </a:r>
            <a:r>
              <a:rPr lang="en-US" sz="2000" dirty="0" smtClean="0">
                <a:solidFill>
                  <a:srgbClr val="002060"/>
                </a:solidFill>
                <a:latin typeface="Palatino Linotype" pitchFamily="18" charset="0"/>
              </a:rPr>
              <a:t>is the </a:t>
            </a:r>
            <a:r>
              <a:rPr lang="en-US" sz="2000" u="sng" dirty="0" smtClean="0">
                <a:solidFill>
                  <a:srgbClr val="002060"/>
                </a:solidFill>
                <a:latin typeface="Palatino Linotype" pitchFamily="18" charset="0"/>
              </a:rPr>
              <a:t>largest part</a:t>
            </a:r>
            <a:r>
              <a:rPr lang="en-US" sz="2000" dirty="0" smtClean="0">
                <a:solidFill>
                  <a:srgbClr val="002060"/>
                </a:solidFill>
                <a:latin typeface="Palatino Linotype" pitchFamily="18" charset="0"/>
              </a:rPr>
              <a:t> of the body. It is exactly coiled like the shell to fit in it. Its greater part lies in the body whorl but also continued in the remaining whorls. It contains all the organ-systems in it.</a:t>
            </a:r>
          </a:p>
          <a:p>
            <a:pPr marL="527050" indent="-457200" algn="just">
              <a:buClr>
                <a:srgbClr val="C00000"/>
              </a:buClr>
              <a:buSzPct val="100000"/>
              <a:buNone/>
              <a:defRPr/>
            </a:pPr>
            <a:r>
              <a:rPr lang="en-US" sz="2000" b="1" u="sng" dirty="0" smtClean="0">
                <a:solidFill>
                  <a:srgbClr val="002060"/>
                </a:solidFill>
                <a:latin typeface="Palatino Linotype" pitchFamily="18" charset="0"/>
              </a:rPr>
              <a:t>MANTLE </a:t>
            </a:r>
            <a:r>
              <a:rPr lang="en-US" sz="2000" u="sng" dirty="0" smtClean="0">
                <a:solidFill>
                  <a:srgbClr val="002060"/>
                </a:solidFill>
                <a:latin typeface="Palatino Linotype" pitchFamily="18" charset="0"/>
              </a:rPr>
              <a:t>or</a:t>
            </a:r>
            <a:r>
              <a:rPr lang="en-US" sz="2000" b="1" u="sng" dirty="0" smtClean="0">
                <a:solidFill>
                  <a:srgbClr val="002060"/>
                </a:solidFill>
                <a:latin typeface="Palatino Linotype" pitchFamily="18" charset="0"/>
              </a:rPr>
              <a:t> PALLIUM</a:t>
            </a:r>
            <a:r>
              <a:rPr lang="en-US" sz="2000" b="1" dirty="0" smtClean="0">
                <a:solidFill>
                  <a:srgbClr val="002060"/>
                </a:solidFill>
                <a:latin typeface="Palatino Linotype" pitchFamily="18" charset="0"/>
              </a:rPr>
              <a:t>: </a:t>
            </a:r>
            <a:r>
              <a:rPr lang="en-US" sz="2000" dirty="0" smtClean="0">
                <a:solidFill>
                  <a:schemeClr val="tx2">
                    <a:lumMod val="50000"/>
                  </a:schemeClr>
                </a:solidFill>
                <a:latin typeface="Palatino Linotype" pitchFamily="18" charset="0"/>
              </a:rPr>
              <a:t>The visceral mass is covered by a thin, delicate, glandular membrane called the </a:t>
            </a:r>
            <a:r>
              <a:rPr lang="en-US" sz="2000" b="1" dirty="0" smtClean="0">
                <a:solidFill>
                  <a:schemeClr val="tx2">
                    <a:lumMod val="50000"/>
                  </a:schemeClr>
                </a:solidFill>
                <a:latin typeface="Palatino Linotype" pitchFamily="18" charset="0"/>
              </a:rPr>
              <a:t>mantle </a:t>
            </a:r>
            <a:r>
              <a:rPr lang="en-US" sz="2000" dirty="0" smtClean="0">
                <a:solidFill>
                  <a:schemeClr val="tx2">
                    <a:lumMod val="50000"/>
                  </a:schemeClr>
                </a:solidFill>
                <a:latin typeface="Palatino Linotype" pitchFamily="18" charset="0"/>
              </a:rPr>
              <a:t>or </a:t>
            </a:r>
            <a:r>
              <a:rPr lang="en-US" sz="2000" b="1" dirty="0" err="1" smtClean="0">
                <a:solidFill>
                  <a:schemeClr val="tx2">
                    <a:lumMod val="50000"/>
                  </a:schemeClr>
                </a:solidFill>
                <a:latin typeface="Palatino Linotype" pitchFamily="18" charset="0"/>
              </a:rPr>
              <a:t>pallium</a:t>
            </a:r>
            <a:r>
              <a:rPr lang="en-US" sz="2000" b="1" dirty="0" smtClean="0">
                <a:solidFill>
                  <a:schemeClr val="tx2">
                    <a:lumMod val="50000"/>
                  </a:schemeClr>
                </a:solidFill>
                <a:latin typeface="Palatino Linotype" pitchFamily="18" charset="0"/>
              </a:rPr>
              <a:t> </a:t>
            </a:r>
            <a:r>
              <a:rPr lang="en-US" sz="2000" dirty="0" smtClean="0">
                <a:solidFill>
                  <a:schemeClr val="tx2">
                    <a:lumMod val="50000"/>
                  </a:schemeClr>
                </a:solidFill>
                <a:latin typeface="Palatino Linotype" pitchFamily="18" charset="0"/>
              </a:rPr>
              <a:t>(a characteristic </a:t>
            </a:r>
            <a:r>
              <a:rPr lang="en-US" sz="2000" dirty="0" err="1" smtClean="0">
                <a:solidFill>
                  <a:schemeClr val="tx2">
                    <a:lumMod val="50000"/>
                  </a:schemeClr>
                </a:solidFill>
                <a:latin typeface="Palatino Linotype" pitchFamily="18" charset="0"/>
              </a:rPr>
              <a:t>molluscan</a:t>
            </a:r>
            <a:r>
              <a:rPr lang="en-US" sz="2000" dirty="0" smtClean="0">
                <a:solidFill>
                  <a:schemeClr val="tx2">
                    <a:lumMod val="50000"/>
                  </a:schemeClr>
                </a:solidFill>
                <a:latin typeface="Palatino Linotype" pitchFamily="18" charset="0"/>
              </a:rPr>
              <a:t> feature). </a:t>
            </a:r>
            <a:r>
              <a:rPr lang="en-US" sz="2000" dirty="0" err="1" smtClean="0">
                <a:solidFill>
                  <a:schemeClr val="tx2">
                    <a:lumMod val="50000"/>
                  </a:schemeClr>
                </a:solidFill>
                <a:latin typeface="Palatino Linotype" pitchFamily="18" charset="0"/>
              </a:rPr>
              <a:t>Anteriorly</a:t>
            </a:r>
            <a:r>
              <a:rPr lang="en-US" sz="2000" dirty="0" smtClean="0">
                <a:solidFill>
                  <a:schemeClr val="tx2">
                    <a:lumMod val="50000"/>
                  </a:schemeClr>
                </a:solidFill>
                <a:latin typeface="Palatino Linotype" pitchFamily="18" charset="0"/>
              </a:rPr>
              <a:t>, the mantle is thick and pigmented which covers the head and its appendages (when in retracted state). </a:t>
            </a:r>
            <a:r>
              <a:rPr lang="en-US" sz="2000" u="sng" dirty="0" smtClean="0">
                <a:solidFill>
                  <a:schemeClr val="tx2">
                    <a:lumMod val="50000"/>
                  </a:schemeClr>
                </a:solidFill>
                <a:latin typeface="Palatino Linotype" pitchFamily="18" charset="0"/>
              </a:rPr>
              <a:t>Shell</a:t>
            </a:r>
            <a:r>
              <a:rPr lang="en-US" sz="2000" dirty="0" smtClean="0">
                <a:solidFill>
                  <a:schemeClr val="tx2">
                    <a:lumMod val="50000"/>
                  </a:schemeClr>
                </a:solidFill>
                <a:latin typeface="Palatino Linotype" pitchFamily="18" charset="0"/>
              </a:rPr>
              <a:t> is also secreted by the mantle (</a:t>
            </a:r>
            <a:r>
              <a:rPr lang="en-US" sz="2000" u="sng" dirty="0" err="1" smtClean="0">
                <a:solidFill>
                  <a:schemeClr val="tx2">
                    <a:lumMod val="50000"/>
                  </a:schemeClr>
                </a:solidFill>
                <a:latin typeface="Palatino Linotype" pitchFamily="18" charset="0"/>
              </a:rPr>
              <a:t>periostracum</a:t>
            </a:r>
            <a:r>
              <a:rPr lang="en-US" sz="2000" dirty="0" smtClean="0">
                <a:solidFill>
                  <a:schemeClr val="tx2">
                    <a:lumMod val="50000"/>
                  </a:schemeClr>
                </a:solidFill>
                <a:latin typeface="Palatino Linotype" pitchFamily="18" charset="0"/>
              </a:rPr>
              <a:t> and </a:t>
            </a:r>
            <a:r>
              <a:rPr lang="en-US" sz="2000" u="sng" dirty="0" err="1" smtClean="0">
                <a:solidFill>
                  <a:schemeClr val="tx2">
                    <a:lumMod val="50000"/>
                  </a:schemeClr>
                </a:solidFill>
                <a:latin typeface="Palatino Linotype" pitchFamily="18" charset="0"/>
              </a:rPr>
              <a:t>ostracum</a:t>
            </a:r>
            <a:r>
              <a:rPr lang="en-US" sz="2000" dirty="0" smtClean="0">
                <a:solidFill>
                  <a:schemeClr val="tx2">
                    <a:lumMod val="50000"/>
                  </a:schemeClr>
                </a:solidFill>
                <a:latin typeface="Palatino Linotype" pitchFamily="18" charset="0"/>
              </a:rPr>
              <a:t> by its thick free edge and </a:t>
            </a:r>
            <a:r>
              <a:rPr lang="en-US" sz="2000" u="sng" dirty="0" err="1" smtClean="0">
                <a:solidFill>
                  <a:schemeClr val="tx2">
                    <a:lumMod val="50000"/>
                  </a:schemeClr>
                </a:solidFill>
                <a:latin typeface="Palatino Linotype" pitchFamily="18" charset="0"/>
              </a:rPr>
              <a:t>hypostracum</a:t>
            </a:r>
            <a:r>
              <a:rPr lang="en-US" sz="2000" dirty="0" smtClean="0">
                <a:solidFill>
                  <a:schemeClr val="tx2">
                    <a:lumMod val="50000"/>
                  </a:schemeClr>
                </a:solidFill>
                <a:latin typeface="Palatino Linotype" pitchFamily="18" charset="0"/>
              </a:rPr>
              <a:t> by its entire dorsal surface). As the </a:t>
            </a:r>
            <a:r>
              <a:rPr lang="en-US" sz="2000" i="1" dirty="0" err="1" smtClean="0">
                <a:solidFill>
                  <a:schemeClr val="tx2">
                    <a:lumMod val="50000"/>
                  </a:schemeClr>
                </a:solidFill>
                <a:latin typeface="Palatino Linotype" pitchFamily="18" charset="0"/>
              </a:rPr>
              <a:t>Pila</a:t>
            </a:r>
            <a:r>
              <a:rPr lang="en-US" sz="2000" dirty="0" smtClean="0">
                <a:solidFill>
                  <a:schemeClr val="tx2">
                    <a:lumMod val="50000"/>
                  </a:schemeClr>
                </a:solidFill>
                <a:latin typeface="Palatino Linotype" pitchFamily="18" charset="0"/>
              </a:rPr>
              <a:t> grows in size, the shell also grows along with it (the </a:t>
            </a:r>
            <a:r>
              <a:rPr lang="en-US" sz="2000" u="sng" dirty="0" smtClean="0">
                <a:solidFill>
                  <a:schemeClr val="tx2">
                    <a:lumMod val="50000"/>
                  </a:schemeClr>
                </a:solidFill>
                <a:latin typeface="Palatino Linotype" pitchFamily="18" charset="0"/>
              </a:rPr>
              <a:t>mantle edge</a:t>
            </a:r>
            <a:r>
              <a:rPr lang="en-US" sz="2000" dirty="0" smtClean="0">
                <a:solidFill>
                  <a:schemeClr val="tx2">
                    <a:lumMod val="50000"/>
                  </a:schemeClr>
                </a:solidFill>
                <a:latin typeface="Palatino Linotype" pitchFamily="18" charset="0"/>
              </a:rPr>
              <a:t> produces the new parts of the shell, while the </a:t>
            </a:r>
            <a:r>
              <a:rPr lang="en-US" sz="2000" u="sng" dirty="0" smtClean="0">
                <a:solidFill>
                  <a:schemeClr val="tx2">
                    <a:lumMod val="50000"/>
                  </a:schemeClr>
                </a:solidFill>
                <a:latin typeface="Palatino Linotype" pitchFamily="18" charset="0"/>
              </a:rPr>
              <a:t>mantle surface</a:t>
            </a:r>
            <a:r>
              <a:rPr lang="en-US" sz="2000" dirty="0" smtClean="0">
                <a:solidFill>
                  <a:schemeClr val="tx2">
                    <a:lumMod val="50000"/>
                  </a:schemeClr>
                </a:solidFill>
                <a:latin typeface="Palatino Linotype" pitchFamily="18" charset="0"/>
              </a:rPr>
              <a:t> adds to the old portions of the shell). On either side of the head the mantle folds on itself to form highly contractile process, the </a:t>
            </a:r>
            <a:r>
              <a:rPr lang="en-US" sz="2000" b="1" dirty="0" err="1" smtClean="0">
                <a:solidFill>
                  <a:schemeClr val="tx2">
                    <a:lumMod val="50000"/>
                  </a:schemeClr>
                </a:solidFill>
                <a:latin typeface="Palatino Linotype" pitchFamily="18" charset="0"/>
              </a:rPr>
              <a:t>nuchal</a:t>
            </a:r>
            <a:r>
              <a:rPr lang="en-US" sz="2000" b="1" dirty="0" smtClean="0">
                <a:solidFill>
                  <a:schemeClr val="tx2">
                    <a:lumMod val="50000"/>
                  </a:schemeClr>
                </a:solidFill>
                <a:latin typeface="Palatino Linotype" pitchFamily="18" charset="0"/>
              </a:rPr>
              <a:t> lobes </a:t>
            </a:r>
            <a:r>
              <a:rPr lang="en-US" sz="2000" dirty="0" smtClean="0">
                <a:solidFill>
                  <a:schemeClr val="tx2">
                    <a:lumMod val="50000"/>
                  </a:schemeClr>
                </a:solidFill>
                <a:latin typeface="Palatino Linotype" pitchFamily="18" charset="0"/>
              </a:rPr>
              <a:t>or </a:t>
            </a:r>
            <a:r>
              <a:rPr lang="en-US" sz="2000" b="1" dirty="0" err="1" smtClean="0">
                <a:solidFill>
                  <a:schemeClr val="tx2">
                    <a:lumMod val="50000"/>
                  </a:schemeClr>
                </a:solidFill>
                <a:latin typeface="Palatino Linotype" pitchFamily="18" charset="0"/>
              </a:rPr>
              <a:t>pseudepipodium</a:t>
            </a:r>
            <a:r>
              <a:rPr lang="en-US" sz="2000" b="1" dirty="0" smtClean="0">
                <a:solidFill>
                  <a:schemeClr val="tx2">
                    <a:lumMod val="50000"/>
                  </a:schemeClr>
                </a:solidFill>
                <a:latin typeface="Palatino Linotype" pitchFamily="18" charset="0"/>
              </a:rPr>
              <a:t> </a:t>
            </a:r>
            <a:r>
              <a:rPr lang="en-US" sz="2000" dirty="0" smtClean="0">
                <a:solidFill>
                  <a:schemeClr val="tx2">
                    <a:lumMod val="50000"/>
                  </a:schemeClr>
                </a:solidFill>
                <a:latin typeface="Palatino Linotype" pitchFamily="18" charset="0"/>
              </a:rPr>
              <a:t>(</a:t>
            </a:r>
            <a:r>
              <a:rPr lang="en-US" sz="2000" u="sng" dirty="0" smtClean="0">
                <a:solidFill>
                  <a:schemeClr val="tx2">
                    <a:lumMod val="50000"/>
                  </a:schemeClr>
                </a:solidFill>
                <a:latin typeface="Palatino Linotype" pitchFamily="18" charset="0"/>
              </a:rPr>
              <a:t>right</a:t>
            </a:r>
            <a:r>
              <a:rPr lang="en-US" sz="2000" dirty="0" smtClean="0">
                <a:solidFill>
                  <a:schemeClr val="tx2">
                    <a:lumMod val="50000"/>
                  </a:schemeClr>
                </a:solidFill>
                <a:latin typeface="Palatino Linotype" pitchFamily="18" charset="0"/>
              </a:rPr>
              <a:t> and </a:t>
            </a:r>
            <a:r>
              <a:rPr lang="en-US" sz="2000" u="sng" dirty="0" smtClean="0">
                <a:solidFill>
                  <a:schemeClr val="tx2">
                    <a:lumMod val="50000"/>
                  </a:schemeClr>
                </a:solidFill>
                <a:latin typeface="Palatino Linotype" pitchFamily="18" charset="0"/>
              </a:rPr>
              <a:t>left</a:t>
            </a:r>
            <a:r>
              <a:rPr lang="en-US" sz="2000" dirty="0" smtClean="0">
                <a:solidFill>
                  <a:schemeClr val="tx2">
                    <a:lumMod val="50000"/>
                  </a:schemeClr>
                </a:solidFill>
                <a:latin typeface="Palatino Linotype" pitchFamily="18" charset="0"/>
              </a:rPr>
              <a:t>)</a:t>
            </a:r>
            <a:r>
              <a:rPr lang="en-US" sz="2000" b="1" dirty="0" smtClean="0">
                <a:solidFill>
                  <a:schemeClr val="tx2">
                    <a:lumMod val="50000"/>
                  </a:schemeClr>
                </a:solidFill>
                <a:latin typeface="Palatino Linotype" pitchFamily="18" charset="0"/>
              </a:rPr>
              <a:t>. </a:t>
            </a:r>
            <a:r>
              <a:rPr lang="en-US" sz="2000" dirty="0" smtClean="0">
                <a:solidFill>
                  <a:schemeClr val="tx2">
                    <a:lumMod val="50000"/>
                  </a:schemeClr>
                </a:solidFill>
                <a:latin typeface="Palatino Linotype" pitchFamily="18" charset="0"/>
              </a:rPr>
              <a:t>The space formed between the mantle and body</a:t>
            </a:r>
            <a:endParaRPr lang="en-IN" sz="2000" dirty="0">
              <a:solidFill>
                <a:schemeClr val="tx2">
                  <a:lumMod val="50000"/>
                </a:schemeClr>
              </a:solidFill>
            </a:endParaRPr>
          </a:p>
        </p:txBody>
      </p:sp>
      <p:sp>
        <p:nvSpPr>
          <p:cNvPr id="4" name="Title 2"/>
          <p:cNvSpPr>
            <a:spLocks noGrp="1"/>
          </p:cNvSpPr>
          <p:nvPr>
            <p:ph type="title"/>
          </p:nvPr>
        </p:nvSpPr>
        <p:spPr>
          <a:xfrm>
            <a:off x="0" y="188640"/>
            <a:ext cx="9144000" cy="360040"/>
          </a:xfrm>
        </p:spPr>
        <p:txBody>
          <a:bodyPr>
            <a:noAutofit/>
          </a:bodyPr>
          <a:lstStyle/>
          <a:p>
            <a:pPr algn="ctr"/>
            <a:r>
              <a:rPr lang="en-US" sz="2800" b="1" u="sng" dirty="0" smtClean="0">
                <a:solidFill>
                  <a:srgbClr val="006C31"/>
                </a:solidFill>
                <a:latin typeface="Biondi" pitchFamily="2" charset="0"/>
              </a:rPr>
              <a:t>Body Form</a:t>
            </a:r>
            <a:r>
              <a:rPr lang="en-US" sz="2800" b="1" dirty="0" smtClean="0">
                <a:solidFill>
                  <a:srgbClr val="006C31"/>
                </a:solidFill>
                <a:latin typeface="Biondi" pitchFamily="2" charset="0"/>
              </a:rPr>
              <a:t> </a:t>
            </a:r>
            <a:r>
              <a:rPr lang="en-US" sz="2000" b="1" dirty="0" smtClean="0">
                <a:solidFill>
                  <a:srgbClr val="006C31"/>
                </a:solidFill>
                <a:latin typeface="Biondi" pitchFamily="2" charset="0"/>
              </a:rPr>
              <a:t>(Contd.)</a:t>
            </a:r>
            <a:endParaRPr lang="en-IN" sz="2000" b="1" dirty="0" smtClean="0">
              <a:solidFill>
                <a:srgbClr val="006C31"/>
              </a:solidFill>
              <a:latin typeface="Biondi" pitchFamily="2"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4294967295"/>
          </p:nvPr>
        </p:nvSpPr>
        <p:spPr>
          <a:xfrm>
            <a:off x="0" y="620688"/>
            <a:ext cx="5436096" cy="6192688"/>
          </a:xfrm>
          <a:prstGeom prst="rect">
            <a:avLst/>
          </a:prstGeom>
        </p:spPr>
        <p:txBody>
          <a:bodyPr>
            <a:noAutofit/>
          </a:bodyPr>
          <a:lstStyle/>
          <a:p>
            <a:pPr algn="just">
              <a:buClr>
                <a:srgbClr val="0070C0"/>
              </a:buClr>
              <a:buSzPct val="100000"/>
              <a:buNone/>
            </a:pPr>
            <a:r>
              <a:rPr lang="en-US" sz="2050" b="1" dirty="0" smtClean="0">
                <a:solidFill>
                  <a:srgbClr val="006C31"/>
                </a:solidFill>
                <a:latin typeface="Palatino Linotype" pitchFamily="18" charset="0"/>
              </a:rPr>
              <a:t>PALLIAL COMPLEX:</a:t>
            </a:r>
            <a:r>
              <a:rPr lang="en-US" sz="2050" dirty="0" smtClean="0">
                <a:solidFill>
                  <a:srgbClr val="002060"/>
                </a:solidFill>
                <a:latin typeface="Palatino Linotype" pitchFamily="18" charset="0"/>
              </a:rPr>
              <a:t> All the organs present inside the mantle or </a:t>
            </a:r>
            <a:r>
              <a:rPr lang="en-US" sz="2050" dirty="0" err="1" smtClean="0">
                <a:solidFill>
                  <a:srgbClr val="002060"/>
                </a:solidFill>
                <a:latin typeface="Palatino Linotype" pitchFamily="18" charset="0"/>
              </a:rPr>
              <a:t>pallial</a:t>
            </a:r>
            <a:r>
              <a:rPr lang="en-US" sz="2050" dirty="0" smtClean="0">
                <a:solidFill>
                  <a:srgbClr val="002060"/>
                </a:solidFill>
                <a:latin typeface="Palatino Linotype" pitchFamily="18" charset="0"/>
              </a:rPr>
              <a:t> cavity is called as </a:t>
            </a:r>
            <a:r>
              <a:rPr lang="en-US" sz="2050" b="1" dirty="0" smtClean="0">
                <a:solidFill>
                  <a:srgbClr val="002060"/>
                </a:solidFill>
                <a:latin typeface="Palatino Linotype" pitchFamily="18" charset="0"/>
              </a:rPr>
              <a:t>organs of </a:t>
            </a:r>
            <a:r>
              <a:rPr lang="en-US" sz="2050" b="1" dirty="0" err="1" smtClean="0">
                <a:solidFill>
                  <a:srgbClr val="002060"/>
                </a:solidFill>
                <a:latin typeface="Palatino Linotype" pitchFamily="18" charset="0"/>
              </a:rPr>
              <a:t>pallial</a:t>
            </a:r>
            <a:r>
              <a:rPr lang="en-US" sz="2050" b="1" dirty="0" smtClean="0">
                <a:solidFill>
                  <a:srgbClr val="002060"/>
                </a:solidFill>
                <a:latin typeface="Palatino Linotype" pitchFamily="18" charset="0"/>
              </a:rPr>
              <a:t> complex</a:t>
            </a:r>
            <a:r>
              <a:rPr lang="en-US" sz="2050" dirty="0" smtClean="0">
                <a:solidFill>
                  <a:srgbClr val="002060"/>
                </a:solidFill>
                <a:latin typeface="Palatino Linotype" pitchFamily="18" charset="0"/>
              </a:rPr>
              <a:t>. It includes:-</a:t>
            </a:r>
          </a:p>
          <a:p>
            <a:pPr marL="457200" indent="-457200" algn="just">
              <a:buClr>
                <a:srgbClr val="0070C0"/>
              </a:buClr>
              <a:buSzPct val="100000"/>
              <a:buFont typeface="+mj-lt"/>
              <a:buAutoNum type="arabicParenR"/>
            </a:pPr>
            <a:r>
              <a:rPr lang="en-US" sz="2050" b="1" dirty="0" err="1" smtClean="0">
                <a:solidFill>
                  <a:srgbClr val="0070C0"/>
                </a:solidFill>
                <a:latin typeface="Palatino Linotype" pitchFamily="18" charset="0"/>
              </a:rPr>
              <a:t>Epitaenia</a:t>
            </a:r>
            <a:r>
              <a:rPr lang="en-US" sz="2050" dirty="0" smtClean="0">
                <a:solidFill>
                  <a:srgbClr val="002060"/>
                </a:solidFill>
                <a:latin typeface="Palatino Linotype" pitchFamily="18" charset="0"/>
              </a:rPr>
              <a:t>, a prominent ridge extending from the (floor) base of right </a:t>
            </a:r>
            <a:r>
              <a:rPr lang="en-US" sz="2050" dirty="0" err="1" smtClean="0">
                <a:solidFill>
                  <a:srgbClr val="002060"/>
                </a:solidFill>
                <a:latin typeface="Palatino Linotype" pitchFamily="18" charset="0"/>
              </a:rPr>
              <a:t>nuchal</a:t>
            </a:r>
            <a:r>
              <a:rPr lang="en-US" sz="2050" dirty="0" smtClean="0">
                <a:solidFill>
                  <a:srgbClr val="002060"/>
                </a:solidFill>
                <a:latin typeface="Palatino Linotype" pitchFamily="18" charset="0"/>
              </a:rPr>
              <a:t> lobe to the posterior end of the cavity dividing the mantle cavity into two unequal regions (a small right </a:t>
            </a:r>
            <a:r>
              <a:rPr lang="en-US" sz="2050" b="1" dirty="0" smtClean="0">
                <a:solidFill>
                  <a:srgbClr val="002060"/>
                </a:solidFill>
                <a:latin typeface="Palatino Linotype" pitchFamily="18" charset="0"/>
              </a:rPr>
              <a:t>branchial chamber</a:t>
            </a:r>
            <a:r>
              <a:rPr lang="en-US" sz="2050" dirty="0" smtClean="0">
                <a:solidFill>
                  <a:srgbClr val="002060"/>
                </a:solidFill>
                <a:latin typeface="Palatino Linotype" pitchFamily="18" charset="0"/>
              </a:rPr>
              <a:t> and a large left</a:t>
            </a:r>
            <a:r>
              <a:rPr lang="en-US" sz="2050" b="1" dirty="0" smtClean="0">
                <a:solidFill>
                  <a:srgbClr val="002060"/>
                </a:solidFill>
                <a:latin typeface="Palatino Linotype" pitchFamily="18" charset="0"/>
              </a:rPr>
              <a:t> pulmonary chamber</a:t>
            </a:r>
            <a:r>
              <a:rPr lang="en-US" sz="2050" dirty="0" smtClean="0">
                <a:solidFill>
                  <a:srgbClr val="002060"/>
                </a:solidFill>
                <a:latin typeface="Palatino Linotype" pitchFamily="18" charset="0"/>
              </a:rPr>
              <a:t>).</a:t>
            </a:r>
          </a:p>
          <a:p>
            <a:pPr marL="457200" indent="-457200" algn="just">
              <a:buClr>
                <a:srgbClr val="C00000"/>
              </a:buClr>
              <a:buSzPct val="100000"/>
              <a:buFont typeface="+mj-lt"/>
              <a:buAutoNum type="arabicParenR"/>
            </a:pPr>
            <a:r>
              <a:rPr lang="en-US" sz="2050" b="1" dirty="0" smtClean="0">
                <a:solidFill>
                  <a:srgbClr val="C00000"/>
                </a:solidFill>
                <a:latin typeface="Palatino Linotype" pitchFamily="18" charset="0"/>
              </a:rPr>
              <a:t>Pulmonary sac or Lung</a:t>
            </a:r>
            <a:r>
              <a:rPr lang="en-US" sz="2050" dirty="0" smtClean="0">
                <a:solidFill>
                  <a:schemeClr val="tx1"/>
                </a:solidFill>
                <a:latin typeface="Palatino Linotype" pitchFamily="18" charset="0"/>
              </a:rPr>
              <a:t> is a large air containing sac or bag hanging from the roof of the pulmonary chamber and opening into it by a large </a:t>
            </a:r>
            <a:r>
              <a:rPr lang="en-US" sz="2050" b="1" dirty="0" smtClean="0">
                <a:solidFill>
                  <a:schemeClr val="tx1"/>
                </a:solidFill>
                <a:latin typeface="Palatino Linotype" pitchFamily="18" charset="0"/>
              </a:rPr>
              <a:t>pulmonary aperture</a:t>
            </a:r>
            <a:r>
              <a:rPr lang="en-US" sz="2050" dirty="0" smtClean="0">
                <a:solidFill>
                  <a:schemeClr val="tx1"/>
                </a:solidFill>
                <a:latin typeface="Palatino Linotype" pitchFamily="18" charset="0"/>
              </a:rPr>
              <a:t> or </a:t>
            </a:r>
            <a:r>
              <a:rPr lang="en-US" sz="2050" b="1" dirty="0" err="1" smtClean="0">
                <a:solidFill>
                  <a:schemeClr val="tx1"/>
                </a:solidFill>
                <a:latin typeface="Palatino Linotype" pitchFamily="18" charset="0"/>
              </a:rPr>
              <a:t>pneumostome</a:t>
            </a:r>
            <a:r>
              <a:rPr lang="en-US" sz="2050" dirty="0" smtClean="0">
                <a:solidFill>
                  <a:schemeClr val="tx1"/>
                </a:solidFill>
                <a:latin typeface="Palatino Linotype" pitchFamily="18" charset="0"/>
              </a:rPr>
              <a:t>.</a:t>
            </a:r>
          </a:p>
          <a:p>
            <a:pPr marL="457200" indent="-457200" algn="just">
              <a:buClr>
                <a:srgbClr val="58267E"/>
              </a:buClr>
              <a:buSzPct val="100000"/>
              <a:buFont typeface="+mj-lt"/>
              <a:buAutoNum type="arabicParenR"/>
            </a:pPr>
            <a:r>
              <a:rPr lang="en-US" sz="2050" b="1" dirty="0" err="1" smtClean="0">
                <a:solidFill>
                  <a:srgbClr val="58267E"/>
                </a:solidFill>
                <a:latin typeface="Palatino Linotype" pitchFamily="18" charset="0"/>
              </a:rPr>
              <a:t>Osphradium</a:t>
            </a:r>
            <a:r>
              <a:rPr lang="en-US" sz="2050" dirty="0" smtClean="0">
                <a:solidFill>
                  <a:srgbClr val="0070C0"/>
                </a:solidFill>
                <a:latin typeface="Palatino Linotype" pitchFamily="18" charset="0"/>
              </a:rPr>
              <a:t> </a:t>
            </a:r>
            <a:r>
              <a:rPr lang="en-US" sz="2050" dirty="0" smtClean="0">
                <a:solidFill>
                  <a:srgbClr val="006C31"/>
                </a:solidFill>
                <a:latin typeface="Palatino Linotype" pitchFamily="18" charset="0"/>
              </a:rPr>
              <a:t>is a small, oval, leaf-like structure attached to the roof of the pulmonary chamber just behind the base of the left </a:t>
            </a:r>
            <a:r>
              <a:rPr lang="en-US" sz="2050" dirty="0" err="1" smtClean="0">
                <a:solidFill>
                  <a:srgbClr val="006C31"/>
                </a:solidFill>
                <a:latin typeface="Palatino Linotype" pitchFamily="18" charset="0"/>
              </a:rPr>
              <a:t>nuchal</a:t>
            </a:r>
            <a:r>
              <a:rPr lang="en-US" sz="2050" dirty="0" smtClean="0">
                <a:solidFill>
                  <a:srgbClr val="006C31"/>
                </a:solidFill>
                <a:latin typeface="Palatino Linotype" pitchFamily="18" charset="0"/>
              </a:rPr>
              <a:t> lobe.</a:t>
            </a:r>
          </a:p>
        </p:txBody>
      </p:sp>
      <p:pic>
        <p:nvPicPr>
          <p:cNvPr id="5" name="Content Placeholder 4" descr="img144.jpg"/>
          <p:cNvPicPr>
            <a:picLocks noGrp="1" noChangeAspect="1"/>
          </p:cNvPicPr>
          <p:nvPr>
            <p:ph sz="quarter" idx="4294967295"/>
          </p:nvPr>
        </p:nvPicPr>
        <p:blipFill>
          <a:blip r:embed="rId2" cstate="print"/>
          <a:srcRect b="12500"/>
          <a:stretch>
            <a:fillRect/>
          </a:stretch>
        </p:blipFill>
        <p:spPr>
          <a:xfrm>
            <a:off x="5436096" y="1628800"/>
            <a:ext cx="3627070" cy="2880320"/>
          </a:xfrm>
          <a:prstGeom prst="rect">
            <a:avLst/>
          </a:prstGeom>
        </p:spPr>
      </p:pic>
      <p:sp>
        <p:nvSpPr>
          <p:cNvPr id="4" name="Title 2"/>
          <p:cNvSpPr>
            <a:spLocks noGrp="1"/>
          </p:cNvSpPr>
          <p:nvPr>
            <p:ph type="title"/>
          </p:nvPr>
        </p:nvSpPr>
        <p:spPr>
          <a:xfrm>
            <a:off x="0" y="260648"/>
            <a:ext cx="9144000" cy="360040"/>
          </a:xfrm>
        </p:spPr>
        <p:txBody>
          <a:bodyPr>
            <a:noAutofit/>
          </a:bodyPr>
          <a:lstStyle/>
          <a:p>
            <a:pPr algn="ctr"/>
            <a:r>
              <a:rPr lang="en-US" sz="2800" b="1" u="sng" dirty="0" smtClean="0">
                <a:solidFill>
                  <a:srgbClr val="C00000"/>
                </a:solidFill>
                <a:latin typeface="Biondi" pitchFamily="2" charset="0"/>
              </a:rPr>
              <a:t>Body Form</a:t>
            </a:r>
            <a:r>
              <a:rPr lang="en-US" sz="2800" b="1" dirty="0" smtClean="0">
                <a:solidFill>
                  <a:srgbClr val="C00000"/>
                </a:solidFill>
                <a:latin typeface="Biondi" pitchFamily="2" charset="0"/>
              </a:rPr>
              <a:t> </a:t>
            </a:r>
            <a:r>
              <a:rPr lang="en-US" sz="2000" b="1" dirty="0" smtClean="0">
                <a:solidFill>
                  <a:srgbClr val="C00000"/>
                </a:solidFill>
                <a:latin typeface="Biondi" pitchFamily="2" charset="0"/>
              </a:rPr>
              <a:t>(Contd.)</a:t>
            </a:r>
            <a:endParaRPr lang="en-IN" sz="2000" b="1" dirty="0" smtClean="0">
              <a:solidFill>
                <a:srgbClr val="C00000"/>
              </a:solidFill>
              <a:latin typeface="Biondi" pitchFamily="2" charset="0"/>
            </a:endParaRPr>
          </a:p>
        </p:txBody>
      </p:sp>
      <p:sp>
        <p:nvSpPr>
          <p:cNvPr id="6" name="TextBox 5"/>
          <p:cNvSpPr txBox="1"/>
          <p:nvPr/>
        </p:nvSpPr>
        <p:spPr>
          <a:xfrm>
            <a:off x="5652120" y="4686235"/>
            <a:ext cx="3240360" cy="830997"/>
          </a:xfrm>
          <a:prstGeom prst="rect">
            <a:avLst/>
          </a:prstGeom>
          <a:noFill/>
        </p:spPr>
        <p:txBody>
          <a:bodyPr wrap="square" rtlCol="0">
            <a:spAutoFit/>
          </a:bodyPr>
          <a:lstStyle/>
          <a:p>
            <a:pPr algn="ctr"/>
            <a:r>
              <a:rPr lang="en-US" sz="2400" b="1" dirty="0" smtClean="0">
                <a:solidFill>
                  <a:srgbClr val="006C31"/>
                </a:solidFill>
              </a:rPr>
              <a:t>Organs of mantle cavity of female </a:t>
            </a:r>
            <a:r>
              <a:rPr lang="en-US" sz="2400" b="1" i="1" dirty="0" err="1" smtClean="0">
                <a:solidFill>
                  <a:srgbClr val="006C31"/>
                </a:solidFill>
              </a:rPr>
              <a:t>Pila</a:t>
            </a:r>
            <a:endParaRPr lang="en-IN" sz="2400" b="1" dirty="0">
              <a:solidFill>
                <a:srgbClr val="006C31"/>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1752</TotalTime>
  <Words>4133</Words>
  <Application>Microsoft Office PowerPoint</Application>
  <PresentationFormat>On-screen Show (4:3)</PresentationFormat>
  <Paragraphs>159</Paragraphs>
  <Slides>30</Slides>
  <Notes>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Trek</vt:lpstr>
      <vt:lpstr>PiLA - the apple snail</vt:lpstr>
      <vt:lpstr>Systematic Position</vt:lpstr>
      <vt:lpstr>Natural History</vt:lpstr>
      <vt:lpstr>SHELL</vt:lpstr>
      <vt:lpstr>SHELL (Contd.)</vt:lpstr>
      <vt:lpstr>SHELL (Contd.)</vt:lpstr>
      <vt:lpstr>Body Form</vt:lpstr>
      <vt:lpstr>Body Form (Contd.)</vt:lpstr>
      <vt:lpstr>Body Form (Contd.)</vt:lpstr>
      <vt:lpstr>Body Form (Contd.)</vt:lpstr>
      <vt:lpstr>Body Form (Contd.)</vt:lpstr>
      <vt:lpstr>Digestive System</vt:lpstr>
      <vt:lpstr>Digestive System (Contd.)</vt:lpstr>
      <vt:lpstr>Respiratory System</vt:lpstr>
      <vt:lpstr>Respiratory System (Contd.)</vt:lpstr>
      <vt:lpstr>Circulatory System</vt:lpstr>
      <vt:lpstr>Slide 17</vt:lpstr>
      <vt:lpstr>Circulatory System (Contd.)</vt:lpstr>
      <vt:lpstr>Slide 19</vt:lpstr>
      <vt:lpstr>Slide 20</vt:lpstr>
      <vt:lpstr>Excretory System</vt:lpstr>
      <vt:lpstr>Excretory System (Contd.)</vt:lpstr>
      <vt:lpstr>Nervous System</vt:lpstr>
      <vt:lpstr>Nervous System (Contd.)</vt:lpstr>
      <vt:lpstr>Sensory System</vt:lpstr>
      <vt:lpstr>Sensory System (Contd.)</vt:lpstr>
      <vt:lpstr>Reproductive System</vt:lpstr>
      <vt:lpstr>Reproductive System (Contd.)</vt:lpstr>
      <vt:lpstr>Breeding and development</vt:lpstr>
      <vt:lpstr>End of Chapter</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PHYLUM : mollusca</dc:title>
  <dc:creator>SANJU-ANU</dc:creator>
  <cp:lastModifiedBy>RAJIT</cp:lastModifiedBy>
  <cp:revision>160</cp:revision>
  <dcterms:created xsi:type="dcterms:W3CDTF">2011-07-18T12:51:15Z</dcterms:created>
  <dcterms:modified xsi:type="dcterms:W3CDTF">2013-06-09T12:28:56Z</dcterms:modified>
</cp:coreProperties>
</file>