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67" r:id="rId3"/>
    <p:sldId id="268" r:id="rId4"/>
    <p:sldId id="269" r:id="rId5"/>
    <p:sldId id="257" r:id="rId6"/>
    <p:sldId id="271" r:id="rId7"/>
    <p:sldId id="273" r:id="rId8"/>
    <p:sldId id="258" r:id="rId9"/>
    <p:sldId id="274" r:id="rId10"/>
    <p:sldId id="275" r:id="rId11"/>
    <p:sldId id="276" r:id="rId12"/>
    <p:sldId id="259" r:id="rId13"/>
    <p:sldId id="277" r:id="rId14"/>
    <p:sldId id="260" r:id="rId15"/>
    <p:sldId id="278" r:id="rId16"/>
    <p:sldId id="279" r:id="rId17"/>
    <p:sldId id="280" r:id="rId18"/>
    <p:sldId id="261" r:id="rId19"/>
    <p:sldId id="281" r:id="rId20"/>
    <p:sldId id="282" r:id="rId21"/>
    <p:sldId id="284" r:id="rId22"/>
    <p:sldId id="262" r:id="rId23"/>
    <p:sldId id="286" r:id="rId24"/>
    <p:sldId id="263" r:id="rId25"/>
    <p:sldId id="287" r:id="rId26"/>
    <p:sldId id="288" r:id="rId27"/>
    <p:sldId id="289" r:id="rId28"/>
    <p:sldId id="290" r:id="rId29"/>
    <p:sldId id="291" r:id="rId30"/>
    <p:sldId id="292" r:id="rId31"/>
    <p:sldId id="293" r:id="rId32"/>
    <p:sldId id="294" r:id="rId33"/>
    <p:sldId id="264" r:id="rId34"/>
    <p:sldId id="295" r:id="rId35"/>
    <p:sldId id="296" r:id="rId36"/>
    <p:sldId id="265" r:id="rId37"/>
    <p:sldId id="297" r:id="rId38"/>
    <p:sldId id="26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B43A14"/>
    <a:srgbClr val="CF4317"/>
    <a:srgbClr val="532BE5"/>
    <a:srgbClr val="D60093"/>
    <a:srgbClr val="FF3300"/>
    <a:srgbClr val="CC99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205" autoAdjust="0"/>
  </p:normalViewPr>
  <p:slideViewPr>
    <p:cSldViewPr>
      <p:cViewPr>
        <p:scale>
          <a:sx n="70" d="100"/>
          <a:sy n="70" d="100"/>
        </p:scale>
        <p:origin x="-12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369368-AE4E-43BC-8FA7-092FC00C4215}" type="datetimeFigureOut">
              <a:rPr lang="en-IN" smtClean="0"/>
              <a:pPr/>
              <a:t>24-06-2014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6F0763-4712-4478-B989-EA97518B2B56}"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56F0763-4712-4478-B989-EA97518B2B56}"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438B3AD-8656-434A-BAC0-5D0CF5F8FC90}" type="slidenum">
              <a:rPr lang="en-IN" smtClean="0"/>
              <a:pPr/>
              <a:t>21</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438B3AD-8656-434A-BAC0-5D0CF5F8FC90}" type="slidenum">
              <a:rPr lang="en-IN" smtClean="0"/>
              <a:pPr/>
              <a:t>26</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438B3AD-8656-434A-BAC0-5D0CF5F8FC90}" type="slidenum">
              <a:rPr lang="en-IN" smtClean="0"/>
              <a:pPr/>
              <a:t>30</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8B87D879-00FF-4176-964F-91D9E76D9D9E}"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B87D879-00FF-4176-964F-91D9E76D9D9E}"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B87D879-00FF-4176-964F-91D9E76D9D9E}"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8B6A98-A9BC-4E64-8448-3B6A81D5CD2C}" type="datetimeFigureOut">
              <a:rPr lang="en-IN" smtClean="0"/>
              <a:pPr/>
              <a:t>24-06-2014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077200" y="6356350"/>
            <a:ext cx="609600" cy="365125"/>
          </a:xfrm>
        </p:spPr>
        <p:txBody>
          <a:bodyPr/>
          <a:lstStyle/>
          <a:p>
            <a:fld id="{8B87D879-00FF-4176-964F-91D9E76D9D9E}" type="slidenum">
              <a:rPr lang="en-IN" smtClean="0"/>
              <a:pPr/>
              <a:t>‹#›</a:t>
            </a:fld>
            <a:endParaRPr lang="en-IN"/>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28B6A98-A9BC-4E64-8448-3B6A81D5CD2C}" type="datetimeFigureOut">
              <a:rPr lang="en-IN" smtClean="0"/>
              <a:pPr/>
              <a:t>24-06-2014</a:t>
            </a:fld>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B87D879-00FF-4176-964F-91D9E76D9D9E}" type="slidenum">
              <a:rPr lang="en-IN" smtClean="0"/>
              <a:pPr/>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25352"/>
            <a:ext cx="9144000" cy="923528"/>
          </a:xfrm>
        </p:spPr>
        <p:txBody>
          <a:bodyPr>
            <a:noAutofit/>
          </a:bodyPr>
          <a:lstStyle/>
          <a:p>
            <a:pPr algn="ctr"/>
            <a:r>
              <a:rPr lang="en-US" sz="5400" dirty="0" smtClean="0">
                <a:solidFill>
                  <a:srgbClr val="FF0000"/>
                </a:solidFill>
                <a:latin typeface="Algerian" pitchFamily="82" charset="0"/>
              </a:rPr>
              <a:t>PHYLUM : ECHINODERMATA</a:t>
            </a:r>
            <a:endParaRPr lang="en-IN" sz="5400" dirty="0">
              <a:solidFill>
                <a:srgbClr val="FF0000"/>
              </a:solidFill>
              <a:latin typeface="Algerian" pitchFamily="82" charset="0"/>
            </a:endParaRPr>
          </a:p>
        </p:txBody>
      </p:sp>
      <p:sp>
        <p:nvSpPr>
          <p:cNvPr id="3" name="Subtitle 2"/>
          <p:cNvSpPr>
            <a:spLocks noGrp="1"/>
          </p:cNvSpPr>
          <p:nvPr>
            <p:ph type="subTitle" idx="1"/>
          </p:nvPr>
        </p:nvSpPr>
        <p:spPr>
          <a:xfrm>
            <a:off x="0" y="3516568"/>
            <a:ext cx="9144000" cy="1208576"/>
          </a:xfrm>
        </p:spPr>
        <p:txBody>
          <a:bodyPr>
            <a:noAutofit/>
          </a:bodyPr>
          <a:lstStyle/>
          <a:p>
            <a:pPr algn="ctr"/>
            <a:r>
              <a:rPr lang="en-US" sz="6600" b="1" i="1" dirty="0" smtClean="0">
                <a:solidFill>
                  <a:srgbClr val="FFFF00"/>
                </a:solidFill>
              </a:rPr>
              <a:t>ASTERIAS</a:t>
            </a:r>
            <a:r>
              <a:rPr lang="en-US" sz="6600" b="1" dirty="0" smtClean="0">
                <a:solidFill>
                  <a:srgbClr val="FFFF00"/>
                </a:solidFill>
              </a:rPr>
              <a:t> - </a:t>
            </a:r>
            <a:r>
              <a:rPr lang="en-US" sz="4800" b="1" dirty="0" smtClean="0">
                <a:solidFill>
                  <a:srgbClr val="FFFF00"/>
                </a:solidFill>
              </a:rPr>
              <a:t>The Star Fish</a:t>
            </a:r>
            <a:endParaRPr lang="en-IN" sz="4000" b="1" dirty="0">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008"/>
            <a:ext cx="9144000" cy="836712"/>
          </a:xfrm>
        </p:spPr>
        <p:txBody>
          <a:bodyPr>
            <a:normAutofit fontScale="90000"/>
          </a:bodyPr>
          <a:lstStyle/>
          <a:p>
            <a:pPr algn="ctr"/>
            <a:r>
              <a:rPr lang="en-US" sz="5400" b="1" dirty="0" smtClean="0">
                <a:solidFill>
                  <a:srgbClr val="7030A0"/>
                </a:solidFill>
                <a:latin typeface="Algerian" pitchFamily="82" charset="0"/>
                <a:ea typeface="Adobe Myungjo Std M"/>
                <a:cs typeface="Adobe Myungjo Std M"/>
              </a:rPr>
              <a:t>Body Wall</a:t>
            </a:r>
            <a:endParaRPr lang="en-IN" dirty="0">
              <a:solidFill>
                <a:srgbClr val="7030A0"/>
              </a:solidFill>
            </a:endParaRPr>
          </a:p>
        </p:txBody>
      </p:sp>
      <p:sp>
        <p:nvSpPr>
          <p:cNvPr id="3" name="Content Placeholder 2"/>
          <p:cNvSpPr>
            <a:spLocks noGrp="1"/>
          </p:cNvSpPr>
          <p:nvPr>
            <p:ph idx="1"/>
          </p:nvPr>
        </p:nvSpPr>
        <p:spPr>
          <a:xfrm>
            <a:off x="0" y="908720"/>
            <a:ext cx="9144000" cy="5949280"/>
          </a:xfrm>
        </p:spPr>
        <p:txBody>
          <a:bodyPr>
            <a:normAutofit fontScale="92500" lnSpcReduction="20000"/>
          </a:bodyPr>
          <a:lstStyle/>
          <a:p>
            <a:pPr marL="531813" indent="-531813" algn="just">
              <a:buClr>
                <a:srgbClr val="002060"/>
              </a:buClr>
              <a:buFont typeface="Wingdings" pitchFamily="2" charset="2"/>
              <a:buChar char="v"/>
            </a:pPr>
            <a:r>
              <a:rPr lang="en-IN" b="1" dirty="0" smtClean="0">
                <a:solidFill>
                  <a:srgbClr val="002060"/>
                </a:solidFill>
              </a:rPr>
              <a:t>STRUCTURE: </a:t>
            </a:r>
            <a:r>
              <a:rPr lang="en-IN" dirty="0" smtClean="0"/>
              <a:t>The body wall of </a:t>
            </a:r>
            <a:r>
              <a:rPr lang="en-IN" i="1" dirty="0" err="1" smtClean="0"/>
              <a:t>Asterias</a:t>
            </a:r>
            <a:r>
              <a:rPr lang="en-IN" dirty="0" smtClean="0"/>
              <a:t> consists of four tissues (outward to inward) are:-</a:t>
            </a:r>
          </a:p>
          <a:p>
            <a:pPr marL="531813" indent="-531813" algn="just">
              <a:buClr>
                <a:srgbClr val="7030A0"/>
              </a:buClr>
              <a:buNone/>
            </a:pPr>
            <a:r>
              <a:rPr lang="en-IN" sz="1900" b="1" dirty="0" smtClean="0">
                <a:solidFill>
                  <a:srgbClr val="7030A0"/>
                </a:solidFill>
              </a:rPr>
              <a:t>(</a:t>
            </a:r>
            <a:r>
              <a:rPr lang="en-IN" sz="1900" b="1" dirty="0" err="1" smtClean="0">
                <a:solidFill>
                  <a:srgbClr val="7030A0"/>
                </a:solidFill>
              </a:rPr>
              <a:t>i</a:t>
            </a:r>
            <a:r>
              <a:rPr lang="en-IN" sz="1900" b="1" dirty="0" smtClean="0">
                <a:solidFill>
                  <a:srgbClr val="7030A0"/>
                </a:solidFill>
              </a:rPr>
              <a:t>) </a:t>
            </a:r>
            <a:r>
              <a:rPr lang="en-IN" b="1" dirty="0" smtClean="0">
                <a:solidFill>
                  <a:srgbClr val="7030A0"/>
                </a:solidFill>
              </a:rPr>
              <a:t>Epidermis:</a:t>
            </a:r>
            <a:r>
              <a:rPr lang="en-IN" dirty="0" smtClean="0">
                <a:solidFill>
                  <a:schemeClr val="accent1">
                    <a:lumMod val="75000"/>
                  </a:schemeClr>
                </a:solidFill>
              </a:rPr>
              <a:t> composed of columnar, </a:t>
            </a:r>
            <a:r>
              <a:rPr lang="en-IN" dirty="0" err="1" smtClean="0">
                <a:solidFill>
                  <a:schemeClr val="accent1">
                    <a:lumMod val="75000"/>
                  </a:schemeClr>
                </a:solidFill>
              </a:rPr>
              <a:t>monociliated</a:t>
            </a:r>
            <a:r>
              <a:rPr lang="en-IN" dirty="0" smtClean="0">
                <a:solidFill>
                  <a:schemeClr val="accent1">
                    <a:lumMod val="75000"/>
                  </a:schemeClr>
                </a:solidFill>
              </a:rPr>
              <a:t> and </a:t>
            </a:r>
            <a:r>
              <a:rPr lang="en-IN" dirty="0" err="1" smtClean="0">
                <a:solidFill>
                  <a:schemeClr val="accent1">
                    <a:lumMod val="75000"/>
                  </a:schemeClr>
                </a:solidFill>
              </a:rPr>
              <a:t>nonciliated</a:t>
            </a:r>
            <a:r>
              <a:rPr lang="en-IN" dirty="0" smtClean="0">
                <a:solidFill>
                  <a:schemeClr val="accent1">
                    <a:lumMod val="75000"/>
                  </a:schemeClr>
                </a:solidFill>
              </a:rPr>
              <a:t> epithelial or supporting cells, mucous cells and ciliated sensory cells resting on a basal lamina. Below this basal part is present a intra-epidermal nerve plexus. The epidermis secretes outside itself a thin layer of </a:t>
            </a:r>
            <a:r>
              <a:rPr lang="en-IN" b="1" dirty="0" smtClean="0">
                <a:solidFill>
                  <a:schemeClr val="accent1">
                    <a:lumMod val="75000"/>
                  </a:schemeClr>
                </a:solidFill>
              </a:rPr>
              <a:t>Cuticle</a:t>
            </a:r>
            <a:r>
              <a:rPr lang="en-IN" dirty="0" smtClean="0">
                <a:solidFill>
                  <a:schemeClr val="accent1">
                    <a:lumMod val="75000"/>
                  </a:schemeClr>
                </a:solidFill>
              </a:rPr>
              <a:t> which is continued over tube feet, </a:t>
            </a:r>
            <a:r>
              <a:rPr lang="en-IN" dirty="0" err="1" smtClean="0">
                <a:solidFill>
                  <a:schemeClr val="accent1">
                    <a:lumMod val="75000"/>
                  </a:schemeClr>
                </a:solidFill>
              </a:rPr>
              <a:t>pedicillariae</a:t>
            </a:r>
            <a:r>
              <a:rPr lang="en-IN" dirty="0" smtClean="0">
                <a:solidFill>
                  <a:schemeClr val="accent1">
                    <a:lumMod val="75000"/>
                  </a:schemeClr>
                </a:solidFill>
              </a:rPr>
              <a:t>, and dermal </a:t>
            </a:r>
            <a:r>
              <a:rPr lang="en-IN" dirty="0" err="1" smtClean="0">
                <a:solidFill>
                  <a:schemeClr val="accent1">
                    <a:lumMod val="75000"/>
                  </a:schemeClr>
                </a:solidFill>
              </a:rPr>
              <a:t>branchiae</a:t>
            </a:r>
            <a:r>
              <a:rPr lang="en-IN" dirty="0" smtClean="0">
                <a:solidFill>
                  <a:schemeClr val="accent1">
                    <a:lumMod val="75000"/>
                  </a:schemeClr>
                </a:solidFill>
              </a:rPr>
              <a:t>, but gets worn out from the spines.</a:t>
            </a:r>
          </a:p>
          <a:p>
            <a:pPr marL="571500" indent="-571500" algn="just">
              <a:buClr>
                <a:schemeClr val="accent5">
                  <a:lumMod val="50000"/>
                </a:schemeClr>
              </a:buClr>
              <a:buNone/>
            </a:pPr>
            <a:r>
              <a:rPr lang="en-IN" sz="1900" b="1" dirty="0" smtClean="0">
                <a:solidFill>
                  <a:schemeClr val="accent5">
                    <a:lumMod val="75000"/>
                  </a:schemeClr>
                </a:solidFill>
              </a:rPr>
              <a:t>(ii)</a:t>
            </a:r>
            <a:r>
              <a:rPr lang="en-IN" b="1" dirty="0" smtClean="0">
                <a:solidFill>
                  <a:schemeClr val="accent5">
                    <a:lumMod val="75000"/>
                  </a:schemeClr>
                </a:solidFill>
              </a:rPr>
              <a:t>Dermis:</a:t>
            </a:r>
            <a:r>
              <a:rPr lang="en-IN" b="1" dirty="0" smtClean="0">
                <a:solidFill>
                  <a:srgbClr val="FF0000"/>
                </a:solidFill>
              </a:rPr>
              <a:t> </a:t>
            </a:r>
            <a:r>
              <a:rPr lang="en-IN" dirty="0" smtClean="0">
                <a:solidFill>
                  <a:srgbClr val="FF0000"/>
                </a:solidFill>
              </a:rPr>
              <a:t>is formed of </a:t>
            </a:r>
            <a:r>
              <a:rPr lang="en-IN" dirty="0" err="1" smtClean="0">
                <a:solidFill>
                  <a:srgbClr val="FF0000"/>
                </a:solidFill>
              </a:rPr>
              <a:t>collagenous</a:t>
            </a:r>
            <a:r>
              <a:rPr lang="en-IN" dirty="0" smtClean="0">
                <a:solidFill>
                  <a:srgbClr val="FF0000"/>
                </a:solidFill>
              </a:rPr>
              <a:t> fibrous connective tissue developed from the mesoderm. It is a thickest layer of body and has 2 regions: </a:t>
            </a:r>
            <a:r>
              <a:rPr lang="en-IN" i="1" dirty="0" smtClean="0">
                <a:solidFill>
                  <a:srgbClr val="FF0000"/>
                </a:solidFill>
              </a:rPr>
              <a:t>Outer</a:t>
            </a:r>
            <a:r>
              <a:rPr lang="en-IN" dirty="0" smtClean="0">
                <a:solidFill>
                  <a:srgbClr val="FF0000"/>
                </a:solidFill>
              </a:rPr>
              <a:t> and </a:t>
            </a:r>
            <a:r>
              <a:rPr lang="en-IN" i="1" dirty="0" smtClean="0">
                <a:solidFill>
                  <a:srgbClr val="FF0000"/>
                </a:solidFill>
              </a:rPr>
              <a:t>Inner</a:t>
            </a:r>
            <a:r>
              <a:rPr lang="en-IN" dirty="0" smtClean="0">
                <a:solidFill>
                  <a:srgbClr val="FF0000"/>
                </a:solidFill>
              </a:rPr>
              <a:t>. The outer region secretes in itself </a:t>
            </a:r>
            <a:r>
              <a:rPr lang="en-IN" i="1" dirty="0" smtClean="0">
                <a:solidFill>
                  <a:srgbClr val="FF0000"/>
                </a:solidFill>
              </a:rPr>
              <a:t>calcareous</a:t>
            </a:r>
            <a:r>
              <a:rPr lang="en-IN" dirty="0" smtClean="0">
                <a:solidFill>
                  <a:srgbClr val="FF0000"/>
                </a:solidFill>
              </a:rPr>
              <a:t> </a:t>
            </a:r>
            <a:r>
              <a:rPr lang="en-IN" i="1" dirty="0" smtClean="0">
                <a:solidFill>
                  <a:srgbClr val="FF0000"/>
                </a:solidFill>
              </a:rPr>
              <a:t>plates</a:t>
            </a:r>
            <a:r>
              <a:rPr lang="en-IN" dirty="0" smtClean="0">
                <a:solidFill>
                  <a:srgbClr val="FF0000"/>
                </a:solidFill>
              </a:rPr>
              <a:t> called </a:t>
            </a:r>
            <a:r>
              <a:rPr lang="en-IN" b="1" dirty="0" err="1" smtClean="0">
                <a:solidFill>
                  <a:srgbClr val="FF0000"/>
                </a:solidFill>
              </a:rPr>
              <a:t>Ossicles</a:t>
            </a:r>
            <a:r>
              <a:rPr lang="en-IN" dirty="0" smtClean="0">
                <a:solidFill>
                  <a:srgbClr val="FF0000"/>
                </a:solidFill>
              </a:rPr>
              <a:t>, which form the endoskeleton for the first time in an invertebrate. The inner region of the dermis contains a number of spaces, the </a:t>
            </a:r>
            <a:r>
              <a:rPr lang="en-IN" b="1" dirty="0" err="1" smtClean="0">
                <a:solidFill>
                  <a:srgbClr val="FF0000"/>
                </a:solidFill>
              </a:rPr>
              <a:t>perihaemal</a:t>
            </a:r>
            <a:r>
              <a:rPr lang="en-IN" b="1" dirty="0" smtClean="0">
                <a:solidFill>
                  <a:srgbClr val="FF0000"/>
                </a:solidFill>
              </a:rPr>
              <a:t> spaces </a:t>
            </a:r>
            <a:r>
              <a:rPr lang="en-IN" dirty="0" smtClean="0">
                <a:solidFill>
                  <a:srgbClr val="FF0000"/>
                </a:solidFill>
              </a:rPr>
              <a:t>comparable to blood sinuses. The echinoderms have a unique property to change its connective tissue from rigid to flexible state under its nervous control. Such property is called as </a:t>
            </a:r>
            <a:r>
              <a:rPr lang="en-IN" b="1" dirty="0" smtClean="0">
                <a:solidFill>
                  <a:srgbClr val="FF0000"/>
                </a:solidFill>
              </a:rPr>
              <a:t>mutable connective tissue</a:t>
            </a:r>
            <a:r>
              <a:rPr lang="en-IN" dirty="0" smtClean="0">
                <a:solidFill>
                  <a:srgbClr val="FF0000"/>
                </a:solidFill>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504056"/>
          </a:xfrm>
        </p:spPr>
        <p:txBody>
          <a:bodyPr>
            <a:normAutofit fontScale="90000"/>
          </a:bodyPr>
          <a:lstStyle/>
          <a:p>
            <a:pPr algn="r"/>
            <a:r>
              <a:rPr lang="en-US" sz="3200" b="1" dirty="0" smtClean="0">
                <a:solidFill>
                  <a:srgbClr val="7030A0"/>
                </a:solidFill>
                <a:latin typeface="+mn-lt"/>
                <a:ea typeface="Adobe Myungjo Std M"/>
                <a:cs typeface="Adobe Myungjo Std M"/>
              </a:rPr>
              <a:t>Body Wall (Contd.)</a:t>
            </a:r>
            <a:endParaRPr lang="en-IN" sz="2800" dirty="0">
              <a:solidFill>
                <a:srgbClr val="7030A0"/>
              </a:solidFill>
              <a:latin typeface="+mn-lt"/>
            </a:endParaRPr>
          </a:p>
        </p:txBody>
      </p:sp>
      <p:sp>
        <p:nvSpPr>
          <p:cNvPr id="3" name="Content Placeholder 2"/>
          <p:cNvSpPr>
            <a:spLocks noGrp="1"/>
          </p:cNvSpPr>
          <p:nvPr>
            <p:ph idx="1"/>
          </p:nvPr>
        </p:nvSpPr>
        <p:spPr>
          <a:xfrm>
            <a:off x="0" y="764704"/>
            <a:ext cx="9144000" cy="6120680"/>
          </a:xfrm>
        </p:spPr>
        <p:txBody>
          <a:bodyPr>
            <a:normAutofit fontScale="92500" lnSpcReduction="10000"/>
          </a:bodyPr>
          <a:lstStyle/>
          <a:p>
            <a:pPr marL="571500" indent="-571500" algn="just">
              <a:buClr>
                <a:srgbClr val="C00000"/>
              </a:buClr>
              <a:buNone/>
            </a:pPr>
            <a:r>
              <a:rPr lang="en-IN" sz="2000" b="1" dirty="0" smtClean="0">
                <a:solidFill>
                  <a:srgbClr val="C00000"/>
                </a:solidFill>
              </a:rPr>
              <a:t>(iii)</a:t>
            </a:r>
            <a:r>
              <a:rPr lang="en-IN" b="1" dirty="0" smtClean="0">
                <a:solidFill>
                  <a:srgbClr val="C00000"/>
                </a:solidFill>
              </a:rPr>
              <a:t>Muscular Coat: </a:t>
            </a:r>
            <a:r>
              <a:rPr lang="en-IN" dirty="0" smtClean="0">
                <a:solidFill>
                  <a:schemeClr val="accent2">
                    <a:lumMod val="50000"/>
                  </a:schemeClr>
                </a:solidFill>
              </a:rPr>
              <a:t>it consists of smooth muscle fibres which is differentiated into an outer circular muscle layer and an inner longitudinal muscle layer which is better developed on </a:t>
            </a:r>
            <a:r>
              <a:rPr lang="en-IN" dirty="0" err="1" smtClean="0">
                <a:solidFill>
                  <a:schemeClr val="accent2">
                    <a:lumMod val="50000"/>
                  </a:schemeClr>
                </a:solidFill>
              </a:rPr>
              <a:t>aboral</a:t>
            </a:r>
            <a:r>
              <a:rPr lang="en-IN" dirty="0" smtClean="0">
                <a:solidFill>
                  <a:schemeClr val="accent2">
                    <a:lumMod val="50000"/>
                  </a:schemeClr>
                </a:solidFill>
              </a:rPr>
              <a:t> surface and brings about bending of the arms.</a:t>
            </a:r>
          </a:p>
          <a:p>
            <a:pPr marL="571500" indent="-571500" algn="just">
              <a:buClr>
                <a:srgbClr val="002060"/>
              </a:buClr>
              <a:buNone/>
            </a:pPr>
            <a:r>
              <a:rPr lang="en-IN" sz="2000" b="1" dirty="0" smtClean="0">
                <a:solidFill>
                  <a:schemeClr val="accent2">
                    <a:lumMod val="50000"/>
                  </a:schemeClr>
                </a:solidFill>
              </a:rPr>
              <a:t>(iv)</a:t>
            </a:r>
            <a:r>
              <a:rPr lang="en-IN" b="1" dirty="0" smtClean="0">
                <a:solidFill>
                  <a:schemeClr val="accent2">
                    <a:lumMod val="50000"/>
                  </a:schemeClr>
                </a:solidFill>
              </a:rPr>
              <a:t>Muscular Coat: </a:t>
            </a:r>
            <a:r>
              <a:rPr lang="en-IN" dirty="0" smtClean="0">
                <a:solidFill>
                  <a:srgbClr val="CF4317"/>
                </a:solidFill>
              </a:rPr>
              <a:t>it consists of </a:t>
            </a:r>
            <a:r>
              <a:rPr lang="en-IN" dirty="0" err="1" smtClean="0">
                <a:solidFill>
                  <a:srgbClr val="CF4317"/>
                </a:solidFill>
              </a:rPr>
              <a:t>cuboidal</a:t>
            </a:r>
            <a:r>
              <a:rPr lang="en-IN" dirty="0" smtClean="0">
                <a:solidFill>
                  <a:srgbClr val="CF4317"/>
                </a:solidFill>
              </a:rPr>
              <a:t> ciliated cells also called as </a:t>
            </a:r>
            <a:r>
              <a:rPr lang="en-IN" b="1" dirty="0" smtClean="0">
                <a:solidFill>
                  <a:srgbClr val="CF4317"/>
                </a:solidFill>
              </a:rPr>
              <a:t>parietal peritoneum</a:t>
            </a:r>
            <a:r>
              <a:rPr lang="en-IN" dirty="0" smtClean="0">
                <a:solidFill>
                  <a:srgbClr val="CF4317"/>
                </a:solidFill>
              </a:rPr>
              <a:t>, continued into the dermal </a:t>
            </a:r>
            <a:r>
              <a:rPr lang="en-IN" dirty="0" err="1" smtClean="0">
                <a:solidFill>
                  <a:srgbClr val="CF4317"/>
                </a:solidFill>
              </a:rPr>
              <a:t>branchiae</a:t>
            </a:r>
            <a:r>
              <a:rPr lang="en-IN" dirty="0" smtClean="0">
                <a:solidFill>
                  <a:srgbClr val="CF4317"/>
                </a:solidFill>
              </a:rPr>
              <a:t>.</a:t>
            </a:r>
          </a:p>
          <a:p>
            <a:pPr marL="571500" indent="-571500" algn="just">
              <a:buClr>
                <a:srgbClr val="0070C0"/>
              </a:buClr>
              <a:buNone/>
            </a:pPr>
            <a:endParaRPr lang="en-IN" b="1" dirty="0" smtClean="0">
              <a:solidFill>
                <a:srgbClr val="00B0F0"/>
              </a:solidFill>
            </a:endParaRPr>
          </a:p>
          <a:p>
            <a:pPr marL="571500" indent="-571500" algn="just">
              <a:buClr>
                <a:srgbClr val="0070C0"/>
              </a:buClr>
              <a:buNone/>
            </a:pPr>
            <a:r>
              <a:rPr lang="en-IN" b="1" dirty="0" smtClean="0">
                <a:solidFill>
                  <a:srgbClr val="00B0F0"/>
                </a:solidFill>
              </a:rPr>
              <a:t>FUNCTIONS:</a:t>
            </a:r>
            <a:r>
              <a:rPr lang="en-IN" dirty="0" smtClean="0">
                <a:solidFill>
                  <a:srgbClr val="00B0F0"/>
                </a:solidFill>
              </a:rPr>
              <a:t> </a:t>
            </a:r>
          </a:p>
          <a:p>
            <a:pPr marL="571500" indent="-571500" algn="just">
              <a:buClr>
                <a:srgbClr val="0070C0"/>
              </a:buClr>
              <a:buNone/>
            </a:pPr>
            <a:r>
              <a:rPr lang="en-IN" dirty="0" smtClean="0">
                <a:solidFill>
                  <a:srgbClr val="7030A0"/>
                </a:solidFill>
              </a:rPr>
              <a:t>	a) The body wall protects the soft delicate internal organs from injury.</a:t>
            </a:r>
          </a:p>
          <a:p>
            <a:pPr marL="571500" indent="-571500" algn="just">
              <a:buClr>
                <a:srgbClr val="0070C0"/>
              </a:buClr>
              <a:buNone/>
            </a:pPr>
            <a:r>
              <a:rPr lang="en-IN" dirty="0" smtClean="0">
                <a:solidFill>
                  <a:srgbClr val="7030A0"/>
                </a:solidFill>
              </a:rPr>
              <a:t>	b) It produces endoskeleton of calcareous </a:t>
            </a:r>
            <a:r>
              <a:rPr lang="en-IN" dirty="0" err="1" smtClean="0">
                <a:solidFill>
                  <a:srgbClr val="7030A0"/>
                </a:solidFill>
              </a:rPr>
              <a:t>ossicles</a:t>
            </a:r>
            <a:r>
              <a:rPr lang="en-IN" dirty="0" smtClean="0">
                <a:solidFill>
                  <a:srgbClr val="7030A0"/>
                </a:solidFill>
              </a:rPr>
              <a:t> for strength and support.</a:t>
            </a:r>
          </a:p>
          <a:p>
            <a:pPr marL="571500" indent="-571500" algn="just">
              <a:buClr>
                <a:srgbClr val="0070C0"/>
              </a:buClr>
              <a:buNone/>
            </a:pPr>
            <a:r>
              <a:rPr lang="en-IN" dirty="0" smtClean="0">
                <a:solidFill>
                  <a:srgbClr val="7030A0"/>
                </a:solidFill>
              </a:rPr>
              <a:t>	c) Its spines protect the animal from the predators.</a:t>
            </a:r>
          </a:p>
          <a:p>
            <a:pPr marL="571500" indent="-571500" algn="just">
              <a:buClr>
                <a:srgbClr val="0070C0"/>
              </a:buClr>
              <a:buNone/>
            </a:pPr>
            <a:r>
              <a:rPr lang="en-IN" dirty="0" smtClean="0">
                <a:solidFill>
                  <a:srgbClr val="7030A0"/>
                </a:solidFill>
              </a:rPr>
              <a:t>	d) Its cilia and </a:t>
            </a:r>
            <a:r>
              <a:rPr lang="en-IN" dirty="0" err="1" smtClean="0">
                <a:solidFill>
                  <a:srgbClr val="7030A0"/>
                </a:solidFill>
              </a:rPr>
              <a:t>pedicillariae</a:t>
            </a:r>
            <a:r>
              <a:rPr lang="en-IN" dirty="0" smtClean="0">
                <a:solidFill>
                  <a:srgbClr val="7030A0"/>
                </a:solidFill>
              </a:rPr>
              <a:t> clean the surface and its dermal </a:t>
            </a:r>
            <a:r>
              <a:rPr lang="en-IN" dirty="0" err="1" smtClean="0">
                <a:solidFill>
                  <a:srgbClr val="7030A0"/>
                </a:solidFill>
              </a:rPr>
              <a:t>branchiae</a:t>
            </a:r>
            <a:r>
              <a:rPr lang="en-IN" dirty="0" smtClean="0">
                <a:solidFill>
                  <a:srgbClr val="7030A0"/>
                </a:solidFill>
              </a:rPr>
              <a:t> carry out respiration and excretion.</a:t>
            </a:r>
          </a:p>
          <a:p>
            <a:pPr marL="571500" indent="-571500" algn="just">
              <a:buClr>
                <a:srgbClr val="0070C0"/>
              </a:buClr>
              <a:buNone/>
            </a:pPr>
            <a:r>
              <a:rPr lang="en-IN" dirty="0" smtClean="0">
                <a:solidFill>
                  <a:srgbClr val="7030A0"/>
                </a:solidFill>
              </a:rPr>
              <a:t>	e) The peritoneum secretes </a:t>
            </a:r>
            <a:r>
              <a:rPr lang="en-IN" dirty="0" err="1" smtClean="0">
                <a:solidFill>
                  <a:srgbClr val="7030A0"/>
                </a:solidFill>
              </a:rPr>
              <a:t>coelomic</a:t>
            </a:r>
            <a:r>
              <a:rPr lang="en-IN" dirty="0" smtClean="0">
                <a:solidFill>
                  <a:srgbClr val="7030A0"/>
                </a:solidFill>
              </a:rPr>
              <a:t> fluid.</a:t>
            </a:r>
          </a:p>
          <a:p>
            <a:pPr marL="571500" indent="-571500" algn="just">
              <a:buClr>
                <a:srgbClr val="002060"/>
              </a:buClr>
              <a:buNone/>
            </a:pPr>
            <a:endParaRPr lang="en-IN" dirty="0" smtClean="0">
              <a:solidFill>
                <a:schemeClr val="accent2">
                  <a:lumMod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60.jpg"/>
          <p:cNvPicPr>
            <a:picLocks noChangeAspect="1"/>
          </p:cNvPicPr>
          <p:nvPr/>
        </p:nvPicPr>
        <p:blipFill>
          <a:blip r:embed="rId2" cstate="print"/>
          <a:srcRect r="5206" b="59613"/>
          <a:stretch>
            <a:fillRect/>
          </a:stretch>
        </p:blipFill>
        <p:spPr>
          <a:xfrm>
            <a:off x="0" y="-1"/>
            <a:ext cx="9144000" cy="6165305"/>
          </a:xfrm>
          <a:prstGeom prst="rect">
            <a:avLst/>
          </a:prstGeom>
        </p:spPr>
      </p:pic>
      <p:sp>
        <p:nvSpPr>
          <p:cNvPr id="3" name="TextBox 2"/>
          <p:cNvSpPr txBox="1"/>
          <p:nvPr/>
        </p:nvSpPr>
        <p:spPr>
          <a:xfrm>
            <a:off x="1907704" y="6237312"/>
            <a:ext cx="5328592" cy="523220"/>
          </a:xfrm>
          <a:prstGeom prst="rect">
            <a:avLst/>
          </a:prstGeom>
          <a:noFill/>
        </p:spPr>
        <p:txBody>
          <a:bodyPr wrap="square" rtlCol="0">
            <a:spAutoFit/>
          </a:bodyPr>
          <a:lstStyle/>
          <a:p>
            <a:pPr algn="ctr"/>
            <a:r>
              <a:rPr lang="en-IN" sz="2800" b="1" dirty="0" smtClean="0"/>
              <a:t>V. S. Body Wall of </a:t>
            </a:r>
            <a:r>
              <a:rPr lang="en-IN" sz="2800" b="1" i="1" dirty="0" err="1" smtClean="0"/>
              <a:t>Asterias</a:t>
            </a:r>
            <a:endParaRPr lang="en-IN" sz="2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720080"/>
          </a:xfrm>
        </p:spPr>
        <p:txBody>
          <a:bodyPr>
            <a:normAutofit fontScale="90000"/>
          </a:bodyPr>
          <a:lstStyle/>
          <a:p>
            <a:pPr algn="ctr"/>
            <a:r>
              <a:rPr lang="en-US" sz="4800" b="1" dirty="0" smtClean="0">
                <a:solidFill>
                  <a:srgbClr val="CF4317"/>
                </a:solidFill>
                <a:latin typeface="Algerian" pitchFamily="82" charset="0"/>
                <a:ea typeface="Adobe Myungjo Std M"/>
                <a:cs typeface="Adobe Myungjo Std M"/>
              </a:rPr>
              <a:t>Endoskeleton</a:t>
            </a:r>
            <a:endParaRPr lang="en-IN" sz="4400" dirty="0">
              <a:solidFill>
                <a:srgbClr val="CF4317"/>
              </a:solidFill>
            </a:endParaRPr>
          </a:p>
        </p:txBody>
      </p:sp>
      <p:sp>
        <p:nvSpPr>
          <p:cNvPr id="3" name="Content Placeholder 2"/>
          <p:cNvSpPr>
            <a:spLocks noGrp="1"/>
          </p:cNvSpPr>
          <p:nvPr>
            <p:ph idx="1"/>
          </p:nvPr>
        </p:nvSpPr>
        <p:spPr>
          <a:xfrm>
            <a:off x="0" y="692696"/>
            <a:ext cx="9144000" cy="6165304"/>
          </a:xfrm>
        </p:spPr>
        <p:txBody>
          <a:bodyPr>
            <a:normAutofit fontScale="92500" lnSpcReduction="10000"/>
          </a:bodyPr>
          <a:lstStyle/>
          <a:p>
            <a:pPr marL="531813" indent="-531813" algn="just">
              <a:buClr>
                <a:srgbClr val="002060"/>
              </a:buClr>
              <a:buNone/>
            </a:pPr>
            <a:r>
              <a:rPr lang="en-IN" dirty="0" smtClean="0">
                <a:solidFill>
                  <a:schemeClr val="accent2">
                    <a:lumMod val="50000"/>
                  </a:schemeClr>
                </a:solidFill>
              </a:rPr>
              <a:t>As already stated, it consists of </a:t>
            </a:r>
            <a:r>
              <a:rPr lang="en-IN" i="1" dirty="0" err="1" smtClean="0">
                <a:solidFill>
                  <a:schemeClr val="accent2">
                    <a:lumMod val="50000"/>
                  </a:schemeClr>
                </a:solidFill>
              </a:rPr>
              <a:t>calcreous</a:t>
            </a:r>
            <a:r>
              <a:rPr lang="en-IN" dirty="0" smtClean="0">
                <a:solidFill>
                  <a:schemeClr val="accent2">
                    <a:lumMod val="50000"/>
                  </a:schemeClr>
                </a:solidFill>
              </a:rPr>
              <a:t> </a:t>
            </a:r>
            <a:r>
              <a:rPr lang="en-IN" b="1" i="1" dirty="0" err="1" smtClean="0">
                <a:solidFill>
                  <a:schemeClr val="accent2">
                    <a:lumMod val="50000"/>
                  </a:schemeClr>
                </a:solidFill>
              </a:rPr>
              <a:t>ossicles</a:t>
            </a:r>
            <a:r>
              <a:rPr lang="en-IN" dirty="0" smtClean="0">
                <a:solidFill>
                  <a:schemeClr val="accent2">
                    <a:lumMod val="50000"/>
                  </a:schemeClr>
                </a:solidFill>
              </a:rPr>
              <a:t> secreted and lodged in the dermis. The </a:t>
            </a:r>
            <a:r>
              <a:rPr lang="en-IN" dirty="0" err="1" smtClean="0">
                <a:solidFill>
                  <a:schemeClr val="accent2">
                    <a:lumMod val="50000"/>
                  </a:schemeClr>
                </a:solidFill>
              </a:rPr>
              <a:t>ossicles</a:t>
            </a:r>
            <a:r>
              <a:rPr lang="en-IN" dirty="0" smtClean="0">
                <a:solidFill>
                  <a:schemeClr val="accent2">
                    <a:lumMod val="50000"/>
                  </a:schemeClr>
                </a:solidFill>
              </a:rPr>
              <a:t> have the form rod, crosses or plates arranged in a lattice network. The contiguous </a:t>
            </a:r>
            <a:r>
              <a:rPr lang="en-IN" dirty="0" err="1" smtClean="0">
                <a:solidFill>
                  <a:schemeClr val="accent2">
                    <a:lumMod val="50000"/>
                  </a:schemeClr>
                </a:solidFill>
              </a:rPr>
              <a:t>ossicles</a:t>
            </a:r>
            <a:r>
              <a:rPr lang="en-IN" dirty="0" smtClean="0">
                <a:solidFill>
                  <a:schemeClr val="accent2">
                    <a:lumMod val="50000"/>
                  </a:schemeClr>
                </a:solidFill>
              </a:rPr>
              <a:t> are bound together by connective tissue and muscle fibres. This provides flexibility to the body. Thee </a:t>
            </a:r>
            <a:r>
              <a:rPr lang="en-IN" dirty="0" err="1" smtClean="0">
                <a:solidFill>
                  <a:schemeClr val="accent2">
                    <a:lumMod val="50000"/>
                  </a:schemeClr>
                </a:solidFill>
              </a:rPr>
              <a:t>ossciles</a:t>
            </a:r>
            <a:r>
              <a:rPr lang="en-IN" dirty="0" smtClean="0">
                <a:solidFill>
                  <a:schemeClr val="accent2">
                    <a:lumMod val="50000"/>
                  </a:schemeClr>
                </a:solidFill>
              </a:rPr>
              <a:t> are irregularly perforated (fenestrated) to reduce weight and increase strength. Each </a:t>
            </a:r>
            <a:r>
              <a:rPr lang="en-IN" dirty="0" err="1" smtClean="0">
                <a:solidFill>
                  <a:schemeClr val="accent2">
                    <a:lumMod val="50000"/>
                  </a:schemeClr>
                </a:solidFill>
              </a:rPr>
              <a:t>ossicle</a:t>
            </a:r>
            <a:r>
              <a:rPr lang="en-IN" dirty="0" smtClean="0">
                <a:solidFill>
                  <a:schemeClr val="accent2">
                    <a:lumMod val="50000"/>
                  </a:schemeClr>
                </a:solidFill>
              </a:rPr>
              <a:t> consist of a single crystal of magnesium-rich calcite, 6(Ca, Mg)CO</a:t>
            </a:r>
            <a:r>
              <a:rPr lang="en-IN" baseline="-25000" dirty="0" smtClean="0">
                <a:solidFill>
                  <a:schemeClr val="accent2">
                    <a:lumMod val="50000"/>
                  </a:schemeClr>
                </a:solidFill>
              </a:rPr>
              <a:t>3</a:t>
            </a:r>
            <a:r>
              <a:rPr lang="en-IN" dirty="0" smtClean="0">
                <a:solidFill>
                  <a:schemeClr val="accent2">
                    <a:lumMod val="50000"/>
                  </a:schemeClr>
                </a:solidFill>
              </a:rPr>
              <a:t>.</a:t>
            </a:r>
          </a:p>
          <a:p>
            <a:pPr marL="531813" indent="-531813" algn="just">
              <a:buClr>
                <a:srgbClr val="002060"/>
              </a:buClr>
              <a:buNone/>
            </a:pPr>
            <a:r>
              <a:rPr lang="en-IN" dirty="0" smtClean="0">
                <a:solidFill>
                  <a:srgbClr val="0070C0"/>
                </a:solidFill>
              </a:rPr>
              <a:t>On the </a:t>
            </a:r>
            <a:r>
              <a:rPr lang="en-IN" dirty="0" err="1" smtClean="0">
                <a:solidFill>
                  <a:srgbClr val="0070C0"/>
                </a:solidFill>
              </a:rPr>
              <a:t>Aboral</a:t>
            </a:r>
            <a:r>
              <a:rPr lang="en-IN" dirty="0" smtClean="0">
                <a:solidFill>
                  <a:srgbClr val="0070C0"/>
                </a:solidFill>
              </a:rPr>
              <a:t> side, the </a:t>
            </a:r>
            <a:r>
              <a:rPr lang="en-IN" dirty="0" err="1" smtClean="0">
                <a:solidFill>
                  <a:srgbClr val="0070C0"/>
                </a:solidFill>
              </a:rPr>
              <a:t>ossicles</a:t>
            </a:r>
            <a:r>
              <a:rPr lang="en-IN" dirty="0" smtClean="0">
                <a:solidFill>
                  <a:srgbClr val="0070C0"/>
                </a:solidFill>
              </a:rPr>
              <a:t> are irregular but on the sides of the </a:t>
            </a:r>
            <a:r>
              <a:rPr lang="en-IN" dirty="0" err="1" smtClean="0">
                <a:solidFill>
                  <a:srgbClr val="0070C0"/>
                </a:solidFill>
              </a:rPr>
              <a:t>ambulacral</a:t>
            </a:r>
            <a:r>
              <a:rPr lang="en-IN" dirty="0" smtClean="0">
                <a:solidFill>
                  <a:srgbClr val="0070C0"/>
                </a:solidFill>
              </a:rPr>
              <a:t> groove they lie in two rows which meet together at the apex of the groove like the rafter supporting the roof of a shed. These </a:t>
            </a:r>
            <a:r>
              <a:rPr lang="en-IN" dirty="0" err="1" smtClean="0">
                <a:solidFill>
                  <a:srgbClr val="0070C0"/>
                </a:solidFill>
              </a:rPr>
              <a:t>ossicles</a:t>
            </a:r>
            <a:r>
              <a:rPr lang="en-IN" dirty="0" smtClean="0">
                <a:solidFill>
                  <a:srgbClr val="0070C0"/>
                </a:solidFill>
              </a:rPr>
              <a:t> are called as </a:t>
            </a:r>
            <a:r>
              <a:rPr lang="en-IN" b="1" dirty="0" err="1" smtClean="0">
                <a:solidFill>
                  <a:srgbClr val="0070C0"/>
                </a:solidFill>
              </a:rPr>
              <a:t>ambulacral</a:t>
            </a:r>
            <a:r>
              <a:rPr lang="en-IN" b="1" dirty="0" smtClean="0">
                <a:solidFill>
                  <a:srgbClr val="0070C0"/>
                </a:solidFill>
              </a:rPr>
              <a:t> </a:t>
            </a:r>
            <a:r>
              <a:rPr lang="en-IN" b="1" dirty="0" err="1" smtClean="0">
                <a:solidFill>
                  <a:srgbClr val="0070C0"/>
                </a:solidFill>
              </a:rPr>
              <a:t>ossicles</a:t>
            </a:r>
            <a:r>
              <a:rPr lang="en-IN" dirty="0" smtClean="0">
                <a:solidFill>
                  <a:srgbClr val="0070C0"/>
                </a:solidFill>
              </a:rPr>
              <a:t>. The apices of these </a:t>
            </a:r>
            <a:r>
              <a:rPr lang="en-IN" dirty="0" err="1" smtClean="0">
                <a:solidFill>
                  <a:srgbClr val="0070C0"/>
                </a:solidFill>
              </a:rPr>
              <a:t>ossicles</a:t>
            </a:r>
            <a:r>
              <a:rPr lang="en-IN" dirty="0" smtClean="0">
                <a:solidFill>
                  <a:srgbClr val="0070C0"/>
                </a:solidFill>
              </a:rPr>
              <a:t> project into the </a:t>
            </a:r>
            <a:r>
              <a:rPr lang="en-IN" dirty="0" err="1" smtClean="0">
                <a:solidFill>
                  <a:srgbClr val="0070C0"/>
                </a:solidFill>
              </a:rPr>
              <a:t>coelom</a:t>
            </a:r>
            <a:r>
              <a:rPr lang="en-IN" dirty="0" smtClean="0">
                <a:solidFill>
                  <a:srgbClr val="0070C0"/>
                </a:solidFill>
              </a:rPr>
              <a:t> as the </a:t>
            </a:r>
            <a:r>
              <a:rPr lang="en-IN" b="1" dirty="0" err="1" smtClean="0">
                <a:solidFill>
                  <a:srgbClr val="0070C0"/>
                </a:solidFill>
              </a:rPr>
              <a:t>ambulacral</a:t>
            </a:r>
            <a:r>
              <a:rPr lang="en-IN" b="1" dirty="0" smtClean="0">
                <a:solidFill>
                  <a:srgbClr val="0070C0"/>
                </a:solidFill>
              </a:rPr>
              <a:t> ridge</a:t>
            </a:r>
            <a:r>
              <a:rPr lang="en-IN" dirty="0" smtClean="0">
                <a:solidFill>
                  <a:srgbClr val="0070C0"/>
                </a:solidFill>
              </a:rPr>
              <a:t>. Each </a:t>
            </a:r>
            <a:r>
              <a:rPr lang="en-IN" dirty="0" err="1" smtClean="0">
                <a:solidFill>
                  <a:srgbClr val="0070C0"/>
                </a:solidFill>
              </a:rPr>
              <a:t>ambulacral</a:t>
            </a:r>
            <a:r>
              <a:rPr lang="en-IN" dirty="0" smtClean="0">
                <a:solidFill>
                  <a:srgbClr val="0070C0"/>
                </a:solidFill>
              </a:rPr>
              <a:t> </a:t>
            </a:r>
            <a:r>
              <a:rPr lang="en-IN" dirty="0" err="1" smtClean="0">
                <a:solidFill>
                  <a:srgbClr val="0070C0"/>
                </a:solidFill>
              </a:rPr>
              <a:t>ossicle</a:t>
            </a:r>
            <a:r>
              <a:rPr lang="en-IN" dirty="0" smtClean="0">
                <a:solidFill>
                  <a:srgbClr val="0070C0"/>
                </a:solidFill>
              </a:rPr>
              <a:t> has a notch on its outer as well as inner (towards central disc) margin. The two adjacent notches of these </a:t>
            </a:r>
            <a:r>
              <a:rPr lang="en-IN" dirty="0" err="1" smtClean="0">
                <a:solidFill>
                  <a:srgbClr val="0070C0"/>
                </a:solidFill>
              </a:rPr>
              <a:t>ossicles</a:t>
            </a:r>
            <a:r>
              <a:rPr lang="en-IN" dirty="0" smtClean="0">
                <a:solidFill>
                  <a:srgbClr val="0070C0"/>
                </a:solidFill>
              </a:rPr>
              <a:t> together form an oval aperture, </a:t>
            </a:r>
            <a:r>
              <a:rPr lang="en-IN" b="1" dirty="0" err="1" smtClean="0">
                <a:solidFill>
                  <a:srgbClr val="0070C0"/>
                </a:solidFill>
              </a:rPr>
              <a:t>ambulacral</a:t>
            </a:r>
            <a:r>
              <a:rPr lang="en-IN" b="1" dirty="0" smtClean="0">
                <a:solidFill>
                  <a:srgbClr val="0070C0"/>
                </a:solidFill>
              </a:rPr>
              <a:t> pore</a:t>
            </a:r>
            <a:r>
              <a:rPr lang="en-IN" dirty="0" smtClean="0">
                <a:solidFill>
                  <a:srgbClr val="0070C0"/>
                </a:solidFill>
              </a:rPr>
              <a:t> forming a </a:t>
            </a:r>
            <a:r>
              <a:rPr lang="en-IN" i="1" dirty="0" smtClean="0">
                <a:solidFill>
                  <a:srgbClr val="0070C0"/>
                </a:solidFill>
              </a:rPr>
              <a:t>two parallel rows </a:t>
            </a:r>
            <a:r>
              <a:rPr lang="en-IN" dirty="0" smtClean="0">
                <a:solidFill>
                  <a:srgbClr val="0070C0"/>
                </a:solidFill>
              </a:rPr>
              <a:t>on each side of </a:t>
            </a:r>
            <a:r>
              <a:rPr lang="en-IN" dirty="0" err="1" smtClean="0">
                <a:solidFill>
                  <a:srgbClr val="0070C0"/>
                </a:solidFill>
              </a:rPr>
              <a:t>ambulacral</a:t>
            </a:r>
            <a:r>
              <a:rPr lang="en-IN" dirty="0" smtClean="0">
                <a:solidFill>
                  <a:srgbClr val="0070C0"/>
                </a:solidFill>
              </a:rPr>
              <a:t> groove for the passage of tube feet.</a:t>
            </a:r>
            <a:endParaRPr lang="en-IN" baseline="-25000" dirty="0" smtClean="0">
              <a:solidFill>
                <a:srgbClr val="0070C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161.jpg"/>
          <p:cNvPicPr>
            <a:picLocks noChangeAspect="1"/>
          </p:cNvPicPr>
          <p:nvPr/>
        </p:nvPicPr>
        <p:blipFill>
          <a:blip r:embed="rId2" cstate="print"/>
          <a:stretch>
            <a:fillRect/>
          </a:stretch>
        </p:blipFill>
        <p:spPr>
          <a:xfrm>
            <a:off x="1691680" y="-1"/>
            <a:ext cx="5696154" cy="684717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720080"/>
          </a:xfrm>
        </p:spPr>
        <p:txBody>
          <a:bodyPr>
            <a:normAutofit/>
          </a:bodyPr>
          <a:lstStyle/>
          <a:p>
            <a:pPr algn="ctr"/>
            <a:r>
              <a:rPr lang="en-US" sz="4000" b="1" dirty="0" err="1" smtClean="0">
                <a:solidFill>
                  <a:srgbClr val="7030A0"/>
                </a:solidFill>
                <a:latin typeface="Algerian" pitchFamily="82" charset="0"/>
                <a:ea typeface="Adobe Myungjo Std M"/>
                <a:cs typeface="Adobe Myungjo Std M"/>
              </a:rPr>
              <a:t>Coelom</a:t>
            </a:r>
            <a:r>
              <a:rPr lang="en-US" sz="4000" b="1" dirty="0" smtClean="0">
                <a:solidFill>
                  <a:srgbClr val="7030A0"/>
                </a:solidFill>
                <a:latin typeface="Algerian" pitchFamily="82" charset="0"/>
                <a:ea typeface="Adobe Myungjo Std M"/>
                <a:cs typeface="Adobe Myungjo Std M"/>
              </a:rPr>
              <a:t> &amp; </a:t>
            </a:r>
            <a:r>
              <a:rPr lang="en-US" sz="4000" b="1" dirty="0" err="1" smtClean="0">
                <a:solidFill>
                  <a:srgbClr val="7030A0"/>
                </a:solidFill>
                <a:latin typeface="Algerian" pitchFamily="82" charset="0"/>
                <a:ea typeface="Adobe Myungjo Std M"/>
                <a:cs typeface="Adobe Myungjo Std M"/>
              </a:rPr>
              <a:t>Coelomic</a:t>
            </a:r>
            <a:r>
              <a:rPr lang="en-US" sz="4000" b="1" dirty="0" smtClean="0">
                <a:solidFill>
                  <a:srgbClr val="7030A0"/>
                </a:solidFill>
                <a:latin typeface="Algerian" pitchFamily="82" charset="0"/>
                <a:ea typeface="Adobe Myungjo Std M"/>
                <a:cs typeface="Adobe Myungjo Std M"/>
              </a:rPr>
              <a:t> Fluid</a:t>
            </a:r>
            <a:endParaRPr lang="en-IN" sz="3600" dirty="0">
              <a:solidFill>
                <a:srgbClr val="7030A0"/>
              </a:solidFill>
            </a:endParaRPr>
          </a:p>
        </p:txBody>
      </p:sp>
      <p:sp>
        <p:nvSpPr>
          <p:cNvPr id="3" name="Content Placeholder 2"/>
          <p:cNvSpPr>
            <a:spLocks noGrp="1"/>
          </p:cNvSpPr>
          <p:nvPr>
            <p:ph idx="1"/>
          </p:nvPr>
        </p:nvSpPr>
        <p:spPr>
          <a:xfrm>
            <a:off x="0" y="692696"/>
            <a:ext cx="9144000" cy="6165304"/>
          </a:xfrm>
        </p:spPr>
        <p:txBody>
          <a:bodyPr>
            <a:normAutofit/>
          </a:bodyPr>
          <a:lstStyle/>
          <a:p>
            <a:pPr marL="531813" indent="-531813" algn="just">
              <a:buClr>
                <a:srgbClr val="002060"/>
              </a:buClr>
              <a:buNone/>
            </a:pPr>
            <a:r>
              <a:rPr lang="en-IN" i="1" dirty="0" err="1" smtClean="0">
                <a:solidFill>
                  <a:srgbClr val="CF4317"/>
                </a:solidFill>
              </a:rPr>
              <a:t>Asterias</a:t>
            </a:r>
            <a:r>
              <a:rPr lang="en-IN" dirty="0" smtClean="0">
                <a:solidFill>
                  <a:srgbClr val="CF4317"/>
                </a:solidFill>
              </a:rPr>
              <a:t> has a spacious </a:t>
            </a:r>
            <a:r>
              <a:rPr lang="en-IN" dirty="0" err="1" smtClean="0">
                <a:solidFill>
                  <a:srgbClr val="CF4317"/>
                </a:solidFill>
              </a:rPr>
              <a:t>perivisceral</a:t>
            </a:r>
            <a:r>
              <a:rPr lang="en-IN" dirty="0" smtClean="0">
                <a:solidFill>
                  <a:srgbClr val="CF4317"/>
                </a:solidFill>
              </a:rPr>
              <a:t> cavity in the central disc and the arms. It contains viscera (alimentary canal and gonads) and is lined by </a:t>
            </a:r>
            <a:r>
              <a:rPr lang="en-IN" dirty="0" err="1" smtClean="0">
                <a:solidFill>
                  <a:srgbClr val="CF4317"/>
                </a:solidFill>
              </a:rPr>
              <a:t>coelomic</a:t>
            </a:r>
            <a:r>
              <a:rPr lang="en-IN" dirty="0" smtClean="0">
                <a:solidFill>
                  <a:srgbClr val="CF4317"/>
                </a:solidFill>
              </a:rPr>
              <a:t> epithelium or peritoneum hence called as having a </a:t>
            </a:r>
            <a:r>
              <a:rPr lang="en-IN" b="1" dirty="0" smtClean="0">
                <a:solidFill>
                  <a:srgbClr val="CF4317"/>
                </a:solidFill>
              </a:rPr>
              <a:t>True </a:t>
            </a:r>
            <a:r>
              <a:rPr lang="en-IN" b="1" dirty="0" err="1" smtClean="0">
                <a:solidFill>
                  <a:srgbClr val="CF4317"/>
                </a:solidFill>
              </a:rPr>
              <a:t>Coelom</a:t>
            </a:r>
            <a:r>
              <a:rPr lang="en-IN" dirty="0" smtClean="0">
                <a:solidFill>
                  <a:srgbClr val="CF4317"/>
                </a:solidFill>
              </a:rPr>
              <a:t>. The </a:t>
            </a:r>
            <a:r>
              <a:rPr lang="en-IN" dirty="0" err="1" smtClean="0">
                <a:solidFill>
                  <a:srgbClr val="CF4317"/>
                </a:solidFill>
              </a:rPr>
              <a:t>coelomic</a:t>
            </a:r>
            <a:r>
              <a:rPr lang="en-IN" dirty="0" smtClean="0">
                <a:solidFill>
                  <a:srgbClr val="CF4317"/>
                </a:solidFill>
              </a:rPr>
              <a:t> epithelium consists of </a:t>
            </a:r>
            <a:r>
              <a:rPr lang="en-IN" dirty="0" err="1" smtClean="0">
                <a:solidFill>
                  <a:srgbClr val="CF4317"/>
                </a:solidFill>
              </a:rPr>
              <a:t>cuboidal</a:t>
            </a:r>
            <a:r>
              <a:rPr lang="en-IN" dirty="0" smtClean="0">
                <a:solidFill>
                  <a:srgbClr val="CF4317"/>
                </a:solidFill>
              </a:rPr>
              <a:t> and ciliated cells. The </a:t>
            </a:r>
            <a:r>
              <a:rPr lang="en-IN" dirty="0" err="1" smtClean="0">
                <a:solidFill>
                  <a:srgbClr val="CF4317"/>
                </a:solidFill>
              </a:rPr>
              <a:t>coelomic</a:t>
            </a:r>
            <a:r>
              <a:rPr lang="en-IN" dirty="0" smtClean="0">
                <a:solidFill>
                  <a:srgbClr val="CF4317"/>
                </a:solidFill>
              </a:rPr>
              <a:t> epithelium that covers the viscera is called the </a:t>
            </a:r>
            <a:r>
              <a:rPr lang="en-IN" b="1" dirty="0" smtClean="0">
                <a:solidFill>
                  <a:srgbClr val="CF4317"/>
                </a:solidFill>
              </a:rPr>
              <a:t>visceral peritoneum </a:t>
            </a:r>
            <a:r>
              <a:rPr lang="en-IN" dirty="0" smtClean="0">
                <a:solidFill>
                  <a:srgbClr val="CF4317"/>
                </a:solidFill>
              </a:rPr>
              <a:t>and that lining the body wall is termed the </a:t>
            </a:r>
            <a:r>
              <a:rPr lang="en-IN" b="1" dirty="0" smtClean="0">
                <a:solidFill>
                  <a:srgbClr val="CF4317"/>
                </a:solidFill>
              </a:rPr>
              <a:t>parietal peritoneum</a:t>
            </a:r>
            <a:r>
              <a:rPr lang="en-IN" dirty="0" smtClean="0">
                <a:solidFill>
                  <a:srgbClr val="CF4317"/>
                </a:solidFill>
              </a:rPr>
              <a:t>.</a:t>
            </a:r>
            <a:endParaRPr lang="en-IN" dirty="0" smtClean="0">
              <a:solidFill>
                <a:schemeClr val="accent2">
                  <a:lumMod val="50000"/>
                </a:schemeClr>
              </a:solidFill>
            </a:endParaRPr>
          </a:p>
          <a:p>
            <a:pPr marL="531813" indent="-531813" algn="just">
              <a:buClr>
                <a:srgbClr val="002060"/>
              </a:buClr>
              <a:buNone/>
            </a:pPr>
            <a:r>
              <a:rPr lang="en-IN" dirty="0" smtClean="0">
                <a:solidFill>
                  <a:schemeClr val="tx1">
                    <a:lumMod val="95000"/>
                    <a:lumOff val="5000"/>
                  </a:schemeClr>
                </a:solidFill>
              </a:rPr>
              <a:t>The </a:t>
            </a:r>
            <a:r>
              <a:rPr lang="en-IN" dirty="0" err="1" smtClean="0">
                <a:solidFill>
                  <a:schemeClr val="tx1">
                    <a:lumMod val="95000"/>
                    <a:lumOff val="5000"/>
                  </a:schemeClr>
                </a:solidFill>
              </a:rPr>
              <a:t>coelom</a:t>
            </a:r>
            <a:r>
              <a:rPr lang="en-IN" dirty="0" smtClean="0">
                <a:solidFill>
                  <a:schemeClr val="tx1">
                    <a:lumMod val="95000"/>
                    <a:lumOff val="5000"/>
                  </a:schemeClr>
                </a:solidFill>
              </a:rPr>
              <a:t> is full of a colourless liquid, the </a:t>
            </a:r>
            <a:r>
              <a:rPr lang="en-IN" b="1" dirty="0" err="1" smtClean="0">
                <a:solidFill>
                  <a:schemeClr val="tx1">
                    <a:lumMod val="95000"/>
                    <a:lumOff val="5000"/>
                  </a:schemeClr>
                </a:solidFill>
              </a:rPr>
              <a:t>coelomic</a:t>
            </a:r>
            <a:r>
              <a:rPr lang="en-IN" b="1" dirty="0" smtClean="0">
                <a:solidFill>
                  <a:schemeClr val="tx1">
                    <a:lumMod val="95000"/>
                    <a:lumOff val="5000"/>
                  </a:schemeClr>
                </a:solidFill>
              </a:rPr>
              <a:t> fluid</a:t>
            </a:r>
            <a:r>
              <a:rPr lang="en-IN" dirty="0" smtClean="0">
                <a:solidFill>
                  <a:schemeClr val="tx1">
                    <a:lumMod val="95000"/>
                    <a:lumOff val="5000"/>
                  </a:schemeClr>
                </a:solidFill>
              </a:rPr>
              <a:t>, similar in composition to sea water but also contains small amount of proteins and nutrients along with a number of </a:t>
            </a:r>
            <a:r>
              <a:rPr lang="en-IN" dirty="0" err="1" smtClean="0">
                <a:solidFill>
                  <a:schemeClr val="tx1">
                    <a:lumMod val="95000"/>
                    <a:lumOff val="5000"/>
                  </a:schemeClr>
                </a:solidFill>
              </a:rPr>
              <a:t>phagocytic</a:t>
            </a:r>
            <a:r>
              <a:rPr lang="en-IN" dirty="0" smtClean="0">
                <a:solidFill>
                  <a:schemeClr val="tx1">
                    <a:lumMod val="95000"/>
                    <a:lumOff val="5000"/>
                  </a:schemeClr>
                </a:solidFill>
              </a:rPr>
              <a:t> </a:t>
            </a:r>
            <a:r>
              <a:rPr lang="en-IN" b="1" dirty="0" err="1" smtClean="0">
                <a:solidFill>
                  <a:schemeClr val="tx1">
                    <a:lumMod val="95000"/>
                    <a:lumOff val="5000"/>
                  </a:schemeClr>
                </a:solidFill>
              </a:rPr>
              <a:t>amoebocytes</a:t>
            </a:r>
            <a:r>
              <a:rPr lang="en-IN" b="1" dirty="0" smtClean="0">
                <a:solidFill>
                  <a:schemeClr val="tx1">
                    <a:lumMod val="95000"/>
                    <a:lumOff val="5000"/>
                  </a:schemeClr>
                </a:solidFill>
              </a:rPr>
              <a:t> </a:t>
            </a:r>
            <a:r>
              <a:rPr lang="en-IN" dirty="0" smtClean="0">
                <a:solidFill>
                  <a:schemeClr val="tx1">
                    <a:lumMod val="95000"/>
                    <a:lumOff val="5000"/>
                  </a:schemeClr>
                </a:solidFill>
              </a:rPr>
              <a:t>or </a:t>
            </a:r>
            <a:r>
              <a:rPr lang="en-IN" b="1" dirty="0" err="1" smtClean="0">
                <a:solidFill>
                  <a:schemeClr val="tx1">
                    <a:lumMod val="95000"/>
                    <a:lumOff val="5000"/>
                  </a:schemeClr>
                </a:solidFill>
              </a:rPr>
              <a:t>coelomocytes</a:t>
            </a:r>
            <a:r>
              <a:rPr lang="en-IN" dirty="0" smtClean="0">
                <a:solidFill>
                  <a:schemeClr val="tx1">
                    <a:lumMod val="95000"/>
                    <a:lumOff val="5000"/>
                  </a:schemeClr>
                </a:solidFill>
              </a:rPr>
              <a:t>. Both </a:t>
            </a:r>
            <a:r>
              <a:rPr lang="en-IN" dirty="0" err="1" smtClean="0">
                <a:solidFill>
                  <a:schemeClr val="tx1">
                    <a:lumMod val="95000"/>
                    <a:lumOff val="5000"/>
                  </a:schemeClr>
                </a:solidFill>
              </a:rPr>
              <a:t>coelomic</a:t>
            </a:r>
            <a:r>
              <a:rPr lang="en-IN" dirty="0" smtClean="0">
                <a:solidFill>
                  <a:schemeClr val="tx1">
                    <a:lumMod val="95000"/>
                    <a:lumOff val="5000"/>
                  </a:schemeClr>
                </a:solidFill>
              </a:rPr>
              <a:t> fluid and the </a:t>
            </a:r>
            <a:r>
              <a:rPr lang="en-IN" dirty="0" err="1" smtClean="0">
                <a:solidFill>
                  <a:schemeClr val="tx1">
                    <a:lumMod val="95000"/>
                    <a:lumOff val="5000"/>
                  </a:schemeClr>
                </a:solidFill>
              </a:rPr>
              <a:t>amoebocytes</a:t>
            </a:r>
            <a:r>
              <a:rPr lang="en-IN" dirty="0" smtClean="0">
                <a:solidFill>
                  <a:schemeClr val="tx1">
                    <a:lumMod val="95000"/>
                    <a:lumOff val="5000"/>
                  </a:schemeClr>
                </a:solidFill>
              </a:rPr>
              <a:t> are produced by peritoneum, the former by </a:t>
            </a:r>
            <a:r>
              <a:rPr lang="en-IN" i="1" dirty="0" smtClean="0">
                <a:solidFill>
                  <a:schemeClr val="tx1">
                    <a:lumMod val="95000"/>
                    <a:lumOff val="5000"/>
                  </a:schemeClr>
                </a:solidFill>
              </a:rPr>
              <a:t>secretion</a:t>
            </a:r>
            <a:r>
              <a:rPr lang="en-IN" dirty="0" smtClean="0">
                <a:solidFill>
                  <a:schemeClr val="tx1">
                    <a:lumMod val="95000"/>
                    <a:lumOff val="5000"/>
                  </a:schemeClr>
                </a:solidFill>
              </a:rPr>
              <a:t> and the latter by </a:t>
            </a:r>
            <a:r>
              <a:rPr lang="en-IN" i="1" dirty="0" smtClean="0">
                <a:solidFill>
                  <a:schemeClr val="tx1">
                    <a:lumMod val="95000"/>
                    <a:lumOff val="5000"/>
                  </a:schemeClr>
                </a:solidFill>
              </a:rPr>
              <a:t>budding</a:t>
            </a:r>
            <a:r>
              <a:rPr lang="en-IN" dirty="0" smtClean="0">
                <a:solidFill>
                  <a:schemeClr val="tx1">
                    <a:lumMod val="95000"/>
                    <a:lumOff val="5000"/>
                  </a:schemeClr>
                </a:solidFill>
              </a:rPr>
              <a:t>.</a:t>
            </a:r>
            <a:endParaRPr lang="en-IN" b="1" baseline="-25000" dirty="0" smtClean="0">
              <a:solidFill>
                <a:schemeClr val="tx1">
                  <a:lumMod val="95000"/>
                  <a:lumOff val="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44624"/>
            <a:ext cx="9144000" cy="646113"/>
          </a:xfrm>
        </p:spPr>
        <p:txBody>
          <a:bodyPr>
            <a:noAutofit/>
          </a:bodyPr>
          <a:lstStyle/>
          <a:p>
            <a:pPr algn="ctr"/>
            <a:r>
              <a:rPr lang="en-US" sz="4000" b="1" dirty="0" smtClean="0">
                <a:solidFill>
                  <a:srgbClr val="7030A0"/>
                </a:solidFill>
                <a:latin typeface="Algerian" pitchFamily="82" charset="0"/>
              </a:rPr>
              <a:t>DIGESTIVE SYSTEM</a:t>
            </a:r>
            <a:endParaRPr lang="en-IN" sz="4000" b="1" dirty="0" smtClean="0">
              <a:solidFill>
                <a:srgbClr val="7030A0"/>
              </a:solidFill>
              <a:latin typeface="Algerian" pitchFamily="82" charset="0"/>
            </a:endParaRPr>
          </a:p>
        </p:txBody>
      </p:sp>
      <p:sp>
        <p:nvSpPr>
          <p:cNvPr id="3" name="Content Placeholder 2"/>
          <p:cNvSpPr>
            <a:spLocks noGrp="1"/>
          </p:cNvSpPr>
          <p:nvPr>
            <p:ph sz="quarter" idx="4294967295"/>
          </p:nvPr>
        </p:nvSpPr>
        <p:spPr>
          <a:xfrm>
            <a:off x="0" y="764704"/>
            <a:ext cx="9144000" cy="6093296"/>
          </a:xfrm>
          <a:prstGeom prst="rect">
            <a:avLst/>
          </a:prstGeom>
        </p:spPr>
        <p:txBody>
          <a:bodyPr>
            <a:normAutofit lnSpcReduction="10000"/>
          </a:bodyPr>
          <a:lstStyle/>
          <a:p>
            <a:pPr algn="just">
              <a:buFont typeface="Wingdings 2" pitchFamily="18" charset="2"/>
              <a:buNone/>
              <a:defRPr/>
            </a:pPr>
            <a:r>
              <a:rPr lang="en-US" sz="2000" dirty="0" smtClean="0">
                <a:solidFill>
                  <a:srgbClr val="00153E"/>
                </a:solidFill>
              </a:rPr>
              <a:t>The digestive system is radial and consists of an </a:t>
            </a:r>
            <a:r>
              <a:rPr lang="en-US" sz="2000" b="1" u="sng" dirty="0" smtClean="0">
                <a:solidFill>
                  <a:srgbClr val="00153E"/>
                </a:solidFill>
              </a:rPr>
              <a:t>Alimentary canal</a:t>
            </a:r>
            <a:r>
              <a:rPr lang="en-US" sz="2000" b="1" dirty="0" smtClean="0">
                <a:solidFill>
                  <a:srgbClr val="00153E"/>
                </a:solidFill>
              </a:rPr>
              <a:t> </a:t>
            </a:r>
            <a:r>
              <a:rPr lang="en-US" sz="2000" dirty="0" smtClean="0">
                <a:solidFill>
                  <a:srgbClr val="00153E"/>
                </a:solidFill>
              </a:rPr>
              <a:t>and some </a:t>
            </a:r>
            <a:r>
              <a:rPr lang="en-US" sz="2000" b="1" u="sng" dirty="0" smtClean="0">
                <a:solidFill>
                  <a:srgbClr val="00153E"/>
                </a:solidFill>
              </a:rPr>
              <a:t>Digestive glands</a:t>
            </a:r>
            <a:r>
              <a:rPr lang="en-US" sz="2000" dirty="0" smtClean="0">
                <a:solidFill>
                  <a:srgbClr val="00153E"/>
                </a:solidFill>
              </a:rPr>
              <a:t>.</a:t>
            </a:r>
          </a:p>
          <a:p>
            <a:pPr algn="just">
              <a:buClr>
                <a:srgbClr val="006C31"/>
              </a:buClr>
              <a:buSzPct val="90000"/>
              <a:buFont typeface="Wingdings" pitchFamily="2" charset="2"/>
              <a:buChar char="Ø"/>
              <a:defRPr/>
            </a:pPr>
            <a:r>
              <a:rPr lang="en-US" sz="2000" b="1" dirty="0" smtClean="0">
                <a:solidFill>
                  <a:srgbClr val="FF0000"/>
                </a:solidFill>
              </a:rPr>
              <a:t>ALIMENTARY CANAL:</a:t>
            </a:r>
            <a:r>
              <a:rPr lang="en-US" sz="2000" b="1" dirty="0" smtClean="0">
                <a:solidFill>
                  <a:schemeClr val="accent1">
                    <a:lumMod val="50000"/>
                  </a:schemeClr>
                </a:solidFill>
              </a:rPr>
              <a:t> </a:t>
            </a:r>
            <a:r>
              <a:rPr lang="en-US" sz="2000" dirty="0" smtClean="0">
                <a:solidFill>
                  <a:schemeClr val="tx1"/>
                </a:solidFill>
              </a:rPr>
              <a:t>is complete. It extends vertically along the oral-</a:t>
            </a:r>
            <a:r>
              <a:rPr lang="en-US" sz="2000" dirty="0" err="1" smtClean="0">
                <a:solidFill>
                  <a:schemeClr val="tx1"/>
                </a:solidFill>
              </a:rPr>
              <a:t>aboral</a:t>
            </a:r>
            <a:r>
              <a:rPr lang="en-US" sz="2000" dirty="0" smtClean="0">
                <a:solidFill>
                  <a:schemeClr val="tx1"/>
                </a:solidFill>
              </a:rPr>
              <a:t> axis in the central disc. Hence, it is very short, though very wide at places. It comprises of mouth, </a:t>
            </a:r>
            <a:r>
              <a:rPr lang="en-US" sz="2000" dirty="0" err="1" smtClean="0">
                <a:solidFill>
                  <a:schemeClr val="tx1"/>
                </a:solidFill>
              </a:rPr>
              <a:t>oesophagus</a:t>
            </a:r>
            <a:r>
              <a:rPr lang="en-US" sz="2000" dirty="0" smtClean="0">
                <a:solidFill>
                  <a:schemeClr val="tx1"/>
                </a:solidFill>
              </a:rPr>
              <a:t>, stomach, intestine and anus.</a:t>
            </a:r>
          </a:p>
          <a:p>
            <a:pPr algn="just">
              <a:buClr>
                <a:srgbClr val="006C31"/>
              </a:buClr>
              <a:buSzPct val="90000"/>
              <a:buNone/>
              <a:defRPr/>
            </a:pPr>
            <a:r>
              <a:rPr lang="en-US" sz="2000" b="1" dirty="0" smtClean="0"/>
              <a:t>	Mouth: </a:t>
            </a:r>
            <a:r>
              <a:rPr lang="en-US" sz="2000" dirty="0" smtClean="0">
                <a:solidFill>
                  <a:srgbClr val="002060"/>
                </a:solidFill>
              </a:rPr>
              <a:t>is a circular perforation in the </a:t>
            </a:r>
            <a:r>
              <a:rPr lang="en-US" sz="2000" dirty="0" err="1" smtClean="0">
                <a:solidFill>
                  <a:srgbClr val="002060"/>
                </a:solidFill>
              </a:rPr>
              <a:t>peristome</a:t>
            </a:r>
            <a:r>
              <a:rPr lang="en-US" sz="2000" dirty="0" smtClean="0">
                <a:solidFill>
                  <a:srgbClr val="002060"/>
                </a:solidFill>
              </a:rPr>
              <a:t> situated in the middle of the central disc on the oral side. It is surrounded by a sphincter muscle, which is a modification of the body wall musculature in this region. The mouth leads into the </a:t>
            </a:r>
            <a:r>
              <a:rPr lang="en-US" sz="2000" dirty="0" err="1" smtClean="0">
                <a:solidFill>
                  <a:srgbClr val="002060"/>
                </a:solidFill>
              </a:rPr>
              <a:t>oesophagus</a:t>
            </a:r>
            <a:r>
              <a:rPr lang="en-US" sz="2000" dirty="0" smtClean="0">
                <a:solidFill>
                  <a:srgbClr val="002060"/>
                </a:solidFill>
              </a:rPr>
              <a:t>.</a:t>
            </a:r>
          </a:p>
          <a:p>
            <a:pPr algn="just">
              <a:buClr>
                <a:srgbClr val="006C31"/>
              </a:buClr>
              <a:buSzPct val="90000"/>
              <a:buNone/>
              <a:defRPr/>
            </a:pPr>
            <a:r>
              <a:rPr lang="en-US" sz="2000" b="1" dirty="0" smtClean="0">
                <a:solidFill>
                  <a:srgbClr val="002060"/>
                </a:solidFill>
              </a:rPr>
              <a:t>	</a:t>
            </a:r>
            <a:r>
              <a:rPr lang="en-US" sz="2000" b="1" dirty="0" err="1" smtClean="0">
                <a:solidFill>
                  <a:schemeClr val="accent3">
                    <a:lumMod val="50000"/>
                  </a:schemeClr>
                </a:solidFill>
              </a:rPr>
              <a:t>Oesophagus</a:t>
            </a:r>
            <a:r>
              <a:rPr lang="en-US" sz="2000" b="1" dirty="0" smtClean="0">
                <a:solidFill>
                  <a:schemeClr val="accent3">
                    <a:lumMod val="50000"/>
                  </a:schemeClr>
                </a:solidFill>
              </a:rPr>
              <a:t>:</a:t>
            </a:r>
            <a:r>
              <a:rPr lang="en-US" sz="2000" dirty="0" smtClean="0">
                <a:solidFill>
                  <a:schemeClr val="accent3">
                    <a:lumMod val="50000"/>
                  </a:schemeClr>
                </a:solidFill>
              </a:rPr>
              <a:t> </a:t>
            </a:r>
            <a:r>
              <a:rPr lang="en-US" sz="2000" dirty="0" smtClean="0">
                <a:solidFill>
                  <a:srgbClr val="002060"/>
                </a:solidFill>
              </a:rPr>
              <a:t>the </a:t>
            </a:r>
            <a:r>
              <a:rPr lang="en-US" sz="2000" dirty="0" err="1" smtClean="0">
                <a:solidFill>
                  <a:srgbClr val="002060"/>
                </a:solidFill>
              </a:rPr>
              <a:t>oesophagus</a:t>
            </a:r>
            <a:r>
              <a:rPr lang="en-US" sz="2000" dirty="0" smtClean="0">
                <a:solidFill>
                  <a:srgbClr val="002060"/>
                </a:solidFill>
              </a:rPr>
              <a:t> is a very short, vertical tube. It opens into the stomach towards aboral side.</a:t>
            </a:r>
          </a:p>
          <a:p>
            <a:pPr algn="just">
              <a:buClr>
                <a:srgbClr val="006C31"/>
              </a:buClr>
              <a:buSzPct val="90000"/>
              <a:buNone/>
              <a:defRPr/>
            </a:pPr>
            <a:r>
              <a:rPr lang="en-US" sz="2000" b="1" dirty="0" smtClean="0">
                <a:solidFill>
                  <a:srgbClr val="002060"/>
                </a:solidFill>
              </a:rPr>
              <a:t>	</a:t>
            </a:r>
            <a:r>
              <a:rPr lang="en-US" sz="2000" b="1" dirty="0" smtClean="0">
                <a:solidFill>
                  <a:srgbClr val="CF4317"/>
                </a:solidFill>
              </a:rPr>
              <a:t>Stomach: </a:t>
            </a:r>
            <a:r>
              <a:rPr lang="en-US" sz="2000" dirty="0" smtClean="0">
                <a:solidFill>
                  <a:srgbClr val="002060"/>
                </a:solidFill>
              </a:rPr>
              <a:t>is the largest part of the alimentary canal and divided by a horizontal constriction into two distinct parts – the </a:t>
            </a:r>
            <a:r>
              <a:rPr lang="en-US" sz="2000" i="1" dirty="0" smtClean="0">
                <a:solidFill>
                  <a:srgbClr val="002060"/>
                </a:solidFill>
              </a:rPr>
              <a:t>lower</a:t>
            </a:r>
            <a:r>
              <a:rPr lang="en-US" sz="2000" dirty="0" smtClean="0">
                <a:solidFill>
                  <a:srgbClr val="002060"/>
                </a:solidFill>
              </a:rPr>
              <a:t> larger </a:t>
            </a:r>
            <a:r>
              <a:rPr lang="en-US" sz="2000" b="1" dirty="0" smtClean="0">
                <a:solidFill>
                  <a:srgbClr val="002060"/>
                </a:solidFill>
              </a:rPr>
              <a:t>cardiac stomach</a:t>
            </a:r>
            <a:r>
              <a:rPr lang="en-US" sz="2000" dirty="0" smtClean="0">
                <a:solidFill>
                  <a:srgbClr val="002060"/>
                </a:solidFill>
              </a:rPr>
              <a:t> which can be </a:t>
            </a:r>
            <a:r>
              <a:rPr lang="en-US" sz="2000" dirty="0" err="1" smtClean="0">
                <a:solidFill>
                  <a:srgbClr val="002060"/>
                </a:solidFill>
              </a:rPr>
              <a:t>everted</a:t>
            </a:r>
            <a:r>
              <a:rPr lang="en-US" sz="2000" dirty="0" smtClean="0">
                <a:solidFill>
                  <a:srgbClr val="002060"/>
                </a:solidFill>
              </a:rPr>
              <a:t> out through mouth and the </a:t>
            </a:r>
            <a:r>
              <a:rPr lang="en-US" sz="2000" i="1" dirty="0" smtClean="0">
                <a:solidFill>
                  <a:srgbClr val="002060"/>
                </a:solidFill>
              </a:rPr>
              <a:t>upper</a:t>
            </a:r>
            <a:r>
              <a:rPr lang="en-US" sz="2000" dirty="0" smtClean="0">
                <a:solidFill>
                  <a:srgbClr val="002060"/>
                </a:solidFill>
              </a:rPr>
              <a:t> smaller </a:t>
            </a:r>
            <a:r>
              <a:rPr lang="en-US" sz="2000" b="1" dirty="0" smtClean="0">
                <a:solidFill>
                  <a:srgbClr val="002060"/>
                </a:solidFill>
              </a:rPr>
              <a:t>pyloric stomach</a:t>
            </a:r>
            <a:r>
              <a:rPr lang="en-US" sz="2000" dirty="0" smtClean="0">
                <a:solidFill>
                  <a:srgbClr val="002060"/>
                </a:solidFill>
              </a:rPr>
              <a:t>.</a:t>
            </a:r>
          </a:p>
          <a:p>
            <a:pPr algn="just">
              <a:buClr>
                <a:srgbClr val="006C31"/>
              </a:buClr>
              <a:buSzPct val="90000"/>
              <a:buNone/>
              <a:defRPr/>
            </a:pPr>
            <a:r>
              <a:rPr lang="en-US" sz="2000" b="1" dirty="0" smtClean="0">
                <a:solidFill>
                  <a:srgbClr val="002060"/>
                </a:solidFill>
              </a:rPr>
              <a:t>	</a:t>
            </a:r>
            <a:r>
              <a:rPr lang="en-US" sz="2000" b="1" dirty="0" smtClean="0">
                <a:solidFill>
                  <a:schemeClr val="accent5">
                    <a:lumMod val="50000"/>
                  </a:schemeClr>
                </a:solidFill>
              </a:rPr>
              <a:t>Intestine: </a:t>
            </a:r>
            <a:r>
              <a:rPr lang="en-US" sz="2000" dirty="0" smtClean="0">
                <a:solidFill>
                  <a:srgbClr val="002060"/>
                </a:solidFill>
              </a:rPr>
              <a:t>is a short, narrow tube that runs straight upward to open out at the branches called </a:t>
            </a:r>
            <a:r>
              <a:rPr lang="en-US" sz="2000" b="1" dirty="0" smtClean="0">
                <a:solidFill>
                  <a:srgbClr val="002060"/>
                </a:solidFill>
              </a:rPr>
              <a:t>Intestinal </a:t>
            </a:r>
            <a:r>
              <a:rPr lang="en-US" sz="2000" b="1" dirty="0" err="1" smtClean="0">
                <a:solidFill>
                  <a:srgbClr val="002060"/>
                </a:solidFill>
              </a:rPr>
              <a:t>caeca</a:t>
            </a:r>
            <a:r>
              <a:rPr lang="en-US" sz="2000" dirty="0" smtClean="0">
                <a:solidFill>
                  <a:srgbClr val="002060"/>
                </a:solidFill>
              </a:rPr>
              <a:t>, each with several short irregularly shaped </a:t>
            </a:r>
            <a:r>
              <a:rPr lang="en-US" sz="2000" dirty="0" err="1" smtClean="0">
                <a:solidFill>
                  <a:srgbClr val="002060"/>
                </a:solidFill>
              </a:rPr>
              <a:t>diverticula</a:t>
            </a:r>
            <a:r>
              <a:rPr lang="en-US" sz="2000" dirty="0" smtClean="0">
                <a:solidFill>
                  <a:srgbClr val="002060"/>
                </a:solidFill>
              </a:rPr>
              <a:t>. The intestinal </a:t>
            </a:r>
            <a:r>
              <a:rPr lang="en-US" sz="2000" dirty="0" err="1" smtClean="0">
                <a:solidFill>
                  <a:srgbClr val="002060"/>
                </a:solidFill>
              </a:rPr>
              <a:t>caeca</a:t>
            </a:r>
            <a:r>
              <a:rPr lang="en-US" sz="2000" dirty="0" smtClean="0">
                <a:solidFill>
                  <a:srgbClr val="002060"/>
                </a:solidFill>
              </a:rPr>
              <a:t> secrete a brownish substance of excretory nature.</a:t>
            </a:r>
          </a:p>
          <a:p>
            <a:pPr algn="just">
              <a:buClr>
                <a:srgbClr val="006C31"/>
              </a:buClr>
              <a:buSzPct val="90000"/>
              <a:buNone/>
              <a:defRPr/>
            </a:pPr>
            <a:r>
              <a:rPr lang="en-US" sz="2000" b="1" dirty="0" smtClean="0">
                <a:solidFill>
                  <a:srgbClr val="002060"/>
                </a:solidFill>
              </a:rPr>
              <a:t>	</a:t>
            </a:r>
            <a:r>
              <a:rPr lang="en-US" sz="2000" b="1" dirty="0" smtClean="0">
                <a:solidFill>
                  <a:srgbClr val="C00000"/>
                </a:solidFill>
              </a:rPr>
              <a:t>Anus:</a:t>
            </a:r>
            <a:r>
              <a:rPr lang="en-US" sz="2000" b="1" dirty="0" smtClean="0">
                <a:solidFill>
                  <a:srgbClr val="002060"/>
                </a:solidFill>
              </a:rPr>
              <a:t> </a:t>
            </a:r>
            <a:r>
              <a:rPr lang="en-US" sz="2000" dirty="0" smtClean="0">
                <a:solidFill>
                  <a:srgbClr val="002060"/>
                </a:solidFill>
              </a:rPr>
              <a:t>is a very small opening on the aboral surface of the central disc slightly from the centre.</a:t>
            </a:r>
            <a:endParaRPr lang="en-US" sz="2000" b="1" dirty="0" smtClean="0">
              <a:solidFill>
                <a:srgbClr val="00206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7384"/>
            <a:ext cx="9144000" cy="576064"/>
          </a:xfrm>
        </p:spPr>
        <p:txBody>
          <a:bodyPr>
            <a:noAutofit/>
          </a:bodyPr>
          <a:lstStyle/>
          <a:p>
            <a:pPr algn="r"/>
            <a:r>
              <a:rPr lang="en-US" sz="2800" b="1" dirty="0" smtClean="0">
                <a:solidFill>
                  <a:srgbClr val="CF4317"/>
                </a:solidFill>
                <a:latin typeface="Algerian" pitchFamily="82" charset="0"/>
              </a:rPr>
              <a:t>DIGESTIVE SYSTEM </a:t>
            </a:r>
            <a:r>
              <a:rPr lang="en-US" sz="2000" b="1" dirty="0" smtClean="0">
                <a:solidFill>
                  <a:srgbClr val="CF4317"/>
                </a:solidFill>
                <a:latin typeface="Algerian" pitchFamily="82" charset="0"/>
              </a:rPr>
              <a:t>(contd.)</a:t>
            </a:r>
            <a:endParaRPr lang="en-IN" sz="2800" b="1" dirty="0" smtClean="0">
              <a:solidFill>
                <a:srgbClr val="CF4317"/>
              </a:solidFill>
              <a:latin typeface="Algerian" pitchFamily="82" charset="0"/>
            </a:endParaRPr>
          </a:p>
        </p:txBody>
      </p:sp>
      <p:sp>
        <p:nvSpPr>
          <p:cNvPr id="3" name="Content Placeholder 2"/>
          <p:cNvSpPr>
            <a:spLocks noGrp="1"/>
          </p:cNvSpPr>
          <p:nvPr>
            <p:ph sz="quarter" idx="4294967295"/>
          </p:nvPr>
        </p:nvSpPr>
        <p:spPr>
          <a:xfrm>
            <a:off x="0" y="764704"/>
            <a:ext cx="9144000" cy="6093296"/>
          </a:xfrm>
          <a:prstGeom prst="rect">
            <a:avLst/>
          </a:prstGeom>
        </p:spPr>
        <p:txBody>
          <a:bodyPr>
            <a:normAutofit/>
          </a:bodyPr>
          <a:lstStyle/>
          <a:p>
            <a:pPr algn="just">
              <a:buClr>
                <a:srgbClr val="006C31"/>
              </a:buClr>
              <a:buSzPct val="90000"/>
              <a:buFont typeface="Wingdings" pitchFamily="2" charset="2"/>
              <a:buChar char="Ø"/>
              <a:defRPr/>
            </a:pPr>
            <a:r>
              <a:rPr lang="en-US" sz="2000" b="1" dirty="0" smtClean="0">
                <a:solidFill>
                  <a:srgbClr val="FF9900"/>
                </a:solidFill>
              </a:rPr>
              <a:t>DIGESTIVE GLANDS: </a:t>
            </a:r>
            <a:r>
              <a:rPr lang="en-US" sz="2000" dirty="0" smtClean="0">
                <a:solidFill>
                  <a:schemeClr val="tx1">
                    <a:lumMod val="95000"/>
                    <a:lumOff val="5000"/>
                  </a:schemeClr>
                </a:solidFill>
              </a:rPr>
              <a:t>It consists of five pairs of long, brownish or greenish bodies called </a:t>
            </a:r>
            <a:r>
              <a:rPr lang="en-US" sz="2000" b="1" dirty="0" smtClean="0">
                <a:solidFill>
                  <a:schemeClr val="tx1">
                    <a:lumMod val="95000"/>
                    <a:lumOff val="5000"/>
                  </a:schemeClr>
                </a:solidFill>
              </a:rPr>
              <a:t>Pyloric </a:t>
            </a:r>
            <a:r>
              <a:rPr lang="en-US" sz="2000" b="1" dirty="0" err="1" smtClean="0">
                <a:solidFill>
                  <a:schemeClr val="tx1">
                    <a:lumMod val="95000"/>
                    <a:lumOff val="5000"/>
                  </a:schemeClr>
                </a:solidFill>
              </a:rPr>
              <a:t>caeca</a:t>
            </a:r>
            <a:r>
              <a:rPr lang="en-US" sz="2000" dirty="0" smtClean="0">
                <a:solidFill>
                  <a:schemeClr val="tx1">
                    <a:lumMod val="95000"/>
                    <a:lumOff val="5000"/>
                  </a:schemeClr>
                </a:solidFill>
              </a:rPr>
              <a:t>, a pair lies in each arm occupying its greater part. Each pyloric </a:t>
            </a:r>
            <a:r>
              <a:rPr lang="en-US" sz="2000" dirty="0" err="1" smtClean="0">
                <a:solidFill>
                  <a:schemeClr val="tx1">
                    <a:lumMod val="95000"/>
                    <a:lumOff val="5000"/>
                  </a:schemeClr>
                </a:solidFill>
              </a:rPr>
              <a:t>caecum</a:t>
            </a:r>
            <a:r>
              <a:rPr lang="en-US" sz="2000" dirty="0" smtClean="0">
                <a:solidFill>
                  <a:schemeClr val="tx1">
                    <a:lumMod val="95000"/>
                    <a:lumOff val="5000"/>
                  </a:schemeClr>
                </a:solidFill>
              </a:rPr>
              <a:t> consists of a double series of hollow, </a:t>
            </a:r>
            <a:r>
              <a:rPr lang="en-US" sz="2000" dirty="0" err="1" smtClean="0">
                <a:solidFill>
                  <a:schemeClr val="tx1">
                    <a:lumMod val="95000"/>
                    <a:lumOff val="5000"/>
                  </a:schemeClr>
                </a:solidFill>
              </a:rPr>
              <a:t>lobulated</a:t>
            </a:r>
            <a:r>
              <a:rPr lang="en-US" sz="2000" dirty="0" smtClean="0">
                <a:solidFill>
                  <a:schemeClr val="tx1">
                    <a:lumMod val="95000"/>
                    <a:lumOff val="5000"/>
                  </a:schemeClr>
                </a:solidFill>
              </a:rPr>
              <a:t> sacs that open into a central tube-like duct. The two ducts from a pair of </a:t>
            </a:r>
            <a:r>
              <a:rPr lang="en-US" sz="2000" dirty="0" err="1" smtClean="0">
                <a:solidFill>
                  <a:schemeClr val="tx1">
                    <a:lumMod val="95000"/>
                    <a:lumOff val="5000"/>
                  </a:schemeClr>
                </a:solidFill>
              </a:rPr>
              <a:t>caeca</a:t>
            </a:r>
            <a:r>
              <a:rPr lang="en-US" sz="2000" dirty="0" smtClean="0">
                <a:solidFill>
                  <a:schemeClr val="tx1">
                    <a:lumMod val="95000"/>
                    <a:lumOff val="5000"/>
                  </a:schemeClr>
                </a:solidFill>
              </a:rPr>
              <a:t> of each arm unite to form a main </a:t>
            </a:r>
            <a:r>
              <a:rPr lang="en-US" sz="2000" b="1" dirty="0" smtClean="0">
                <a:solidFill>
                  <a:schemeClr val="tx1">
                    <a:lumMod val="95000"/>
                    <a:lumOff val="5000"/>
                  </a:schemeClr>
                </a:solidFill>
              </a:rPr>
              <a:t>pyloric duct</a:t>
            </a:r>
            <a:r>
              <a:rPr lang="en-US" sz="2000" dirty="0" smtClean="0">
                <a:solidFill>
                  <a:schemeClr val="tx1">
                    <a:lumMod val="95000"/>
                    <a:lumOff val="5000"/>
                  </a:schemeClr>
                </a:solidFill>
              </a:rPr>
              <a:t> that opens into the pyloric stomach at one of its angles. Each pyloric </a:t>
            </a:r>
            <a:r>
              <a:rPr lang="en-US" sz="2000" dirty="0" err="1" smtClean="0">
                <a:solidFill>
                  <a:schemeClr val="tx1">
                    <a:lumMod val="95000"/>
                    <a:lumOff val="5000"/>
                  </a:schemeClr>
                </a:solidFill>
              </a:rPr>
              <a:t>caecum</a:t>
            </a:r>
            <a:r>
              <a:rPr lang="en-US" sz="2000" dirty="0" smtClean="0">
                <a:solidFill>
                  <a:schemeClr val="tx1">
                    <a:lumMod val="95000"/>
                    <a:lumOff val="5000"/>
                  </a:schemeClr>
                </a:solidFill>
              </a:rPr>
              <a:t> is suspended from the aboral </a:t>
            </a:r>
            <a:r>
              <a:rPr lang="en-US" sz="2000" dirty="0" err="1" smtClean="0">
                <a:solidFill>
                  <a:schemeClr val="tx1">
                    <a:lumMod val="95000"/>
                    <a:lumOff val="5000"/>
                  </a:schemeClr>
                </a:solidFill>
              </a:rPr>
              <a:t>bosy</a:t>
            </a:r>
            <a:r>
              <a:rPr lang="en-US" sz="2000" dirty="0" smtClean="0">
                <a:solidFill>
                  <a:schemeClr val="tx1">
                    <a:lumMod val="95000"/>
                    <a:lumOff val="5000"/>
                  </a:schemeClr>
                </a:solidFill>
              </a:rPr>
              <a:t> wall by two longitudinal mesenteries.</a:t>
            </a:r>
          </a:p>
          <a:p>
            <a:pPr algn="just">
              <a:buClr>
                <a:srgbClr val="006C31"/>
              </a:buClr>
              <a:buSzPct val="90000"/>
              <a:buNone/>
              <a:defRPr/>
            </a:pPr>
            <a:r>
              <a:rPr lang="en-US" sz="2000" b="1" dirty="0" smtClean="0">
                <a:solidFill>
                  <a:schemeClr val="tx1">
                    <a:lumMod val="95000"/>
                    <a:lumOff val="5000"/>
                  </a:schemeClr>
                </a:solidFill>
              </a:rPr>
              <a:t>		</a:t>
            </a:r>
            <a:r>
              <a:rPr lang="en-US" sz="2000" dirty="0" smtClean="0">
                <a:solidFill>
                  <a:schemeClr val="accent1">
                    <a:lumMod val="50000"/>
                  </a:schemeClr>
                </a:solidFill>
              </a:rPr>
              <a:t>The pyloric </a:t>
            </a:r>
            <a:r>
              <a:rPr lang="en-US" sz="2000" dirty="0" err="1" smtClean="0">
                <a:solidFill>
                  <a:schemeClr val="accent1">
                    <a:lumMod val="50000"/>
                  </a:schemeClr>
                </a:solidFill>
              </a:rPr>
              <a:t>caeca</a:t>
            </a:r>
            <a:r>
              <a:rPr lang="en-US" sz="2000" dirty="0" smtClean="0">
                <a:solidFill>
                  <a:schemeClr val="accent1">
                    <a:lumMod val="50000"/>
                  </a:schemeClr>
                </a:solidFill>
              </a:rPr>
              <a:t> are lined by ciliated columnar epithelium having </a:t>
            </a:r>
            <a:r>
              <a:rPr lang="en-US" sz="2000" dirty="0" err="1" smtClean="0">
                <a:solidFill>
                  <a:schemeClr val="accent1">
                    <a:lumMod val="50000"/>
                  </a:schemeClr>
                </a:solidFill>
              </a:rPr>
              <a:t>gladular</a:t>
            </a:r>
            <a:r>
              <a:rPr lang="en-US" sz="2000" dirty="0" smtClean="0">
                <a:solidFill>
                  <a:schemeClr val="accent1">
                    <a:lumMod val="50000"/>
                  </a:schemeClr>
                </a:solidFill>
              </a:rPr>
              <a:t> and storage cells and secrete a digestive juice similar to the </a:t>
            </a:r>
            <a:r>
              <a:rPr lang="en-US" sz="2000" dirty="0" err="1" smtClean="0">
                <a:solidFill>
                  <a:schemeClr val="accent1">
                    <a:lumMod val="50000"/>
                  </a:schemeClr>
                </a:solidFill>
              </a:rPr>
              <a:t>pancrreatic</a:t>
            </a:r>
            <a:r>
              <a:rPr lang="en-US" sz="2000" dirty="0" smtClean="0">
                <a:solidFill>
                  <a:schemeClr val="accent1">
                    <a:lumMod val="50000"/>
                  </a:schemeClr>
                </a:solidFill>
              </a:rPr>
              <a:t> juice of vertebrates. It contains enzymes, such as proteases, amylases and lipases. The storage cells absorbs the digested food and store it chiefly as lipids.</a:t>
            </a:r>
          </a:p>
          <a:p>
            <a:pPr algn="just">
              <a:buClr>
                <a:srgbClr val="006C31"/>
              </a:buClr>
              <a:buSzPct val="90000"/>
              <a:buNone/>
              <a:defRPr/>
            </a:pPr>
            <a:r>
              <a:rPr lang="en-US" sz="2000" dirty="0" smtClean="0">
                <a:solidFill>
                  <a:schemeClr val="accent1">
                    <a:lumMod val="50000"/>
                  </a:schemeClr>
                </a:solidFill>
              </a:rPr>
              <a:t>		</a:t>
            </a:r>
            <a:r>
              <a:rPr lang="en-US" sz="2000" dirty="0" smtClean="0">
                <a:solidFill>
                  <a:srgbClr val="C00000"/>
                </a:solidFill>
              </a:rPr>
              <a:t>The cilia in the pyloric </a:t>
            </a:r>
            <a:r>
              <a:rPr lang="en-US" sz="2000" dirty="0" err="1" smtClean="0">
                <a:solidFill>
                  <a:srgbClr val="C00000"/>
                </a:solidFill>
              </a:rPr>
              <a:t>caeca</a:t>
            </a:r>
            <a:r>
              <a:rPr lang="en-US" sz="2000" dirty="0" smtClean="0">
                <a:solidFill>
                  <a:srgbClr val="C00000"/>
                </a:solidFill>
              </a:rPr>
              <a:t> beat in the two directions causing opposite currents. The cilia on the roof (aboral surface) beat inward (toward the central disc) and produce a </a:t>
            </a:r>
            <a:r>
              <a:rPr lang="en-US" sz="2000" i="1" dirty="0" smtClean="0">
                <a:solidFill>
                  <a:srgbClr val="C00000"/>
                </a:solidFill>
              </a:rPr>
              <a:t>centripetal current</a:t>
            </a:r>
            <a:r>
              <a:rPr lang="en-US" sz="2000" dirty="0" smtClean="0">
                <a:solidFill>
                  <a:srgbClr val="C00000"/>
                </a:solidFill>
              </a:rPr>
              <a:t>, which carries the enzymes to pyloric and cardiac stomach, where most digestion occurs. The cilia on the floor (oral surface) beat outward and set up a </a:t>
            </a:r>
            <a:r>
              <a:rPr lang="en-US" sz="2000" i="1" dirty="0" smtClean="0">
                <a:solidFill>
                  <a:srgbClr val="C00000"/>
                </a:solidFill>
              </a:rPr>
              <a:t>centrifugal current</a:t>
            </a:r>
            <a:r>
              <a:rPr lang="en-US" sz="2000" dirty="0" smtClean="0">
                <a:solidFill>
                  <a:srgbClr val="C00000"/>
                </a:solidFill>
              </a:rPr>
              <a:t>, which brings the digestive food from the pyloric stomach into the pyloric </a:t>
            </a:r>
            <a:r>
              <a:rPr lang="en-US" sz="2000" dirty="0" err="1" smtClean="0">
                <a:solidFill>
                  <a:srgbClr val="C00000"/>
                </a:solidFill>
              </a:rPr>
              <a:t>caeca</a:t>
            </a:r>
            <a:r>
              <a:rPr lang="en-US" sz="2000" dirty="0" smtClean="0">
                <a:solidFill>
                  <a:srgbClr val="C00000"/>
                </a:solidFill>
              </a:rPr>
              <a:t> for absorption. 	</a:t>
            </a:r>
            <a:r>
              <a:rPr lang="en-US" sz="2000" dirty="0" smtClean="0">
                <a:solidFill>
                  <a:srgbClr val="7030A0"/>
                </a:solidFill>
              </a:rPr>
              <a:t>Gland cells are particularly abundant in the lining of the cardiac stomach. These cells produce digestive enzymes.</a:t>
            </a:r>
            <a:endParaRPr lang="en-US" sz="2000" i="1" dirty="0" smtClean="0">
              <a:solidFill>
                <a:srgbClr val="7030A0"/>
              </a:solidFill>
            </a:endParaRPr>
          </a:p>
          <a:p>
            <a:pPr algn="just">
              <a:buClr>
                <a:srgbClr val="006C31"/>
              </a:buClr>
              <a:buSzPct val="90000"/>
              <a:buNone/>
              <a:defRPr/>
            </a:pPr>
            <a:endParaRPr lang="en-US" sz="2000" b="1" dirty="0" smtClean="0">
              <a:solidFill>
                <a:srgbClr val="00206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62.jpg"/>
          <p:cNvPicPr>
            <a:picLocks noChangeAspect="1"/>
          </p:cNvPicPr>
          <p:nvPr/>
        </p:nvPicPr>
        <p:blipFill>
          <a:blip r:embed="rId2" cstate="print"/>
          <a:srcRect b="10259"/>
          <a:stretch>
            <a:fillRect/>
          </a:stretch>
        </p:blipFill>
        <p:spPr>
          <a:xfrm>
            <a:off x="0" y="0"/>
            <a:ext cx="9144000" cy="6165304"/>
          </a:xfrm>
          <a:prstGeom prst="rect">
            <a:avLst/>
          </a:prstGeom>
        </p:spPr>
      </p:pic>
      <p:sp>
        <p:nvSpPr>
          <p:cNvPr id="3" name="TextBox 2"/>
          <p:cNvSpPr txBox="1"/>
          <p:nvPr/>
        </p:nvSpPr>
        <p:spPr>
          <a:xfrm>
            <a:off x="1763688" y="6309320"/>
            <a:ext cx="5976664" cy="369332"/>
          </a:xfrm>
          <a:prstGeom prst="rect">
            <a:avLst/>
          </a:prstGeom>
          <a:noFill/>
        </p:spPr>
        <p:txBody>
          <a:bodyPr wrap="square" rtlCol="0">
            <a:spAutoFit/>
          </a:bodyPr>
          <a:lstStyle/>
          <a:p>
            <a:pPr algn="ctr"/>
            <a:r>
              <a:rPr lang="en-IN" b="1" dirty="0" smtClean="0">
                <a:solidFill>
                  <a:srgbClr val="002060"/>
                </a:solidFill>
              </a:rPr>
              <a:t>Anatomy of </a:t>
            </a:r>
            <a:r>
              <a:rPr lang="en-IN" b="1" i="1" dirty="0" err="1" smtClean="0">
                <a:solidFill>
                  <a:srgbClr val="002060"/>
                </a:solidFill>
              </a:rPr>
              <a:t>Asterias</a:t>
            </a:r>
            <a:r>
              <a:rPr lang="en-IN" b="1" i="1" dirty="0" smtClean="0">
                <a:solidFill>
                  <a:srgbClr val="002060"/>
                </a:solidFill>
              </a:rPr>
              <a:t> </a:t>
            </a:r>
            <a:r>
              <a:rPr lang="en-IN" b="1" dirty="0" smtClean="0">
                <a:solidFill>
                  <a:srgbClr val="002060"/>
                </a:solidFill>
              </a:rPr>
              <a:t>showing its Digestive System</a:t>
            </a:r>
            <a:endParaRPr lang="en-IN" b="1" dirty="0">
              <a:solidFill>
                <a:srgbClr val="00206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116632"/>
            <a:ext cx="9144000" cy="504056"/>
          </a:xfrm>
        </p:spPr>
        <p:txBody>
          <a:bodyPr>
            <a:noAutofit/>
          </a:bodyPr>
          <a:lstStyle/>
          <a:p>
            <a:pPr algn="ctr"/>
            <a:r>
              <a:rPr lang="en-US" sz="2800" b="1" dirty="0" smtClean="0">
                <a:solidFill>
                  <a:srgbClr val="532BE5"/>
                </a:solidFill>
                <a:latin typeface="Algerian" pitchFamily="82" charset="0"/>
              </a:rPr>
              <a:t>Water vascular system or ambulacral system</a:t>
            </a:r>
            <a:endParaRPr lang="en-IN" sz="2800" b="1" dirty="0" smtClean="0">
              <a:solidFill>
                <a:srgbClr val="532BE5"/>
              </a:solidFill>
              <a:latin typeface="Algerian" pitchFamily="82" charset="0"/>
            </a:endParaRPr>
          </a:p>
        </p:txBody>
      </p:sp>
      <p:sp>
        <p:nvSpPr>
          <p:cNvPr id="3" name="Content Placeholder 2"/>
          <p:cNvSpPr>
            <a:spLocks noGrp="1"/>
          </p:cNvSpPr>
          <p:nvPr>
            <p:ph sz="quarter" idx="4294967295"/>
          </p:nvPr>
        </p:nvSpPr>
        <p:spPr>
          <a:xfrm>
            <a:off x="0" y="836712"/>
            <a:ext cx="9144000" cy="6021288"/>
          </a:xfrm>
          <a:prstGeom prst="rect">
            <a:avLst/>
          </a:prstGeom>
        </p:spPr>
        <p:txBody>
          <a:bodyPr>
            <a:noAutofit/>
          </a:bodyPr>
          <a:lstStyle/>
          <a:p>
            <a:pPr algn="just">
              <a:buFont typeface="Wingdings 2" pitchFamily="18" charset="2"/>
              <a:buNone/>
              <a:defRPr/>
            </a:pPr>
            <a:r>
              <a:rPr lang="en-US" sz="1900" dirty="0" smtClean="0">
                <a:solidFill>
                  <a:srgbClr val="7030A0"/>
                </a:solidFill>
              </a:rPr>
              <a:t>The system is unique in to the echinoderms and is derived from the </a:t>
            </a:r>
            <a:r>
              <a:rPr lang="en-US" sz="1900" dirty="0" err="1" smtClean="0">
                <a:solidFill>
                  <a:srgbClr val="7030A0"/>
                </a:solidFill>
              </a:rPr>
              <a:t>coelom</a:t>
            </a:r>
            <a:r>
              <a:rPr lang="en-US" sz="1900" dirty="0" smtClean="0">
                <a:solidFill>
                  <a:srgbClr val="7030A0"/>
                </a:solidFill>
              </a:rPr>
              <a:t> from which it separates during development of the animal. It consists of </a:t>
            </a:r>
            <a:r>
              <a:rPr lang="en-US" sz="1900" i="1" dirty="0" smtClean="0">
                <a:solidFill>
                  <a:srgbClr val="7030A0"/>
                </a:solidFill>
              </a:rPr>
              <a:t>stone canal</a:t>
            </a:r>
            <a:r>
              <a:rPr lang="en-US" sz="1900" dirty="0" smtClean="0">
                <a:solidFill>
                  <a:srgbClr val="7030A0"/>
                </a:solidFill>
              </a:rPr>
              <a:t>, </a:t>
            </a:r>
            <a:r>
              <a:rPr lang="en-US" sz="1900" i="1" dirty="0" smtClean="0">
                <a:solidFill>
                  <a:srgbClr val="7030A0"/>
                </a:solidFill>
              </a:rPr>
              <a:t>ring ambulacral vessel</a:t>
            </a:r>
            <a:r>
              <a:rPr lang="en-US" sz="1900" dirty="0" smtClean="0">
                <a:solidFill>
                  <a:srgbClr val="7030A0"/>
                </a:solidFill>
              </a:rPr>
              <a:t>, </a:t>
            </a:r>
            <a:r>
              <a:rPr lang="en-US" sz="1900" i="1" dirty="0" smtClean="0">
                <a:solidFill>
                  <a:srgbClr val="7030A0"/>
                </a:solidFill>
              </a:rPr>
              <a:t>radial ambulacral vessels</a:t>
            </a:r>
            <a:r>
              <a:rPr lang="en-US" sz="1900" dirty="0" smtClean="0">
                <a:solidFill>
                  <a:srgbClr val="7030A0"/>
                </a:solidFill>
              </a:rPr>
              <a:t>, </a:t>
            </a:r>
            <a:r>
              <a:rPr lang="en-US" sz="1900" i="1" dirty="0" err="1" smtClean="0">
                <a:solidFill>
                  <a:srgbClr val="7030A0"/>
                </a:solidFill>
              </a:rPr>
              <a:t>podial</a:t>
            </a:r>
            <a:r>
              <a:rPr lang="en-US" sz="1900" i="1" dirty="0" smtClean="0">
                <a:solidFill>
                  <a:srgbClr val="7030A0"/>
                </a:solidFill>
              </a:rPr>
              <a:t> canals </a:t>
            </a:r>
            <a:r>
              <a:rPr lang="en-US" sz="1900" dirty="0" smtClean="0">
                <a:solidFill>
                  <a:srgbClr val="7030A0"/>
                </a:solidFill>
              </a:rPr>
              <a:t>and </a:t>
            </a:r>
            <a:r>
              <a:rPr lang="en-US" sz="1900" i="1" dirty="0" smtClean="0">
                <a:solidFill>
                  <a:srgbClr val="7030A0"/>
                </a:solidFill>
              </a:rPr>
              <a:t>tube feet</a:t>
            </a:r>
            <a:r>
              <a:rPr lang="en-US" sz="1900" dirty="0" smtClean="0">
                <a:solidFill>
                  <a:srgbClr val="7030A0"/>
                </a:solidFill>
              </a:rPr>
              <a:t>. </a:t>
            </a:r>
          </a:p>
          <a:p>
            <a:pPr algn="just">
              <a:buClr>
                <a:schemeClr val="accent4">
                  <a:lumMod val="50000"/>
                </a:schemeClr>
              </a:buClr>
              <a:buNone/>
              <a:defRPr/>
            </a:pPr>
            <a:r>
              <a:rPr lang="en-US" sz="1900" b="1" dirty="0" smtClean="0">
                <a:solidFill>
                  <a:schemeClr val="accent4">
                    <a:lumMod val="50000"/>
                  </a:schemeClr>
                </a:solidFill>
              </a:rPr>
              <a:t>Stone Canal:</a:t>
            </a:r>
            <a:r>
              <a:rPr lang="en-US" sz="1900" dirty="0" smtClean="0">
                <a:solidFill>
                  <a:schemeClr val="accent4">
                    <a:lumMod val="50000"/>
                  </a:schemeClr>
                </a:solidFill>
              </a:rPr>
              <a:t> </a:t>
            </a:r>
            <a:r>
              <a:rPr lang="en-US" sz="1900" dirty="0" smtClean="0">
                <a:solidFill>
                  <a:srgbClr val="7030A0"/>
                </a:solidFill>
              </a:rPr>
              <a:t>The ambulacral system starts from the </a:t>
            </a:r>
            <a:r>
              <a:rPr lang="en-US" sz="1900" dirty="0" err="1" smtClean="0">
                <a:solidFill>
                  <a:srgbClr val="7030A0"/>
                </a:solidFill>
              </a:rPr>
              <a:t>madreporite</a:t>
            </a:r>
            <a:r>
              <a:rPr lang="en-US" sz="1900" dirty="0" smtClean="0">
                <a:solidFill>
                  <a:srgbClr val="7030A0"/>
                </a:solidFill>
              </a:rPr>
              <a:t> which is a </a:t>
            </a:r>
            <a:r>
              <a:rPr lang="en-US" sz="1900" dirty="0" err="1" smtClean="0">
                <a:solidFill>
                  <a:srgbClr val="7030A0"/>
                </a:solidFill>
              </a:rPr>
              <a:t>subcircular</a:t>
            </a:r>
            <a:r>
              <a:rPr lang="en-US" sz="1900" dirty="0" smtClean="0">
                <a:solidFill>
                  <a:srgbClr val="7030A0"/>
                </a:solidFill>
              </a:rPr>
              <a:t> , ciliated plate situated in one of the inter-radii on the aboral side of the central disc. Its surface bears a number of radiating, narrow, straight or wavy </a:t>
            </a:r>
            <a:r>
              <a:rPr lang="en-US" sz="1900" b="1" dirty="0" err="1" smtClean="0">
                <a:solidFill>
                  <a:srgbClr val="7030A0"/>
                </a:solidFill>
              </a:rPr>
              <a:t>gooves</a:t>
            </a:r>
            <a:r>
              <a:rPr lang="en-US" sz="1900" dirty="0" smtClean="0">
                <a:solidFill>
                  <a:srgbClr val="7030A0"/>
                </a:solidFill>
              </a:rPr>
              <a:t> having minute </a:t>
            </a:r>
            <a:r>
              <a:rPr lang="en-US" sz="1900" b="1" dirty="0" smtClean="0">
                <a:solidFill>
                  <a:srgbClr val="7030A0"/>
                </a:solidFill>
              </a:rPr>
              <a:t>pores</a:t>
            </a:r>
            <a:r>
              <a:rPr lang="en-US" sz="1900" dirty="0" smtClean="0">
                <a:solidFill>
                  <a:srgbClr val="7030A0"/>
                </a:solidFill>
              </a:rPr>
              <a:t> at their bottom. These pores lead into very short and fine tubes, the </a:t>
            </a:r>
            <a:r>
              <a:rPr lang="en-US" sz="1900" b="1" dirty="0" smtClean="0">
                <a:solidFill>
                  <a:srgbClr val="7030A0"/>
                </a:solidFill>
              </a:rPr>
              <a:t>pore canals</a:t>
            </a:r>
            <a:r>
              <a:rPr lang="en-US" sz="1900" dirty="0" smtClean="0">
                <a:solidFill>
                  <a:srgbClr val="7030A0"/>
                </a:solidFill>
              </a:rPr>
              <a:t>, which unite to form the </a:t>
            </a:r>
            <a:r>
              <a:rPr lang="en-US" sz="1900" b="1" dirty="0" smtClean="0">
                <a:solidFill>
                  <a:srgbClr val="7030A0"/>
                </a:solidFill>
              </a:rPr>
              <a:t>collecting canals</a:t>
            </a:r>
            <a:r>
              <a:rPr lang="en-US" sz="1900" dirty="0" smtClean="0">
                <a:solidFill>
                  <a:srgbClr val="7030A0"/>
                </a:solidFill>
              </a:rPr>
              <a:t> which in turn opens into a small sac, the </a:t>
            </a:r>
            <a:r>
              <a:rPr lang="en-US" sz="1900" b="1" dirty="0" err="1" smtClean="0">
                <a:solidFill>
                  <a:srgbClr val="7030A0"/>
                </a:solidFill>
              </a:rPr>
              <a:t>ampulla</a:t>
            </a:r>
            <a:r>
              <a:rPr lang="en-US" sz="1900" b="1" dirty="0" smtClean="0">
                <a:solidFill>
                  <a:srgbClr val="7030A0"/>
                </a:solidFill>
              </a:rPr>
              <a:t> of the </a:t>
            </a:r>
            <a:r>
              <a:rPr lang="en-US" sz="1900" b="1" dirty="0" err="1" smtClean="0">
                <a:solidFill>
                  <a:srgbClr val="7030A0"/>
                </a:solidFill>
              </a:rPr>
              <a:t>madreporite</a:t>
            </a:r>
            <a:r>
              <a:rPr lang="en-US" sz="1900" dirty="0" smtClean="0">
                <a:solidFill>
                  <a:srgbClr val="7030A0"/>
                </a:solidFill>
              </a:rPr>
              <a:t> or </a:t>
            </a:r>
            <a:r>
              <a:rPr lang="en-US" sz="1900" b="1" dirty="0" smtClean="0">
                <a:solidFill>
                  <a:srgbClr val="7030A0"/>
                </a:solidFill>
              </a:rPr>
              <a:t>stone canal</a:t>
            </a:r>
            <a:r>
              <a:rPr lang="en-US" sz="1900" dirty="0" smtClean="0">
                <a:solidFill>
                  <a:srgbClr val="7030A0"/>
                </a:solidFill>
              </a:rPr>
              <a:t>, lying just beneath the </a:t>
            </a:r>
            <a:r>
              <a:rPr lang="en-US" sz="1900" dirty="0" err="1" smtClean="0">
                <a:solidFill>
                  <a:srgbClr val="7030A0"/>
                </a:solidFill>
              </a:rPr>
              <a:t>madreporite</a:t>
            </a:r>
            <a:r>
              <a:rPr lang="en-US" sz="1900" dirty="0" smtClean="0">
                <a:solidFill>
                  <a:srgbClr val="7030A0"/>
                </a:solidFill>
              </a:rPr>
              <a:t>.</a:t>
            </a:r>
            <a:endParaRPr lang="en-US" sz="1900" b="1" i="1" dirty="0" smtClean="0">
              <a:solidFill>
                <a:srgbClr val="C00000"/>
              </a:solidFill>
            </a:endParaRPr>
          </a:p>
          <a:p>
            <a:pPr algn="just">
              <a:buClr>
                <a:srgbClr val="C00000"/>
              </a:buClr>
              <a:buNone/>
              <a:defRPr/>
            </a:pPr>
            <a:r>
              <a:rPr lang="en-US" sz="1900" b="1" i="1" dirty="0" smtClean="0">
                <a:solidFill>
                  <a:srgbClr val="C00000"/>
                </a:solidFill>
              </a:rPr>
              <a:t>		</a:t>
            </a:r>
            <a:r>
              <a:rPr lang="en-US" sz="1900" dirty="0" smtClean="0">
                <a:solidFill>
                  <a:srgbClr val="002060"/>
                </a:solidFill>
              </a:rPr>
              <a:t>The stone canal extends downward (orally) following an S-shaped course whose wall is supported by a series of calcareous ridges (hence called </a:t>
            </a:r>
            <a:r>
              <a:rPr lang="en-US" sz="1900" b="1" dirty="0" smtClean="0">
                <a:solidFill>
                  <a:srgbClr val="002060"/>
                </a:solidFill>
              </a:rPr>
              <a:t>stone canal</a:t>
            </a:r>
            <a:r>
              <a:rPr lang="en-US" sz="1900" dirty="0" smtClean="0">
                <a:solidFill>
                  <a:srgbClr val="002060"/>
                </a:solidFill>
              </a:rPr>
              <a:t>). At its oral end the </a:t>
            </a:r>
            <a:r>
              <a:rPr lang="en-US" sz="1900" dirty="0" err="1" smtClean="0">
                <a:solidFill>
                  <a:srgbClr val="002060"/>
                </a:solidFill>
              </a:rPr>
              <a:t>madreporic</a:t>
            </a:r>
            <a:r>
              <a:rPr lang="en-US" sz="1900" dirty="0" smtClean="0">
                <a:solidFill>
                  <a:srgbClr val="002060"/>
                </a:solidFill>
              </a:rPr>
              <a:t> canal opens into a five-sided canal, the </a:t>
            </a:r>
            <a:r>
              <a:rPr lang="en-US" sz="1900" b="1" i="1" dirty="0" smtClean="0">
                <a:solidFill>
                  <a:srgbClr val="002060"/>
                </a:solidFill>
              </a:rPr>
              <a:t>Ring ambulacral vessel</a:t>
            </a:r>
            <a:r>
              <a:rPr lang="en-US" sz="1900" dirty="0" smtClean="0">
                <a:solidFill>
                  <a:srgbClr val="002060"/>
                </a:solidFill>
              </a:rPr>
              <a:t>.</a:t>
            </a:r>
          </a:p>
          <a:p>
            <a:pPr algn="just">
              <a:buClr>
                <a:srgbClr val="CF4317"/>
              </a:buClr>
              <a:buNone/>
              <a:defRPr/>
            </a:pPr>
            <a:r>
              <a:rPr lang="en-US" sz="1900" b="1" dirty="0" smtClean="0">
                <a:solidFill>
                  <a:srgbClr val="CF4317"/>
                </a:solidFill>
              </a:rPr>
              <a:t>Ring Ambulacral Vessel: </a:t>
            </a:r>
            <a:r>
              <a:rPr lang="en-US" sz="1900" dirty="0" smtClean="0"/>
              <a:t>this vessel runs round the </a:t>
            </a:r>
            <a:r>
              <a:rPr lang="en-US" sz="1900" dirty="0" err="1" smtClean="0"/>
              <a:t>oesophagus</a:t>
            </a:r>
            <a:r>
              <a:rPr lang="en-US" sz="1900" dirty="0" smtClean="0"/>
              <a:t> above the </a:t>
            </a:r>
            <a:r>
              <a:rPr lang="en-US" sz="1900" dirty="0" err="1" smtClean="0"/>
              <a:t>peristome</a:t>
            </a:r>
            <a:r>
              <a:rPr lang="en-US" sz="1900" dirty="0" smtClean="0"/>
              <a:t>. It bears on its inner (central) side a pair of small vesicles, the </a:t>
            </a:r>
            <a:r>
              <a:rPr lang="en-US" sz="1900" b="1" dirty="0" err="1" smtClean="0"/>
              <a:t>Racemose</a:t>
            </a:r>
            <a:r>
              <a:rPr lang="en-US" sz="1900" b="1" dirty="0" smtClean="0"/>
              <a:t> glands</a:t>
            </a:r>
            <a:r>
              <a:rPr lang="en-US" sz="1900" dirty="0" smtClean="0"/>
              <a:t> or </a:t>
            </a:r>
            <a:r>
              <a:rPr lang="en-US" sz="1900" b="1" dirty="0" smtClean="0"/>
              <a:t>Tiedemann’s bodies</a:t>
            </a:r>
            <a:r>
              <a:rPr lang="en-US" sz="1900" dirty="0" smtClean="0"/>
              <a:t> in each inner radius. The inter-radius containing the </a:t>
            </a:r>
            <a:r>
              <a:rPr lang="en-US" sz="1900" dirty="0" err="1" smtClean="0"/>
              <a:t>madreporic</a:t>
            </a:r>
            <a:r>
              <a:rPr lang="en-US" sz="1900" dirty="0" smtClean="0"/>
              <a:t> canal, however has only one such vesicle so that there are in all </a:t>
            </a:r>
            <a:r>
              <a:rPr lang="en-US" sz="1900" b="1" dirty="0" smtClean="0"/>
              <a:t>nine </a:t>
            </a:r>
            <a:r>
              <a:rPr lang="en-US" sz="1900" dirty="0" smtClean="0"/>
              <a:t>vesicles. The Tiedemann’s bodies contains </a:t>
            </a:r>
            <a:r>
              <a:rPr lang="en-US" sz="1900" b="1" dirty="0" smtClean="0"/>
              <a:t>phagocytes</a:t>
            </a:r>
            <a:r>
              <a:rPr lang="en-US" sz="1900" dirty="0" smtClean="0"/>
              <a:t>, which remove foreign matter, such as bacteria, from the incoming water.</a:t>
            </a:r>
            <a:endParaRPr lang="en-US" sz="1900" b="1" dirty="0" smtClean="0">
              <a:solidFill>
                <a:srgbClr val="CF43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8032"/>
            <a:ext cx="9144000" cy="1052736"/>
          </a:xfrm>
        </p:spPr>
        <p:txBody>
          <a:bodyPr/>
          <a:lstStyle/>
          <a:p>
            <a:pPr algn="ctr"/>
            <a:r>
              <a:rPr lang="en-US" sz="4800" b="1" dirty="0" smtClean="0">
                <a:solidFill>
                  <a:srgbClr val="00B050"/>
                </a:solidFill>
                <a:latin typeface="Algerian" pitchFamily="82" charset="0"/>
              </a:rPr>
              <a:t>Systematic Position</a:t>
            </a:r>
            <a:endParaRPr lang="en-IN" dirty="0">
              <a:solidFill>
                <a:srgbClr val="00B050"/>
              </a:solidFill>
            </a:endParaRPr>
          </a:p>
        </p:txBody>
      </p:sp>
      <p:sp>
        <p:nvSpPr>
          <p:cNvPr id="3" name="Content Placeholder 2"/>
          <p:cNvSpPr>
            <a:spLocks noGrp="1"/>
          </p:cNvSpPr>
          <p:nvPr>
            <p:ph idx="1"/>
          </p:nvPr>
        </p:nvSpPr>
        <p:spPr>
          <a:xfrm>
            <a:off x="0" y="1700808"/>
            <a:ext cx="9144000" cy="4392488"/>
          </a:xfrm>
        </p:spPr>
        <p:txBody>
          <a:bodyPr/>
          <a:lstStyle/>
          <a:p>
            <a:pPr algn="just">
              <a:buFont typeface="Wingdings 2" pitchFamily="18" charset="2"/>
              <a:buNone/>
              <a:defRPr/>
            </a:pPr>
            <a:r>
              <a:rPr lang="en-US" sz="2800" b="1" dirty="0" smtClean="0">
                <a:solidFill>
                  <a:srgbClr val="7030A0"/>
                </a:solidFill>
                <a:latin typeface="Garamond" pitchFamily="18" charset="0"/>
                <a:ea typeface="Cambria Math" pitchFamily="18" charset="0"/>
              </a:rPr>
              <a:t>		Phylum</a:t>
            </a:r>
            <a:r>
              <a:rPr lang="en-US" sz="32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MOLLUSCA</a:t>
            </a:r>
            <a:endParaRPr lang="en-US" sz="32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Class</a:t>
            </a:r>
            <a:r>
              <a:rPr lang="en-US" sz="32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GASTROPODA</a:t>
            </a:r>
            <a:endParaRPr lang="en-US" sz="32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Order</a:t>
            </a:r>
            <a:r>
              <a:rPr lang="en-US" sz="32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PROSOBRANCHIATA</a:t>
            </a:r>
            <a:endParaRPr lang="en-US" sz="32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200" b="1" dirty="0" smtClean="0">
                <a:solidFill>
                  <a:srgbClr val="7030A0"/>
                </a:solidFill>
                <a:latin typeface="Garamond" pitchFamily="18" charset="0"/>
                <a:ea typeface="Cambria Math" pitchFamily="18" charset="0"/>
              </a:rPr>
              <a:t>		</a:t>
            </a:r>
            <a:r>
              <a:rPr lang="en-US" sz="2800" b="1" dirty="0" smtClean="0">
                <a:solidFill>
                  <a:srgbClr val="7030A0"/>
                </a:solidFill>
                <a:latin typeface="Garamond" pitchFamily="18" charset="0"/>
                <a:ea typeface="Cambria Math" pitchFamily="18" charset="0"/>
              </a:rPr>
              <a:t>Suborder	-	PECTINIBRANCHIATA</a:t>
            </a:r>
            <a:endParaRPr lang="en-US" sz="32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32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Family	-	PILIDAE</a:t>
            </a:r>
          </a:p>
          <a:p>
            <a:pPr algn="just">
              <a:buFont typeface="Wingdings 2" pitchFamily="18" charset="2"/>
              <a:buNone/>
              <a:defRPr/>
            </a:pPr>
            <a:r>
              <a:rPr lang="en-US" b="1" i="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Genus		-	</a:t>
            </a:r>
            <a:r>
              <a:rPr lang="en-US" sz="3200" b="1" i="1" dirty="0" err="1" smtClean="0">
                <a:solidFill>
                  <a:srgbClr val="7030A0"/>
                </a:solidFill>
                <a:latin typeface="Garamond" pitchFamily="18" charset="0"/>
                <a:ea typeface="Cambria Math" pitchFamily="18" charset="0"/>
              </a:rPr>
              <a:t>Pila</a:t>
            </a:r>
            <a:endParaRPr lang="en-US" b="1" dirty="0" smtClean="0">
              <a:solidFill>
                <a:srgbClr val="7030A0"/>
              </a:solidFill>
              <a:latin typeface="Garamond" pitchFamily="18" charset="0"/>
              <a:ea typeface="Cambria Math" pitchFamily="18" charset="0"/>
            </a:endParaRPr>
          </a:p>
          <a:p>
            <a:pPr algn="just">
              <a:buFont typeface="Wingdings 2" pitchFamily="18" charset="2"/>
              <a:buNone/>
              <a:defRPr/>
            </a:pPr>
            <a:r>
              <a:rPr lang="en-US" b="1" i="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Species	-	</a:t>
            </a:r>
            <a:r>
              <a:rPr lang="en-US" sz="3200" b="1" i="1" dirty="0" err="1" smtClean="0">
                <a:solidFill>
                  <a:srgbClr val="7030A0"/>
                </a:solidFill>
                <a:latin typeface="Garamond" pitchFamily="18" charset="0"/>
                <a:ea typeface="Cambria Math" pitchFamily="18" charset="0"/>
              </a:rPr>
              <a:t>globosa</a:t>
            </a:r>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7384"/>
            <a:ext cx="9144000" cy="504056"/>
          </a:xfrm>
        </p:spPr>
        <p:txBody>
          <a:bodyPr>
            <a:noAutofit/>
          </a:bodyPr>
          <a:lstStyle/>
          <a:p>
            <a:pPr algn="r"/>
            <a:r>
              <a:rPr lang="en-US" sz="2000" b="1" dirty="0" err="1" smtClean="0">
                <a:solidFill>
                  <a:srgbClr val="C00000"/>
                </a:solidFill>
                <a:latin typeface="Algerian" pitchFamily="82" charset="0"/>
              </a:rPr>
              <a:t>WaTEr</a:t>
            </a:r>
            <a:r>
              <a:rPr lang="en-US" sz="2000" b="1" dirty="0" smtClean="0">
                <a:solidFill>
                  <a:srgbClr val="C00000"/>
                </a:solidFill>
                <a:latin typeface="Algerian" pitchFamily="82" charset="0"/>
              </a:rPr>
              <a:t> vascular system or ambulacral system </a:t>
            </a:r>
            <a:r>
              <a:rPr lang="en-US" sz="1600" b="1" dirty="0" smtClean="0">
                <a:solidFill>
                  <a:srgbClr val="C00000"/>
                </a:solidFill>
                <a:latin typeface="Algerian" pitchFamily="82" charset="0"/>
              </a:rPr>
              <a:t>(Contd.)</a:t>
            </a:r>
            <a:endParaRPr lang="en-IN" sz="2000" b="1" dirty="0" smtClean="0">
              <a:solidFill>
                <a:srgbClr val="C00000"/>
              </a:solidFill>
              <a:latin typeface="Algerian" pitchFamily="82" charset="0"/>
            </a:endParaRPr>
          </a:p>
        </p:txBody>
      </p:sp>
      <p:sp>
        <p:nvSpPr>
          <p:cNvPr id="3" name="Content Placeholder 2"/>
          <p:cNvSpPr>
            <a:spLocks noGrp="1"/>
          </p:cNvSpPr>
          <p:nvPr>
            <p:ph sz="quarter" idx="4294967295"/>
          </p:nvPr>
        </p:nvSpPr>
        <p:spPr>
          <a:xfrm>
            <a:off x="0" y="504056"/>
            <a:ext cx="9144000" cy="6353944"/>
          </a:xfrm>
          <a:prstGeom prst="rect">
            <a:avLst/>
          </a:prstGeom>
        </p:spPr>
        <p:txBody>
          <a:bodyPr>
            <a:noAutofit/>
          </a:bodyPr>
          <a:lstStyle/>
          <a:p>
            <a:pPr algn="just">
              <a:buClr>
                <a:schemeClr val="accent4">
                  <a:lumMod val="50000"/>
                </a:schemeClr>
              </a:buClr>
              <a:buNone/>
              <a:defRPr/>
            </a:pPr>
            <a:r>
              <a:rPr lang="en-US" sz="1800" b="1" dirty="0" smtClean="0">
                <a:solidFill>
                  <a:srgbClr val="0070C0"/>
                </a:solidFill>
              </a:rPr>
              <a:t>Radial Ambulacral Vessel:</a:t>
            </a:r>
            <a:r>
              <a:rPr lang="en-US" sz="1800" dirty="0" smtClean="0">
                <a:solidFill>
                  <a:srgbClr val="0070C0"/>
                </a:solidFill>
              </a:rPr>
              <a:t> </a:t>
            </a:r>
            <a:r>
              <a:rPr lang="en-US" sz="1800" dirty="0" smtClean="0">
                <a:solidFill>
                  <a:srgbClr val="7030A0"/>
                </a:solidFill>
              </a:rPr>
              <a:t>The ring ambulacral vessel gives off five slender channels, called as </a:t>
            </a:r>
            <a:r>
              <a:rPr lang="en-US" sz="1800" b="1" dirty="0" smtClean="0">
                <a:solidFill>
                  <a:srgbClr val="7030A0"/>
                </a:solidFill>
              </a:rPr>
              <a:t>radial ambulacral vessels</a:t>
            </a:r>
            <a:r>
              <a:rPr lang="en-US" sz="1800" dirty="0" smtClean="0">
                <a:solidFill>
                  <a:srgbClr val="7030A0"/>
                </a:solidFill>
              </a:rPr>
              <a:t> or </a:t>
            </a:r>
            <a:r>
              <a:rPr lang="en-US" sz="1800" b="1" dirty="0" smtClean="0">
                <a:solidFill>
                  <a:srgbClr val="7030A0"/>
                </a:solidFill>
              </a:rPr>
              <a:t>radial water vessels</a:t>
            </a:r>
            <a:r>
              <a:rPr lang="en-US" sz="1800" dirty="0" smtClean="0">
                <a:solidFill>
                  <a:srgbClr val="7030A0"/>
                </a:solidFill>
              </a:rPr>
              <a:t>, that extend out through the arms under the ambulacral ridges and end in the terminal tentacles.</a:t>
            </a:r>
            <a:endParaRPr lang="en-US" sz="1800" b="1" i="1" dirty="0" smtClean="0">
              <a:solidFill>
                <a:srgbClr val="C00000"/>
              </a:solidFill>
            </a:endParaRPr>
          </a:p>
          <a:p>
            <a:pPr algn="just">
              <a:buClr>
                <a:srgbClr val="C00000"/>
              </a:buClr>
              <a:buNone/>
              <a:defRPr/>
            </a:pPr>
            <a:r>
              <a:rPr lang="en-US" sz="1800" b="1" dirty="0" err="1" smtClean="0">
                <a:solidFill>
                  <a:srgbClr val="00B0F0"/>
                </a:solidFill>
              </a:rPr>
              <a:t>Podial</a:t>
            </a:r>
            <a:r>
              <a:rPr lang="en-US" sz="1800" b="1" dirty="0" smtClean="0">
                <a:solidFill>
                  <a:srgbClr val="00B0F0"/>
                </a:solidFill>
              </a:rPr>
              <a:t> Canals: </a:t>
            </a:r>
            <a:r>
              <a:rPr lang="en-US" sz="1800" dirty="0" smtClean="0">
                <a:solidFill>
                  <a:schemeClr val="accent2">
                    <a:lumMod val="50000"/>
                  </a:schemeClr>
                </a:solidFill>
              </a:rPr>
              <a:t>Each radial ambulacral vessel gives off alternatively on either side a series of short tubes called the </a:t>
            </a:r>
            <a:r>
              <a:rPr lang="en-US" sz="1800" b="1" dirty="0" err="1" smtClean="0">
                <a:solidFill>
                  <a:schemeClr val="accent2">
                    <a:lumMod val="50000"/>
                  </a:schemeClr>
                </a:solidFill>
              </a:rPr>
              <a:t>podial</a:t>
            </a:r>
            <a:r>
              <a:rPr lang="en-US" sz="1800" dirty="0" smtClean="0">
                <a:solidFill>
                  <a:schemeClr val="accent2">
                    <a:lumMod val="50000"/>
                  </a:schemeClr>
                </a:solidFill>
              </a:rPr>
              <a:t> or </a:t>
            </a:r>
            <a:r>
              <a:rPr lang="en-US" sz="1800" b="1" dirty="0" smtClean="0">
                <a:solidFill>
                  <a:schemeClr val="accent2">
                    <a:lumMod val="50000"/>
                  </a:schemeClr>
                </a:solidFill>
              </a:rPr>
              <a:t>lateral canals</a:t>
            </a:r>
            <a:r>
              <a:rPr lang="en-US" sz="1800" dirty="0" smtClean="0">
                <a:solidFill>
                  <a:schemeClr val="accent2">
                    <a:lumMod val="50000"/>
                  </a:schemeClr>
                </a:solidFill>
              </a:rPr>
              <a:t>. These passes out between the ambulacral </a:t>
            </a:r>
            <a:r>
              <a:rPr lang="en-US" sz="1800" dirty="0" err="1" smtClean="0">
                <a:solidFill>
                  <a:schemeClr val="accent2">
                    <a:lumMod val="50000"/>
                  </a:schemeClr>
                </a:solidFill>
              </a:rPr>
              <a:t>ossicles</a:t>
            </a:r>
            <a:r>
              <a:rPr lang="en-US" sz="1800" dirty="0" smtClean="0">
                <a:solidFill>
                  <a:schemeClr val="accent2">
                    <a:lumMod val="50000"/>
                  </a:schemeClr>
                </a:solidFill>
              </a:rPr>
              <a:t> and open into the tube feet. The opening of the </a:t>
            </a:r>
            <a:r>
              <a:rPr lang="en-US" sz="1800" dirty="0" err="1" smtClean="0">
                <a:solidFill>
                  <a:schemeClr val="accent2">
                    <a:lumMod val="50000"/>
                  </a:schemeClr>
                </a:solidFill>
              </a:rPr>
              <a:t>podial</a:t>
            </a:r>
            <a:r>
              <a:rPr lang="en-US" sz="1800" dirty="0" smtClean="0">
                <a:solidFill>
                  <a:schemeClr val="accent2">
                    <a:lumMod val="50000"/>
                  </a:schemeClr>
                </a:solidFill>
              </a:rPr>
              <a:t> canal into the tube foot is provided with a valve that prevents the passage of fluid from the tube foot into the </a:t>
            </a:r>
            <a:r>
              <a:rPr lang="en-US" sz="1800" dirty="0" err="1" smtClean="0">
                <a:solidFill>
                  <a:schemeClr val="accent2">
                    <a:lumMod val="50000"/>
                  </a:schemeClr>
                </a:solidFill>
              </a:rPr>
              <a:t>podial</a:t>
            </a:r>
            <a:r>
              <a:rPr lang="en-US" sz="1800" dirty="0" smtClean="0">
                <a:solidFill>
                  <a:schemeClr val="accent2">
                    <a:lumMod val="50000"/>
                  </a:schemeClr>
                </a:solidFill>
              </a:rPr>
              <a:t> canal.</a:t>
            </a:r>
          </a:p>
          <a:p>
            <a:pPr algn="just">
              <a:buClr>
                <a:srgbClr val="C00000"/>
              </a:buClr>
              <a:buNone/>
              <a:defRPr/>
            </a:pPr>
            <a:r>
              <a:rPr lang="en-US" sz="1800" b="1" dirty="0" smtClean="0">
                <a:solidFill>
                  <a:srgbClr val="C00000"/>
                </a:solidFill>
              </a:rPr>
              <a:t>Tube Feet (</a:t>
            </a:r>
            <a:r>
              <a:rPr lang="en-US" sz="1800" b="1" dirty="0" err="1" smtClean="0">
                <a:solidFill>
                  <a:srgbClr val="C00000"/>
                </a:solidFill>
              </a:rPr>
              <a:t>Podial</a:t>
            </a:r>
            <a:r>
              <a:rPr lang="en-US" sz="1800" b="1" dirty="0" smtClean="0">
                <a:solidFill>
                  <a:srgbClr val="C00000"/>
                </a:solidFill>
              </a:rPr>
              <a:t>): </a:t>
            </a:r>
            <a:r>
              <a:rPr lang="en-US" sz="1800" dirty="0" smtClean="0"/>
              <a:t>are four rows of </a:t>
            </a:r>
            <a:r>
              <a:rPr lang="en-US" sz="1800" b="1" dirty="0" smtClean="0"/>
              <a:t>tube feet</a:t>
            </a:r>
            <a:r>
              <a:rPr lang="en-US" sz="1800" dirty="0" smtClean="0"/>
              <a:t> in each ambulacral groove. A tube foot consists of an upper sac-like </a:t>
            </a:r>
            <a:r>
              <a:rPr lang="en-US" sz="1800" b="1" dirty="0" err="1" smtClean="0"/>
              <a:t>ampulla</a:t>
            </a:r>
            <a:r>
              <a:rPr lang="en-US" sz="1800" dirty="0" smtClean="0"/>
              <a:t>, a middle tubular</a:t>
            </a:r>
            <a:r>
              <a:rPr lang="en-US" sz="1800" b="1" dirty="0" smtClean="0"/>
              <a:t> podium</a:t>
            </a:r>
            <a:r>
              <a:rPr lang="en-US" sz="1800" dirty="0" smtClean="0"/>
              <a:t> and a lower disc-like </a:t>
            </a:r>
            <a:r>
              <a:rPr lang="en-US" sz="1800" b="1" dirty="0" smtClean="0"/>
              <a:t>sucker</a:t>
            </a:r>
            <a:r>
              <a:rPr lang="en-US" sz="1800" dirty="0" smtClean="0"/>
              <a:t>. The </a:t>
            </a:r>
            <a:r>
              <a:rPr lang="en-US" sz="1800" dirty="0" err="1" smtClean="0"/>
              <a:t>ampulla</a:t>
            </a:r>
            <a:r>
              <a:rPr lang="en-US" sz="1800" dirty="0" smtClean="0"/>
              <a:t> lies within the arm, projecting into the </a:t>
            </a:r>
            <a:r>
              <a:rPr lang="en-US" sz="1800" dirty="0" err="1" smtClean="0"/>
              <a:t>coelom</a:t>
            </a:r>
            <a:r>
              <a:rPr lang="en-US" sz="1800" dirty="0" smtClean="0"/>
              <a:t> above the </a:t>
            </a:r>
            <a:r>
              <a:rPr lang="en-US" sz="1800" b="1" dirty="0" smtClean="0"/>
              <a:t>ambulacral pores</a:t>
            </a:r>
            <a:r>
              <a:rPr lang="en-US" sz="1800" dirty="0" smtClean="0"/>
              <a:t>. The latter is a gap between the adjacent ambulacral </a:t>
            </a:r>
            <a:r>
              <a:rPr lang="en-US" sz="1800" dirty="0" err="1" smtClean="0"/>
              <a:t>ossicles</a:t>
            </a:r>
            <a:r>
              <a:rPr lang="en-US" sz="1800" dirty="0" smtClean="0"/>
              <a:t> for the passage of the podium. The tube feet (</a:t>
            </a:r>
            <a:r>
              <a:rPr lang="en-US" sz="1800" dirty="0" err="1" smtClean="0"/>
              <a:t>ampullae</a:t>
            </a:r>
            <a:r>
              <a:rPr lang="en-US" sz="1800" dirty="0" smtClean="0"/>
              <a:t> as well as podia) have strong longitudinal muscles. </a:t>
            </a:r>
          </a:p>
          <a:p>
            <a:pPr algn="just">
              <a:buClr>
                <a:srgbClr val="C00000"/>
              </a:buClr>
              <a:buNone/>
              <a:defRPr/>
            </a:pPr>
            <a:r>
              <a:rPr lang="en-US" sz="1800" dirty="0" smtClean="0"/>
              <a:t>		The various parts of the ambulacral system have muscular wall lined internally by ciliated epithelium covered, according to their position, by epidermis or </a:t>
            </a:r>
            <a:r>
              <a:rPr lang="en-US" sz="1800" dirty="0" err="1" smtClean="0"/>
              <a:t>coelomic</a:t>
            </a:r>
            <a:r>
              <a:rPr lang="en-US" sz="1800" dirty="0" smtClean="0"/>
              <a:t> epithelium. The muscular layer is specially well developed in tube feet. The whole system is filled with a watery fluid which like the </a:t>
            </a:r>
            <a:r>
              <a:rPr lang="en-US" sz="1800" dirty="0" err="1" smtClean="0"/>
              <a:t>coelomic</a:t>
            </a:r>
            <a:r>
              <a:rPr lang="en-US" sz="1800" dirty="0" smtClean="0"/>
              <a:t> fluid is practically identical with the sea water except that it contains </a:t>
            </a:r>
            <a:r>
              <a:rPr lang="en-US" sz="1800" b="1" dirty="0" err="1" smtClean="0"/>
              <a:t>coelomocytes</a:t>
            </a:r>
            <a:r>
              <a:rPr lang="en-US" sz="1800" dirty="0" smtClean="0"/>
              <a:t>, a</a:t>
            </a:r>
            <a:r>
              <a:rPr lang="en-US" sz="1800" b="1" dirty="0" smtClean="0"/>
              <a:t> little protein </a:t>
            </a:r>
            <a:r>
              <a:rPr lang="en-US" sz="1800" dirty="0" smtClean="0"/>
              <a:t>and</a:t>
            </a:r>
            <a:r>
              <a:rPr lang="en-US" sz="1800" b="1" dirty="0" smtClean="0"/>
              <a:t> high potassium ion contents.</a:t>
            </a:r>
            <a:r>
              <a:rPr lang="en-US" sz="1800" dirty="0" smtClean="0"/>
              <a:t> </a:t>
            </a:r>
          </a:p>
          <a:p>
            <a:pPr algn="just">
              <a:buClr>
                <a:srgbClr val="C00000"/>
              </a:buClr>
              <a:buNone/>
              <a:defRPr/>
            </a:pPr>
            <a:r>
              <a:rPr lang="en-US" sz="1800" b="1" dirty="0" smtClean="0">
                <a:solidFill>
                  <a:srgbClr val="C00000"/>
                </a:solidFill>
              </a:rPr>
              <a:t>		</a:t>
            </a:r>
            <a:r>
              <a:rPr lang="en-US" sz="1800" dirty="0" smtClean="0">
                <a:solidFill>
                  <a:schemeClr val="accent2">
                    <a:lumMod val="50000"/>
                  </a:schemeClr>
                </a:solidFill>
              </a:rPr>
              <a:t> The surface cilia of the </a:t>
            </a:r>
            <a:r>
              <a:rPr lang="en-US" sz="1800" dirty="0" err="1" smtClean="0">
                <a:solidFill>
                  <a:schemeClr val="accent2">
                    <a:lumMod val="50000"/>
                  </a:schemeClr>
                </a:solidFill>
              </a:rPr>
              <a:t>madreporite</a:t>
            </a:r>
            <a:r>
              <a:rPr lang="en-US" sz="1800" dirty="0" smtClean="0">
                <a:solidFill>
                  <a:schemeClr val="accent2">
                    <a:lumMod val="50000"/>
                  </a:schemeClr>
                </a:solidFill>
              </a:rPr>
              <a:t>, by its bidirectional beatings prevent large particles such as sand and other debris from clogging the pores.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0"/>
            <a:ext cx="9144000" cy="646113"/>
          </a:xfrm>
        </p:spPr>
        <p:txBody>
          <a:bodyPr>
            <a:noAutofit/>
          </a:bodyPr>
          <a:lstStyle/>
          <a:p>
            <a:pPr algn="ctr"/>
            <a:r>
              <a:rPr lang="en-US" sz="4000" b="1" dirty="0" smtClean="0">
                <a:solidFill>
                  <a:srgbClr val="0070C0"/>
                </a:solidFill>
                <a:latin typeface="Algerian" pitchFamily="82" charset="0"/>
              </a:rPr>
              <a:t>LOCOMOTION</a:t>
            </a:r>
            <a:endParaRPr lang="en-IN" sz="4000" b="1" dirty="0" smtClean="0">
              <a:solidFill>
                <a:srgbClr val="0070C0"/>
              </a:solidFill>
              <a:latin typeface="Algerian" pitchFamily="82" charset="0"/>
            </a:endParaRPr>
          </a:p>
        </p:txBody>
      </p:sp>
      <p:sp>
        <p:nvSpPr>
          <p:cNvPr id="3" name="Content Placeholder 2"/>
          <p:cNvSpPr>
            <a:spLocks noGrp="1"/>
          </p:cNvSpPr>
          <p:nvPr>
            <p:ph sz="quarter" idx="4294967295"/>
          </p:nvPr>
        </p:nvSpPr>
        <p:spPr>
          <a:xfrm>
            <a:off x="0" y="764704"/>
            <a:ext cx="9144000" cy="6093296"/>
          </a:xfrm>
          <a:prstGeom prst="rect">
            <a:avLst/>
          </a:prstGeom>
        </p:spPr>
        <p:txBody>
          <a:bodyPr>
            <a:normAutofit fontScale="92500" lnSpcReduction="10000"/>
          </a:bodyPr>
          <a:lstStyle/>
          <a:p>
            <a:pPr algn="just">
              <a:buFont typeface="Wingdings 2" pitchFamily="18" charset="2"/>
              <a:buNone/>
              <a:defRPr/>
            </a:pPr>
            <a:r>
              <a:rPr lang="en-US" sz="2000" dirty="0" smtClean="0">
                <a:solidFill>
                  <a:srgbClr val="00153E"/>
                </a:solidFill>
                <a:latin typeface="Baskerville Old Face" pitchFamily="18" charset="0"/>
              </a:rPr>
              <a:t>There is no head or anterior end in starfish. It can move in any direction and no arm is known to lead more often than others. But once the animal starts creeping in a particular direction, the tube feet of all other arms step in the direction taken by those of the leading arm. Starfish can creep along a horizontal as well as a vertical surface with slightly different mechanism for the two type of movements:-</a:t>
            </a:r>
          </a:p>
          <a:p>
            <a:pPr marL="457200" indent="-457200" algn="just">
              <a:buClr>
                <a:srgbClr val="FF0000"/>
              </a:buClr>
              <a:buSzPct val="90000"/>
              <a:buFont typeface="+mj-lt"/>
              <a:buAutoNum type="arabicParenR"/>
              <a:defRPr/>
            </a:pPr>
            <a:r>
              <a:rPr lang="en-US" sz="2000" b="1" dirty="0" smtClean="0">
                <a:solidFill>
                  <a:srgbClr val="FF0000"/>
                </a:solidFill>
                <a:latin typeface="Baskerville Old Face" pitchFamily="18" charset="0"/>
              </a:rPr>
              <a:t>Locomotion on a Horizontal Surface:</a:t>
            </a:r>
            <a:r>
              <a:rPr lang="en-US" sz="2000" b="1" dirty="0" smtClean="0">
                <a:solidFill>
                  <a:schemeClr val="accent1">
                    <a:lumMod val="50000"/>
                  </a:schemeClr>
                </a:solidFill>
                <a:latin typeface="Baskerville Old Face" pitchFamily="18" charset="0"/>
              </a:rPr>
              <a:t> </a:t>
            </a:r>
            <a:r>
              <a:rPr lang="en-US" sz="2000" dirty="0" smtClean="0">
                <a:solidFill>
                  <a:schemeClr val="tx1"/>
                </a:solidFill>
                <a:latin typeface="Baskerville Old Face" pitchFamily="18" charset="0"/>
              </a:rPr>
              <a:t>In this type of </a:t>
            </a:r>
            <a:r>
              <a:rPr lang="en-US" sz="2000" dirty="0" err="1" smtClean="0">
                <a:solidFill>
                  <a:schemeClr val="tx1"/>
                </a:solidFill>
                <a:latin typeface="Baskerville Old Face" pitchFamily="18" charset="0"/>
              </a:rPr>
              <a:t>loacomotion</a:t>
            </a:r>
            <a:r>
              <a:rPr lang="en-US" sz="2000" dirty="0" smtClean="0">
                <a:latin typeface="Baskerville Old Face" pitchFamily="18" charset="0"/>
              </a:rPr>
              <a:t>, the tube feet push the body forward. </a:t>
            </a:r>
            <a:r>
              <a:rPr lang="en-US" sz="2000" dirty="0" err="1" smtClean="0">
                <a:latin typeface="Baskerville Old Face" pitchFamily="18" charset="0"/>
              </a:rPr>
              <a:t>Ampullae</a:t>
            </a:r>
            <a:r>
              <a:rPr lang="en-US" sz="2000" dirty="0" smtClean="0">
                <a:latin typeface="Baskerville Old Face" pitchFamily="18" charset="0"/>
              </a:rPr>
              <a:t> of the tube feet contracts, the valves in the </a:t>
            </a:r>
            <a:r>
              <a:rPr lang="en-US" sz="2000" dirty="0" err="1" smtClean="0">
                <a:latin typeface="Baskerville Old Face" pitchFamily="18" charset="0"/>
              </a:rPr>
              <a:t>podial</a:t>
            </a:r>
            <a:r>
              <a:rPr lang="en-US" sz="2000" dirty="0" smtClean="0">
                <a:latin typeface="Baskerville Old Face" pitchFamily="18" charset="0"/>
              </a:rPr>
              <a:t> canals closes and the water of the </a:t>
            </a:r>
            <a:r>
              <a:rPr lang="en-US" sz="2000" dirty="0" err="1" smtClean="0">
                <a:latin typeface="Baskerville Old Face" pitchFamily="18" charset="0"/>
              </a:rPr>
              <a:t>ampullae</a:t>
            </a:r>
            <a:r>
              <a:rPr lang="en-US" sz="2000" dirty="0" smtClean="0">
                <a:latin typeface="Baskerville Old Face" pitchFamily="18" charset="0"/>
              </a:rPr>
              <a:t> is forced into the podia which then elongates in the general direction of movement due to hydrostatic pressure produced by influx of water into them. The terminal suckers of the tube feet are brought in contact with the substratum and their central parts are withdrawn to form a suction cups thus providing a firm grip. The tube feet now pivot over this attached sucker, assuming vertical position and thereby pushing the body forward. The longitudinal muscles of the podia now contracts which forces the fluid back into the </a:t>
            </a:r>
            <a:r>
              <a:rPr lang="en-US" sz="2000" dirty="0" err="1" smtClean="0">
                <a:latin typeface="Baskerville Old Face" pitchFamily="18" charset="0"/>
              </a:rPr>
              <a:t>ampullae</a:t>
            </a:r>
            <a:r>
              <a:rPr lang="en-US" sz="2000" dirty="0" smtClean="0">
                <a:latin typeface="Baskerville Old Face" pitchFamily="18" charset="0"/>
              </a:rPr>
              <a:t> and releases the suckers. This event is repeated.</a:t>
            </a:r>
            <a:endParaRPr lang="en-US" sz="2000" u="sng" dirty="0" smtClean="0">
              <a:solidFill>
                <a:schemeClr val="tx1"/>
              </a:solidFill>
              <a:latin typeface="Baskerville Old Face" pitchFamily="18" charset="0"/>
            </a:endParaRPr>
          </a:p>
          <a:p>
            <a:pPr marL="457200" indent="-457200" algn="just">
              <a:buClr>
                <a:srgbClr val="0070C0"/>
              </a:buClr>
              <a:buSzPct val="90000"/>
              <a:buFont typeface="+mj-lt"/>
              <a:buAutoNum type="arabicParenR"/>
              <a:defRPr/>
            </a:pPr>
            <a:r>
              <a:rPr lang="en-US" sz="2000" b="1" dirty="0" smtClean="0">
                <a:solidFill>
                  <a:srgbClr val="0070C0"/>
                </a:solidFill>
                <a:latin typeface="Baskerville Old Face" pitchFamily="18" charset="0"/>
              </a:rPr>
              <a:t>Locomotion up a Vertical Surface:</a:t>
            </a:r>
            <a:r>
              <a:rPr lang="en-US" sz="2000" dirty="0" smtClean="0">
                <a:solidFill>
                  <a:srgbClr val="0070C0"/>
                </a:solidFill>
                <a:latin typeface="Baskerville Old Face" pitchFamily="18" charset="0"/>
              </a:rPr>
              <a:t> </a:t>
            </a:r>
            <a:r>
              <a:rPr lang="en-US" sz="2000" dirty="0" smtClean="0">
                <a:solidFill>
                  <a:srgbClr val="00153E"/>
                </a:solidFill>
                <a:latin typeface="Baskerville Old Face" pitchFamily="18" charset="0"/>
              </a:rPr>
              <a:t>During climbing a vertical surface, tube feet pull the body upward. The suckers are adhered to the surface as described above. The longitudinal muscles of the podia contracts and pushes the fluid back into the </a:t>
            </a:r>
            <a:r>
              <a:rPr lang="en-US" sz="2000" dirty="0" err="1" smtClean="0">
                <a:solidFill>
                  <a:srgbClr val="00153E"/>
                </a:solidFill>
                <a:latin typeface="Baskerville Old Face" pitchFamily="18" charset="0"/>
              </a:rPr>
              <a:t>ampullae</a:t>
            </a:r>
            <a:r>
              <a:rPr lang="en-US" sz="2000" dirty="0" smtClean="0">
                <a:solidFill>
                  <a:srgbClr val="00153E"/>
                </a:solidFill>
                <a:latin typeface="Baskerville Old Face" pitchFamily="18" charset="0"/>
              </a:rPr>
              <a:t>. This action of podia pulls the animal along with them and assisted by the combined action of the tube feet of all the arms exerting a powerful force for adhesion and climbing.</a:t>
            </a:r>
          </a:p>
          <a:p>
            <a:pPr marL="457200" indent="-457200" algn="just">
              <a:buClr>
                <a:srgbClr val="0070C0"/>
              </a:buClr>
              <a:buSzPct val="90000"/>
              <a:buNone/>
              <a:defRPr/>
            </a:pPr>
            <a:r>
              <a:rPr lang="en-US" sz="2000" b="1" dirty="0" smtClean="0">
                <a:solidFill>
                  <a:srgbClr val="00153E"/>
                </a:solidFill>
                <a:latin typeface="Baskerville Old Face" pitchFamily="18" charset="0"/>
              </a:rPr>
              <a:t>The starfish can crawl perfectly well without attaching its suckers on a loose sandy bottom where suckers cannot have a firm 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63.jpg"/>
          <p:cNvPicPr>
            <a:picLocks noChangeAspect="1"/>
          </p:cNvPicPr>
          <p:nvPr/>
        </p:nvPicPr>
        <p:blipFill>
          <a:blip r:embed="rId2" cstate="print"/>
          <a:srcRect b="10057"/>
          <a:stretch>
            <a:fillRect/>
          </a:stretch>
        </p:blipFill>
        <p:spPr>
          <a:xfrm>
            <a:off x="395536" y="1844824"/>
            <a:ext cx="3240360" cy="2736304"/>
          </a:xfrm>
          <a:prstGeom prst="rect">
            <a:avLst/>
          </a:prstGeom>
        </p:spPr>
      </p:pic>
      <p:pic>
        <p:nvPicPr>
          <p:cNvPr id="3" name="Picture 2" descr="img164.jpg"/>
          <p:cNvPicPr>
            <a:picLocks noChangeAspect="1"/>
          </p:cNvPicPr>
          <p:nvPr/>
        </p:nvPicPr>
        <p:blipFill>
          <a:blip r:embed="rId3" cstate="print"/>
          <a:srcRect b="20309"/>
          <a:stretch>
            <a:fillRect/>
          </a:stretch>
        </p:blipFill>
        <p:spPr>
          <a:xfrm>
            <a:off x="0" y="5040560"/>
            <a:ext cx="3984304" cy="1412776"/>
          </a:xfrm>
          <a:prstGeom prst="rect">
            <a:avLst/>
          </a:prstGeom>
        </p:spPr>
      </p:pic>
      <p:pic>
        <p:nvPicPr>
          <p:cNvPr id="4" name="Picture 3" descr="img165.jpg"/>
          <p:cNvPicPr>
            <a:picLocks noChangeAspect="1"/>
          </p:cNvPicPr>
          <p:nvPr/>
        </p:nvPicPr>
        <p:blipFill>
          <a:blip r:embed="rId4" cstate="print"/>
          <a:srcRect b="8455"/>
          <a:stretch>
            <a:fillRect/>
          </a:stretch>
        </p:blipFill>
        <p:spPr>
          <a:xfrm>
            <a:off x="4139952" y="1"/>
            <a:ext cx="4968552" cy="6309319"/>
          </a:xfrm>
          <a:prstGeom prst="rect">
            <a:avLst/>
          </a:prstGeom>
        </p:spPr>
      </p:pic>
      <p:sp>
        <p:nvSpPr>
          <p:cNvPr id="5" name="TextBox 4"/>
          <p:cNvSpPr txBox="1"/>
          <p:nvPr/>
        </p:nvSpPr>
        <p:spPr>
          <a:xfrm>
            <a:off x="4932040" y="6309320"/>
            <a:ext cx="3672408" cy="369332"/>
          </a:xfrm>
          <a:prstGeom prst="rect">
            <a:avLst/>
          </a:prstGeom>
          <a:noFill/>
        </p:spPr>
        <p:txBody>
          <a:bodyPr wrap="square" rtlCol="0">
            <a:spAutoFit/>
          </a:bodyPr>
          <a:lstStyle/>
          <a:p>
            <a:pPr algn="ctr"/>
            <a:r>
              <a:rPr lang="en-IN" b="1" dirty="0" err="1" smtClean="0"/>
              <a:t>Ambulacral</a:t>
            </a:r>
            <a:r>
              <a:rPr lang="en-IN" b="1" dirty="0" smtClean="0"/>
              <a:t> System of </a:t>
            </a:r>
            <a:r>
              <a:rPr lang="en-IN" b="1" i="1" dirty="0" err="1" smtClean="0"/>
              <a:t>Asterias</a:t>
            </a:r>
            <a:endParaRPr lang="en-IN" b="1" i="1" dirty="0"/>
          </a:p>
        </p:txBody>
      </p:sp>
      <p:sp>
        <p:nvSpPr>
          <p:cNvPr id="6" name="TextBox 5"/>
          <p:cNvSpPr txBox="1"/>
          <p:nvPr/>
        </p:nvSpPr>
        <p:spPr>
          <a:xfrm>
            <a:off x="827584" y="4581128"/>
            <a:ext cx="2808312" cy="369332"/>
          </a:xfrm>
          <a:prstGeom prst="rect">
            <a:avLst/>
          </a:prstGeom>
          <a:noFill/>
        </p:spPr>
        <p:txBody>
          <a:bodyPr wrap="square" rtlCol="0">
            <a:spAutoFit/>
          </a:bodyPr>
          <a:lstStyle/>
          <a:p>
            <a:pPr algn="ctr"/>
            <a:r>
              <a:rPr lang="en-IN" b="1" dirty="0" smtClean="0"/>
              <a:t>V. S. </a:t>
            </a:r>
            <a:r>
              <a:rPr lang="en-IN" b="1" dirty="0" err="1" smtClean="0"/>
              <a:t>Madreporite</a:t>
            </a:r>
            <a:endParaRPr lang="en-IN" b="1" dirty="0"/>
          </a:p>
        </p:txBody>
      </p:sp>
      <p:sp>
        <p:nvSpPr>
          <p:cNvPr id="7" name="TextBox 6"/>
          <p:cNvSpPr txBox="1"/>
          <p:nvPr/>
        </p:nvSpPr>
        <p:spPr>
          <a:xfrm>
            <a:off x="0" y="6453336"/>
            <a:ext cx="1979712" cy="338554"/>
          </a:xfrm>
          <a:prstGeom prst="rect">
            <a:avLst/>
          </a:prstGeom>
          <a:noFill/>
        </p:spPr>
        <p:txBody>
          <a:bodyPr wrap="square" rtlCol="0">
            <a:spAutoFit/>
          </a:bodyPr>
          <a:lstStyle/>
          <a:p>
            <a:pPr algn="ctr"/>
            <a:r>
              <a:rPr lang="en-IN" sz="1600" b="1" dirty="0" smtClean="0"/>
              <a:t>T. S. Stone Canal</a:t>
            </a:r>
            <a:endParaRPr lang="en-IN" sz="1600" b="1" dirty="0"/>
          </a:p>
        </p:txBody>
      </p:sp>
      <p:sp>
        <p:nvSpPr>
          <p:cNvPr id="8" name="TextBox 7"/>
          <p:cNvSpPr txBox="1"/>
          <p:nvPr/>
        </p:nvSpPr>
        <p:spPr>
          <a:xfrm>
            <a:off x="2339752" y="6453336"/>
            <a:ext cx="1979712" cy="338554"/>
          </a:xfrm>
          <a:prstGeom prst="rect">
            <a:avLst/>
          </a:prstGeom>
          <a:noFill/>
        </p:spPr>
        <p:txBody>
          <a:bodyPr wrap="square" rtlCol="0">
            <a:spAutoFit/>
          </a:bodyPr>
          <a:lstStyle/>
          <a:p>
            <a:pPr algn="ctr"/>
            <a:r>
              <a:rPr lang="en-IN" sz="1600" b="1" dirty="0" smtClean="0"/>
              <a:t>T. S. Axial Sinus</a:t>
            </a:r>
            <a:endParaRPr lang="en-IN" sz="1600" b="1" dirty="0"/>
          </a:p>
        </p:txBody>
      </p:sp>
      <p:sp>
        <p:nvSpPr>
          <p:cNvPr id="9" name="TextBox 8"/>
          <p:cNvSpPr txBox="1"/>
          <p:nvPr/>
        </p:nvSpPr>
        <p:spPr>
          <a:xfrm>
            <a:off x="0" y="0"/>
            <a:ext cx="4139952" cy="1477328"/>
          </a:xfrm>
          <a:prstGeom prst="rect">
            <a:avLst/>
          </a:prstGeom>
          <a:noFill/>
        </p:spPr>
        <p:txBody>
          <a:bodyPr wrap="square" rtlCol="0">
            <a:spAutoFit/>
          </a:bodyPr>
          <a:lstStyle/>
          <a:p>
            <a:pPr algn="just"/>
            <a:r>
              <a:rPr lang="en-US" b="1" dirty="0" smtClean="0">
                <a:solidFill>
                  <a:srgbClr val="FF0000"/>
                </a:solidFill>
              </a:rPr>
              <a:t>FUNCTION:</a:t>
            </a:r>
            <a:r>
              <a:rPr lang="en-US" b="1" dirty="0" smtClean="0">
                <a:solidFill>
                  <a:srgbClr val="FF9900"/>
                </a:solidFill>
              </a:rPr>
              <a:t> </a:t>
            </a:r>
            <a:r>
              <a:rPr lang="en-US" dirty="0" smtClean="0">
                <a:solidFill>
                  <a:srgbClr val="002060"/>
                </a:solidFill>
              </a:rPr>
              <a:t>It chiefly helps in locomotion and adherence to the substratum. It plays important role in the respiration also. It works as a hydraulic system.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44624"/>
            <a:ext cx="9144000" cy="576064"/>
          </a:xfrm>
        </p:spPr>
        <p:txBody>
          <a:bodyPr>
            <a:noAutofit/>
          </a:bodyPr>
          <a:lstStyle/>
          <a:p>
            <a:pPr algn="ctr"/>
            <a:r>
              <a:rPr lang="en-US" sz="3200" b="1" dirty="0" smtClean="0">
                <a:solidFill>
                  <a:srgbClr val="FF0000"/>
                </a:solidFill>
                <a:latin typeface="Arial Rounded MT Bold" pitchFamily="34" charset="0"/>
              </a:rPr>
              <a:t>HAEMAL or CIRCULATORY SYSTEM</a:t>
            </a:r>
            <a:endParaRPr lang="en-IN" sz="3200" b="1" dirty="0" smtClean="0">
              <a:solidFill>
                <a:srgbClr val="FF0000"/>
              </a:solidFill>
              <a:latin typeface="Arial Rounded MT Bold" pitchFamily="34" charset="0"/>
            </a:endParaRPr>
          </a:p>
        </p:txBody>
      </p:sp>
      <p:sp>
        <p:nvSpPr>
          <p:cNvPr id="3" name="Content Placeholder 2"/>
          <p:cNvSpPr>
            <a:spLocks noGrp="1"/>
          </p:cNvSpPr>
          <p:nvPr>
            <p:ph sz="quarter" idx="4294967295"/>
          </p:nvPr>
        </p:nvSpPr>
        <p:spPr>
          <a:xfrm>
            <a:off x="0" y="692696"/>
            <a:ext cx="9144000" cy="6165304"/>
          </a:xfrm>
          <a:prstGeom prst="rect">
            <a:avLst/>
          </a:prstGeom>
        </p:spPr>
        <p:txBody>
          <a:bodyPr>
            <a:normAutofit fontScale="92500" lnSpcReduction="20000"/>
          </a:bodyPr>
          <a:lstStyle/>
          <a:p>
            <a:pPr algn="just">
              <a:buFont typeface="Wingdings 2" pitchFamily="18" charset="2"/>
              <a:buNone/>
              <a:defRPr/>
            </a:pPr>
            <a:r>
              <a:rPr lang="en-US" sz="2000" dirty="0" smtClean="0">
                <a:solidFill>
                  <a:srgbClr val="00153E"/>
                </a:solidFill>
                <a:latin typeface="Baskerville Old Face" pitchFamily="18" charset="0"/>
              </a:rPr>
              <a:t>The circulatory system of </a:t>
            </a:r>
            <a:r>
              <a:rPr lang="en-US" sz="2000" i="1" dirty="0" err="1" smtClean="0">
                <a:solidFill>
                  <a:srgbClr val="00153E"/>
                </a:solidFill>
                <a:latin typeface="Baskerville Old Face" pitchFamily="18" charset="0"/>
              </a:rPr>
              <a:t>Asterias</a:t>
            </a:r>
            <a:r>
              <a:rPr lang="en-US" sz="2000" dirty="0" smtClean="0">
                <a:solidFill>
                  <a:srgbClr val="00153E"/>
                </a:solidFill>
                <a:latin typeface="Baskerville Old Face" pitchFamily="18" charset="0"/>
              </a:rPr>
              <a:t> is of </a:t>
            </a:r>
            <a:r>
              <a:rPr lang="en-US" sz="2000" dirty="0" err="1" smtClean="0">
                <a:solidFill>
                  <a:srgbClr val="00153E"/>
                </a:solidFill>
                <a:latin typeface="Baskerville Old Face" pitchFamily="18" charset="0"/>
              </a:rPr>
              <a:t>lacunar</a:t>
            </a:r>
            <a:r>
              <a:rPr lang="en-US" sz="2000" dirty="0" smtClean="0">
                <a:solidFill>
                  <a:srgbClr val="00153E"/>
                </a:solidFill>
                <a:latin typeface="Baskerville Old Face" pitchFamily="18" charset="0"/>
              </a:rPr>
              <a:t> or </a:t>
            </a:r>
            <a:r>
              <a:rPr lang="en-US" sz="2000" b="1" dirty="0" smtClean="0">
                <a:solidFill>
                  <a:srgbClr val="00153E"/>
                </a:solidFill>
                <a:latin typeface="Baskerville Old Face" pitchFamily="18" charset="0"/>
              </a:rPr>
              <a:t>open type</a:t>
            </a:r>
            <a:r>
              <a:rPr lang="en-US" sz="2000" dirty="0" smtClean="0">
                <a:solidFill>
                  <a:srgbClr val="00153E"/>
                </a:solidFill>
                <a:latin typeface="Baskerville Old Face" pitchFamily="18" charset="0"/>
              </a:rPr>
              <a:t> like the </a:t>
            </a:r>
            <a:r>
              <a:rPr lang="en-US" sz="2000" dirty="0" err="1" smtClean="0">
                <a:solidFill>
                  <a:srgbClr val="00153E"/>
                </a:solidFill>
                <a:latin typeface="Baskerville Old Face" pitchFamily="18" charset="0"/>
              </a:rPr>
              <a:t>haemocoel</a:t>
            </a:r>
            <a:r>
              <a:rPr lang="en-US" sz="2000" dirty="0" smtClean="0">
                <a:solidFill>
                  <a:srgbClr val="00153E"/>
                </a:solidFill>
                <a:latin typeface="Baskerville Old Face" pitchFamily="18" charset="0"/>
              </a:rPr>
              <a:t> of </a:t>
            </a:r>
            <a:r>
              <a:rPr lang="en-US" sz="2000" dirty="0" err="1" smtClean="0">
                <a:solidFill>
                  <a:srgbClr val="00153E"/>
                </a:solidFill>
                <a:latin typeface="Baskerville Old Face" pitchFamily="18" charset="0"/>
              </a:rPr>
              <a:t>Arthropoda</a:t>
            </a:r>
            <a:r>
              <a:rPr lang="en-US" sz="2000" dirty="0" smtClean="0">
                <a:solidFill>
                  <a:srgbClr val="00153E"/>
                </a:solidFill>
                <a:latin typeface="Baskerville Old Face" pitchFamily="18" charset="0"/>
              </a:rPr>
              <a:t> and </a:t>
            </a:r>
            <a:r>
              <a:rPr lang="en-US" sz="2000" dirty="0" err="1" smtClean="0">
                <a:solidFill>
                  <a:srgbClr val="00153E"/>
                </a:solidFill>
                <a:latin typeface="Baskerville Old Face" pitchFamily="18" charset="0"/>
              </a:rPr>
              <a:t>Mollusca</a:t>
            </a:r>
            <a:r>
              <a:rPr lang="en-US" sz="2000" dirty="0" smtClean="0">
                <a:solidFill>
                  <a:srgbClr val="00153E"/>
                </a:solidFill>
                <a:latin typeface="Baskerville Old Face" pitchFamily="18" charset="0"/>
              </a:rPr>
              <a:t>. It is largely enclosed in the </a:t>
            </a:r>
            <a:r>
              <a:rPr lang="en-US" sz="2000" dirty="0" err="1" smtClean="0">
                <a:solidFill>
                  <a:srgbClr val="00153E"/>
                </a:solidFill>
                <a:latin typeface="Baskerville Old Face" pitchFamily="18" charset="0"/>
              </a:rPr>
              <a:t>coelomic</a:t>
            </a:r>
            <a:r>
              <a:rPr lang="en-US" sz="2000" dirty="0" smtClean="0">
                <a:solidFill>
                  <a:srgbClr val="00153E"/>
                </a:solidFill>
                <a:latin typeface="Baskerville Old Face" pitchFamily="18" charset="0"/>
              </a:rPr>
              <a:t> sinuses forming the </a:t>
            </a:r>
            <a:r>
              <a:rPr lang="en-US" sz="2000" dirty="0" err="1" smtClean="0">
                <a:solidFill>
                  <a:srgbClr val="00153E"/>
                </a:solidFill>
                <a:latin typeface="Baskerville Old Face" pitchFamily="18" charset="0"/>
              </a:rPr>
              <a:t>Perihaemal</a:t>
            </a:r>
            <a:r>
              <a:rPr lang="en-US" sz="2000" dirty="0" smtClean="0">
                <a:solidFill>
                  <a:srgbClr val="00153E"/>
                </a:solidFill>
                <a:latin typeface="Baskerville Old Face" pitchFamily="18" charset="0"/>
              </a:rPr>
              <a:t> System described ahead. It comprises an </a:t>
            </a:r>
            <a:r>
              <a:rPr lang="en-US" sz="2000" b="1" dirty="0" smtClean="0">
                <a:solidFill>
                  <a:srgbClr val="00153E"/>
                </a:solidFill>
                <a:latin typeface="Baskerville Old Face" pitchFamily="18" charset="0"/>
              </a:rPr>
              <a:t>axial gland</a:t>
            </a:r>
            <a:r>
              <a:rPr lang="en-US" sz="2000" dirty="0" smtClean="0">
                <a:solidFill>
                  <a:srgbClr val="00153E"/>
                </a:solidFill>
                <a:latin typeface="Baskerville Old Face" pitchFamily="18" charset="0"/>
              </a:rPr>
              <a:t>, an </a:t>
            </a:r>
            <a:r>
              <a:rPr lang="en-US" sz="2000" b="1" dirty="0" smtClean="0">
                <a:solidFill>
                  <a:srgbClr val="00153E"/>
                </a:solidFill>
                <a:latin typeface="Baskerville Old Face" pitchFamily="18" charset="0"/>
              </a:rPr>
              <a:t>aboral </a:t>
            </a:r>
            <a:r>
              <a:rPr lang="en-US" sz="2000" b="1" dirty="0" err="1" smtClean="0">
                <a:solidFill>
                  <a:srgbClr val="00153E"/>
                </a:solidFill>
                <a:latin typeface="Baskerville Old Face" pitchFamily="18" charset="0"/>
              </a:rPr>
              <a:t>haemal</a:t>
            </a:r>
            <a:r>
              <a:rPr lang="en-US" sz="2000" b="1" dirty="0" smtClean="0">
                <a:solidFill>
                  <a:srgbClr val="00153E"/>
                </a:solidFill>
                <a:latin typeface="Baskerville Old Face" pitchFamily="18" charset="0"/>
              </a:rPr>
              <a:t> ring</a:t>
            </a:r>
            <a:r>
              <a:rPr lang="en-US" sz="2000" dirty="0" smtClean="0">
                <a:solidFill>
                  <a:srgbClr val="00153E"/>
                </a:solidFill>
                <a:latin typeface="Baskerville Old Face" pitchFamily="18" charset="0"/>
              </a:rPr>
              <a:t> with </a:t>
            </a:r>
            <a:r>
              <a:rPr lang="en-US" sz="2000" dirty="0" err="1" smtClean="0">
                <a:solidFill>
                  <a:srgbClr val="00153E"/>
                </a:solidFill>
                <a:latin typeface="Baskerville Old Face" pitchFamily="18" charset="0"/>
              </a:rPr>
              <a:t>interradial</a:t>
            </a:r>
            <a:r>
              <a:rPr lang="en-US" sz="2000" dirty="0" smtClean="0">
                <a:solidFill>
                  <a:srgbClr val="00153E"/>
                </a:solidFill>
                <a:latin typeface="Baskerville Old Face" pitchFamily="18" charset="0"/>
              </a:rPr>
              <a:t> branches, </a:t>
            </a:r>
            <a:r>
              <a:rPr lang="en-US" sz="2000" b="1" dirty="0" smtClean="0">
                <a:solidFill>
                  <a:srgbClr val="00153E"/>
                </a:solidFill>
                <a:latin typeface="Baskerville Old Face" pitchFamily="18" charset="0"/>
              </a:rPr>
              <a:t>tributary </a:t>
            </a:r>
            <a:r>
              <a:rPr lang="en-US" sz="2000" b="1" dirty="0" err="1" smtClean="0">
                <a:solidFill>
                  <a:srgbClr val="00153E"/>
                </a:solidFill>
                <a:latin typeface="Baskerville Old Face" pitchFamily="18" charset="0"/>
              </a:rPr>
              <a:t>haemal</a:t>
            </a:r>
            <a:r>
              <a:rPr lang="en-US" sz="2000" b="1" dirty="0" smtClean="0">
                <a:solidFill>
                  <a:srgbClr val="00153E"/>
                </a:solidFill>
                <a:latin typeface="Baskerville Old Face" pitchFamily="18" charset="0"/>
              </a:rPr>
              <a:t> channels</a:t>
            </a:r>
            <a:r>
              <a:rPr lang="en-US" sz="2000" dirty="0" smtClean="0">
                <a:solidFill>
                  <a:srgbClr val="00153E"/>
                </a:solidFill>
                <a:latin typeface="Baskerville Old Face" pitchFamily="18" charset="0"/>
              </a:rPr>
              <a:t>, and an </a:t>
            </a:r>
            <a:r>
              <a:rPr lang="en-US" sz="2000" b="1" dirty="0" smtClean="0">
                <a:solidFill>
                  <a:srgbClr val="00153E"/>
                </a:solidFill>
                <a:latin typeface="Baskerville Old Face" pitchFamily="18" charset="0"/>
              </a:rPr>
              <a:t>oral </a:t>
            </a:r>
            <a:r>
              <a:rPr lang="en-US" sz="2000" b="1" dirty="0" err="1" smtClean="0">
                <a:solidFill>
                  <a:srgbClr val="00153E"/>
                </a:solidFill>
                <a:latin typeface="Baskerville Old Face" pitchFamily="18" charset="0"/>
              </a:rPr>
              <a:t>haemal</a:t>
            </a:r>
            <a:r>
              <a:rPr lang="en-US" sz="2000" b="1" dirty="0" smtClean="0">
                <a:solidFill>
                  <a:srgbClr val="00153E"/>
                </a:solidFill>
                <a:latin typeface="Baskerville Old Face" pitchFamily="18" charset="0"/>
              </a:rPr>
              <a:t> ring with radial branches.</a:t>
            </a:r>
            <a:r>
              <a:rPr lang="en-US" sz="2000" dirty="0" smtClean="0">
                <a:solidFill>
                  <a:srgbClr val="00153E"/>
                </a:solidFill>
                <a:latin typeface="Baskerville Old Face" pitchFamily="18" charset="0"/>
              </a:rPr>
              <a:t> </a:t>
            </a:r>
          </a:p>
          <a:p>
            <a:pPr algn="just">
              <a:buNone/>
              <a:defRPr/>
            </a:pPr>
            <a:r>
              <a:rPr lang="en-US" sz="2000" b="1" dirty="0" smtClean="0">
                <a:solidFill>
                  <a:srgbClr val="008E40"/>
                </a:solidFill>
                <a:latin typeface="Baskerville Old Face" pitchFamily="18" charset="0"/>
              </a:rPr>
              <a:t>(1) Axial Gland:</a:t>
            </a:r>
            <a:r>
              <a:rPr lang="en-US" sz="2000" b="1" dirty="0" smtClean="0">
                <a:solidFill>
                  <a:schemeClr val="accent1">
                    <a:lumMod val="50000"/>
                  </a:schemeClr>
                </a:solidFill>
                <a:latin typeface="Baskerville Old Face" pitchFamily="18" charset="0"/>
              </a:rPr>
              <a:t> </a:t>
            </a:r>
            <a:r>
              <a:rPr lang="en-US" sz="2000" dirty="0" smtClean="0">
                <a:solidFill>
                  <a:schemeClr val="accent1">
                    <a:lumMod val="50000"/>
                  </a:schemeClr>
                </a:solidFill>
                <a:latin typeface="Baskerville Old Face" pitchFamily="18" charset="0"/>
              </a:rPr>
              <a:t>also called as the </a:t>
            </a:r>
            <a:r>
              <a:rPr lang="en-US" sz="2000" b="1" dirty="0" smtClean="0">
                <a:solidFill>
                  <a:schemeClr val="accent1">
                    <a:lumMod val="50000"/>
                  </a:schemeClr>
                </a:solidFill>
                <a:latin typeface="Baskerville Old Face" pitchFamily="18" charset="0"/>
              </a:rPr>
              <a:t>heart</a:t>
            </a:r>
            <a:r>
              <a:rPr lang="en-US" sz="2000" dirty="0" smtClean="0">
                <a:solidFill>
                  <a:schemeClr val="accent1">
                    <a:lumMod val="50000"/>
                  </a:schemeClr>
                </a:solidFill>
                <a:latin typeface="Baskerville Old Face" pitchFamily="18" charset="0"/>
              </a:rPr>
              <a:t> and </a:t>
            </a:r>
            <a:r>
              <a:rPr lang="en-US" sz="2000" b="1" dirty="0" smtClean="0">
                <a:solidFill>
                  <a:schemeClr val="accent1">
                    <a:lumMod val="50000"/>
                  </a:schemeClr>
                </a:solidFill>
                <a:latin typeface="Baskerville Old Face" pitchFamily="18" charset="0"/>
              </a:rPr>
              <a:t>brown gland</a:t>
            </a:r>
            <a:r>
              <a:rPr lang="en-US" sz="2000" dirty="0" smtClean="0">
                <a:solidFill>
                  <a:schemeClr val="accent1">
                    <a:lumMod val="50000"/>
                  </a:schemeClr>
                </a:solidFill>
                <a:latin typeface="Baskerville Old Face" pitchFamily="18" charset="0"/>
              </a:rPr>
              <a:t> and forms the </a:t>
            </a:r>
            <a:r>
              <a:rPr lang="en-US" sz="2000" dirty="0" err="1" smtClean="0">
                <a:solidFill>
                  <a:schemeClr val="accent1">
                    <a:lumMod val="50000"/>
                  </a:schemeClr>
                </a:solidFill>
                <a:latin typeface="Baskerville Old Face" pitchFamily="18" charset="0"/>
              </a:rPr>
              <a:t>proncipal</a:t>
            </a:r>
            <a:r>
              <a:rPr lang="en-US" sz="2000" dirty="0" smtClean="0">
                <a:solidFill>
                  <a:schemeClr val="accent1">
                    <a:lumMod val="50000"/>
                  </a:schemeClr>
                </a:solidFill>
                <a:latin typeface="Baskerville Old Face" pitchFamily="18" charset="0"/>
              </a:rPr>
              <a:t> part of the </a:t>
            </a:r>
            <a:r>
              <a:rPr lang="en-US" sz="2000" dirty="0" err="1" smtClean="0">
                <a:solidFill>
                  <a:schemeClr val="accent1">
                    <a:lumMod val="50000"/>
                  </a:schemeClr>
                </a:solidFill>
                <a:latin typeface="Baskerville Old Face" pitchFamily="18" charset="0"/>
              </a:rPr>
              <a:t>haemal</a:t>
            </a:r>
            <a:r>
              <a:rPr lang="en-US" sz="2000" dirty="0" smtClean="0">
                <a:solidFill>
                  <a:schemeClr val="accent1">
                    <a:lumMod val="50000"/>
                  </a:schemeClr>
                </a:solidFill>
                <a:latin typeface="Baskerville Old Face" pitchFamily="18" charset="0"/>
              </a:rPr>
              <a:t> system. It is enclosed in the </a:t>
            </a:r>
            <a:r>
              <a:rPr lang="en-US" sz="2000" b="1" dirty="0" smtClean="0">
                <a:solidFill>
                  <a:schemeClr val="accent1">
                    <a:lumMod val="50000"/>
                  </a:schemeClr>
                </a:solidFill>
                <a:latin typeface="Baskerville Old Face" pitchFamily="18" charset="0"/>
              </a:rPr>
              <a:t>axial sinus</a:t>
            </a:r>
            <a:r>
              <a:rPr lang="en-US" sz="2000" dirty="0" smtClean="0">
                <a:solidFill>
                  <a:schemeClr val="accent1">
                    <a:lumMod val="50000"/>
                  </a:schemeClr>
                </a:solidFill>
                <a:latin typeface="Baskerville Old Face" pitchFamily="18" charset="0"/>
              </a:rPr>
              <a:t> of </a:t>
            </a:r>
            <a:r>
              <a:rPr lang="en-US" sz="2000" dirty="0" err="1" smtClean="0">
                <a:solidFill>
                  <a:schemeClr val="accent1">
                    <a:lumMod val="50000"/>
                  </a:schemeClr>
                </a:solidFill>
                <a:latin typeface="Baskerville Old Face" pitchFamily="18" charset="0"/>
              </a:rPr>
              <a:t>perihaemal</a:t>
            </a:r>
            <a:r>
              <a:rPr lang="en-US" sz="2000" dirty="0" smtClean="0">
                <a:solidFill>
                  <a:schemeClr val="accent1">
                    <a:lumMod val="50000"/>
                  </a:schemeClr>
                </a:solidFill>
                <a:latin typeface="Baskerville Old Face" pitchFamily="18" charset="0"/>
              </a:rPr>
              <a:t> system and surrounds the </a:t>
            </a:r>
            <a:r>
              <a:rPr lang="en-US" sz="2000" dirty="0" err="1" smtClean="0">
                <a:solidFill>
                  <a:schemeClr val="accent1">
                    <a:lumMod val="50000"/>
                  </a:schemeClr>
                </a:solidFill>
                <a:latin typeface="Baskerville Old Face" pitchFamily="18" charset="0"/>
              </a:rPr>
              <a:t>madreporic</a:t>
            </a:r>
            <a:r>
              <a:rPr lang="en-US" sz="2000" dirty="0" smtClean="0">
                <a:solidFill>
                  <a:schemeClr val="accent1">
                    <a:lumMod val="50000"/>
                  </a:schemeClr>
                </a:solidFill>
                <a:latin typeface="Baskerville Old Face" pitchFamily="18" charset="0"/>
              </a:rPr>
              <a:t> canal. It has an aboral extension, the </a:t>
            </a:r>
            <a:r>
              <a:rPr lang="en-US" sz="2000" b="1" dirty="0" smtClean="0">
                <a:solidFill>
                  <a:schemeClr val="accent1">
                    <a:lumMod val="50000"/>
                  </a:schemeClr>
                </a:solidFill>
                <a:latin typeface="Baskerville Old Face" pitchFamily="18" charset="0"/>
              </a:rPr>
              <a:t>head process</a:t>
            </a:r>
            <a:r>
              <a:rPr lang="en-US" sz="2000" dirty="0" smtClean="0">
                <a:solidFill>
                  <a:schemeClr val="accent1">
                    <a:lumMod val="50000"/>
                  </a:schemeClr>
                </a:solidFill>
                <a:latin typeface="Baskerville Old Face" pitchFamily="18" charset="0"/>
              </a:rPr>
              <a:t>, lying in a </a:t>
            </a:r>
            <a:r>
              <a:rPr lang="en-US" sz="2000" dirty="0" err="1" smtClean="0">
                <a:solidFill>
                  <a:schemeClr val="accent1">
                    <a:lumMod val="50000"/>
                  </a:schemeClr>
                </a:solidFill>
                <a:latin typeface="Baskerville Old Face" pitchFamily="18" charset="0"/>
              </a:rPr>
              <a:t>coelomic</a:t>
            </a:r>
            <a:r>
              <a:rPr lang="en-US" sz="2000" dirty="0" smtClean="0">
                <a:solidFill>
                  <a:schemeClr val="accent1">
                    <a:lumMod val="50000"/>
                  </a:schemeClr>
                </a:solidFill>
                <a:latin typeface="Baskerville Old Face" pitchFamily="18" charset="0"/>
              </a:rPr>
              <a:t> spaces, the </a:t>
            </a:r>
            <a:r>
              <a:rPr lang="en-US" sz="2000" b="1" dirty="0" smtClean="0">
                <a:solidFill>
                  <a:schemeClr val="accent1">
                    <a:lumMod val="50000"/>
                  </a:schemeClr>
                </a:solidFill>
                <a:latin typeface="Baskerville Old Face" pitchFamily="18" charset="0"/>
              </a:rPr>
              <a:t>dorsal sac</a:t>
            </a:r>
            <a:r>
              <a:rPr lang="en-US" sz="2000" dirty="0" smtClean="0">
                <a:solidFill>
                  <a:schemeClr val="accent1">
                    <a:lumMod val="50000"/>
                  </a:schemeClr>
                </a:solidFill>
                <a:latin typeface="Baskerville Old Face" pitchFamily="18" charset="0"/>
              </a:rPr>
              <a:t>, located under the </a:t>
            </a:r>
            <a:r>
              <a:rPr lang="en-US" sz="2000" dirty="0" err="1" smtClean="0">
                <a:solidFill>
                  <a:schemeClr val="accent1">
                    <a:lumMod val="50000"/>
                  </a:schemeClr>
                </a:solidFill>
                <a:latin typeface="Baskerville Old Face" pitchFamily="18" charset="0"/>
              </a:rPr>
              <a:t>madreporite</a:t>
            </a:r>
            <a:r>
              <a:rPr lang="en-US" sz="2000" dirty="0" smtClean="0">
                <a:solidFill>
                  <a:schemeClr val="accent1">
                    <a:lumMod val="50000"/>
                  </a:schemeClr>
                </a:solidFill>
                <a:latin typeface="Baskerville Old Face" pitchFamily="18" charset="0"/>
              </a:rPr>
              <a:t>. The axial gland is formed of a connective tissue which encloses numerous intercommunicating spaces, the </a:t>
            </a:r>
            <a:r>
              <a:rPr lang="en-US" sz="2000" b="1" dirty="0" smtClean="0">
                <a:solidFill>
                  <a:schemeClr val="accent1">
                    <a:lumMod val="50000"/>
                  </a:schemeClr>
                </a:solidFill>
                <a:latin typeface="Baskerville Old Face" pitchFamily="18" charset="0"/>
              </a:rPr>
              <a:t>lacunae</a:t>
            </a:r>
            <a:r>
              <a:rPr lang="en-US" sz="2000" dirty="0" smtClean="0">
                <a:solidFill>
                  <a:schemeClr val="accent1">
                    <a:lumMod val="50000"/>
                  </a:schemeClr>
                </a:solidFill>
                <a:latin typeface="Baskerville Old Face" pitchFamily="18" charset="0"/>
              </a:rPr>
              <a:t>, devoid of epithelial lining and containing a fluid with </a:t>
            </a:r>
            <a:r>
              <a:rPr lang="en-US" sz="2000" b="1" dirty="0" smtClean="0">
                <a:solidFill>
                  <a:schemeClr val="accent1">
                    <a:lumMod val="50000"/>
                  </a:schemeClr>
                </a:solidFill>
                <a:latin typeface="Baskerville Old Face" pitchFamily="18" charset="0"/>
              </a:rPr>
              <a:t>amoeboid </a:t>
            </a:r>
            <a:r>
              <a:rPr lang="en-US" sz="2000" b="1" dirty="0" err="1" smtClean="0">
                <a:solidFill>
                  <a:schemeClr val="accent1">
                    <a:lumMod val="50000"/>
                  </a:schemeClr>
                </a:solidFill>
                <a:latin typeface="Baskerville Old Face" pitchFamily="18" charset="0"/>
              </a:rPr>
              <a:t>coelomocytes</a:t>
            </a:r>
            <a:r>
              <a:rPr lang="en-US" sz="2000" dirty="0" smtClean="0">
                <a:solidFill>
                  <a:schemeClr val="accent1">
                    <a:lumMod val="50000"/>
                  </a:schemeClr>
                </a:solidFill>
                <a:latin typeface="Baskerville Old Face" pitchFamily="18" charset="0"/>
              </a:rPr>
              <a:t>, which contain a brown pigment and that’s why got this name.</a:t>
            </a:r>
            <a:endParaRPr lang="en-US" sz="2000" b="1" dirty="0" smtClean="0">
              <a:solidFill>
                <a:schemeClr val="tx1"/>
              </a:solidFill>
              <a:latin typeface="Baskerville Old Face" pitchFamily="18" charset="0"/>
            </a:endParaRPr>
          </a:p>
          <a:p>
            <a:pPr algn="just">
              <a:buNone/>
              <a:defRPr/>
            </a:pPr>
            <a:r>
              <a:rPr lang="en-US" sz="2000" b="1" dirty="0" smtClean="0">
                <a:solidFill>
                  <a:srgbClr val="532BE5"/>
                </a:solidFill>
                <a:latin typeface="Baskerville Old Face" pitchFamily="18" charset="0"/>
              </a:rPr>
              <a:t>(2) Aboral </a:t>
            </a:r>
            <a:r>
              <a:rPr lang="en-US" sz="2000" b="1" dirty="0" err="1" smtClean="0">
                <a:solidFill>
                  <a:srgbClr val="532BE5"/>
                </a:solidFill>
                <a:latin typeface="Baskerville Old Face" pitchFamily="18" charset="0"/>
              </a:rPr>
              <a:t>Haemal</a:t>
            </a:r>
            <a:r>
              <a:rPr lang="en-US" sz="2000" b="1" dirty="0" smtClean="0">
                <a:solidFill>
                  <a:srgbClr val="532BE5"/>
                </a:solidFill>
                <a:latin typeface="Baskerville Old Face" pitchFamily="18" charset="0"/>
              </a:rPr>
              <a:t> Ring:</a:t>
            </a:r>
            <a:r>
              <a:rPr lang="en-US" sz="2000" dirty="0" smtClean="0">
                <a:solidFill>
                  <a:srgbClr val="532BE5"/>
                </a:solidFill>
                <a:latin typeface="Baskerville Old Face" pitchFamily="18" charset="0"/>
              </a:rPr>
              <a:t> </a:t>
            </a:r>
            <a:r>
              <a:rPr lang="en-US" sz="2000" dirty="0" smtClean="0">
                <a:solidFill>
                  <a:srgbClr val="00153E"/>
                </a:solidFill>
                <a:latin typeface="Baskerville Old Face" pitchFamily="18" charset="0"/>
              </a:rPr>
              <a:t>Axial gland at its aboral end communicates with the </a:t>
            </a:r>
            <a:r>
              <a:rPr lang="en-US" sz="2000" dirty="0" err="1" smtClean="0">
                <a:solidFill>
                  <a:srgbClr val="00153E"/>
                </a:solidFill>
                <a:latin typeface="Baskerville Old Face" pitchFamily="18" charset="0"/>
              </a:rPr>
              <a:t>ampulla</a:t>
            </a:r>
            <a:r>
              <a:rPr lang="en-US" sz="2000" dirty="0" smtClean="0">
                <a:solidFill>
                  <a:srgbClr val="00153E"/>
                </a:solidFill>
                <a:latin typeface="Baskerville Old Face" pitchFamily="18" charset="0"/>
              </a:rPr>
              <a:t> of the </a:t>
            </a:r>
            <a:r>
              <a:rPr lang="en-US" sz="2000" dirty="0" err="1" smtClean="0">
                <a:solidFill>
                  <a:srgbClr val="00153E"/>
                </a:solidFill>
                <a:latin typeface="Baskerville Old Face" pitchFamily="18" charset="0"/>
              </a:rPr>
              <a:t>madreporic</a:t>
            </a:r>
            <a:r>
              <a:rPr lang="en-US" sz="2000" dirty="0" smtClean="0">
                <a:solidFill>
                  <a:srgbClr val="00153E"/>
                </a:solidFill>
                <a:latin typeface="Baskerville Old Face" pitchFamily="18" charset="0"/>
              </a:rPr>
              <a:t> canal and joins the </a:t>
            </a:r>
            <a:r>
              <a:rPr lang="en-US" sz="2000" b="1" dirty="0" smtClean="0">
                <a:solidFill>
                  <a:srgbClr val="00153E"/>
                </a:solidFill>
                <a:latin typeface="Baskerville Old Face" pitchFamily="18" charset="0"/>
              </a:rPr>
              <a:t>aboral </a:t>
            </a:r>
            <a:r>
              <a:rPr lang="en-US" sz="2000" b="1" dirty="0" err="1" smtClean="0">
                <a:solidFill>
                  <a:srgbClr val="00153E"/>
                </a:solidFill>
                <a:latin typeface="Baskerville Old Face" pitchFamily="18" charset="0"/>
              </a:rPr>
              <a:t>haemal</a:t>
            </a:r>
            <a:r>
              <a:rPr lang="en-US" sz="2000" b="1" dirty="0" smtClean="0">
                <a:solidFill>
                  <a:srgbClr val="00153E"/>
                </a:solidFill>
                <a:latin typeface="Baskerville Old Face" pitchFamily="18" charset="0"/>
              </a:rPr>
              <a:t> ring</a:t>
            </a:r>
            <a:r>
              <a:rPr lang="en-US" sz="2000" dirty="0" smtClean="0">
                <a:solidFill>
                  <a:srgbClr val="00153E"/>
                </a:solidFill>
                <a:latin typeface="Baskerville Old Face" pitchFamily="18" charset="0"/>
              </a:rPr>
              <a:t> present in the genital rachis contained in the aboral ring sinus of </a:t>
            </a:r>
            <a:r>
              <a:rPr lang="en-US" sz="2000" dirty="0" err="1" smtClean="0">
                <a:solidFill>
                  <a:srgbClr val="00153E"/>
                </a:solidFill>
                <a:latin typeface="Baskerville Old Face" pitchFamily="18" charset="0"/>
              </a:rPr>
              <a:t>perihaemal</a:t>
            </a:r>
            <a:r>
              <a:rPr lang="en-US" sz="2000" dirty="0" smtClean="0">
                <a:solidFill>
                  <a:srgbClr val="00153E"/>
                </a:solidFill>
                <a:latin typeface="Baskerville Old Face" pitchFamily="18" charset="0"/>
              </a:rPr>
              <a:t> system. The aboral </a:t>
            </a:r>
            <a:r>
              <a:rPr lang="en-US" sz="2000" dirty="0" err="1" smtClean="0">
                <a:solidFill>
                  <a:srgbClr val="00153E"/>
                </a:solidFill>
                <a:latin typeface="Baskerville Old Face" pitchFamily="18" charset="0"/>
              </a:rPr>
              <a:t>haemal</a:t>
            </a:r>
            <a:r>
              <a:rPr lang="en-US" sz="2000" dirty="0" smtClean="0">
                <a:solidFill>
                  <a:srgbClr val="00153E"/>
                </a:solidFill>
                <a:latin typeface="Baskerville Old Face" pitchFamily="18" charset="0"/>
              </a:rPr>
              <a:t> ring sends </a:t>
            </a:r>
            <a:r>
              <a:rPr lang="en-US" sz="2000" dirty="0" err="1" smtClean="0">
                <a:solidFill>
                  <a:srgbClr val="00153E"/>
                </a:solidFill>
                <a:latin typeface="Baskerville Old Face" pitchFamily="18" charset="0"/>
              </a:rPr>
              <a:t>haemal</a:t>
            </a:r>
            <a:r>
              <a:rPr lang="en-US" sz="2000" dirty="0" smtClean="0">
                <a:solidFill>
                  <a:srgbClr val="00153E"/>
                </a:solidFill>
                <a:latin typeface="Baskerville Old Face" pitchFamily="18" charset="0"/>
              </a:rPr>
              <a:t> branches, two in each </a:t>
            </a:r>
            <a:r>
              <a:rPr lang="en-US" sz="2000" dirty="0" err="1" smtClean="0">
                <a:solidFill>
                  <a:srgbClr val="00153E"/>
                </a:solidFill>
                <a:latin typeface="Baskerville Old Face" pitchFamily="18" charset="0"/>
              </a:rPr>
              <a:t>interradius</a:t>
            </a:r>
            <a:r>
              <a:rPr lang="en-US" sz="2000" dirty="0" smtClean="0">
                <a:solidFill>
                  <a:srgbClr val="00153E"/>
                </a:solidFill>
                <a:latin typeface="Baskerville Old Face" pitchFamily="18" charset="0"/>
              </a:rPr>
              <a:t>, to the gonads.</a:t>
            </a:r>
          </a:p>
          <a:p>
            <a:pPr algn="just">
              <a:buNone/>
              <a:defRPr/>
            </a:pPr>
            <a:r>
              <a:rPr lang="en-US" sz="2000" b="1" dirty="0" smtClean="0">
                <a:solidFill>
                  <a:srgbClr val="0070C0"/>
                </a:solidFill>
                <a:latin typeface="Baskerville Old Face" pitchFamily="18" charset="0"/>
              </a:rPr>
              <a:t>(3) Tributary </a:t>
            </a:r>
            <a:r>
              <a:rPr lang="en-US" sz="2000" b="1" dirty="0" err="1" smtClean="0">
                <a:solidFill>
                  <a:srgbClr val="0070C0"/>
                </a:solidFill>
                <a:latin typeface="Baskerville Old Face" pitchFamily="18" charset="0"/>
              </a:rPr>
              <a:t>Haemal</a:t>
            </a:r>
            <a:r>
              <a:rPr lang="en-US" sz="2000" b="1" dirty="0" smtClean="0">
                <a:solidFill>
                  <a:srgbClr val="0070C0"/>
                </a:solidFill>
                <a:latin typeface="Baskerville Old Face" pitchFamily="18" charset="0"/>
              </a:rPr>
              <a:t> Channel:</a:t>
            </a:r>
            <a:r>
              <a:rPr lang="en-US" sz="2000" dirty="0" smtClean="0">
                <a:solidFill>
                  <a:srgbClr val="0070C0"/>
                </a:solidFill>
                <a:latin typeface="Baskerville Old Face" pitchFamily="18" charset="0"/>
              </a:rPr>
              <a:t> </a:t>
            </a:r>
            <a:r>
              <a:rPr lang="en-US" sz="2000" dirty="0" smtClean="0">
                <a:latin typeface="Baskerville Old Face" pitchFamily="18" charset="0"/>
              </a:rPr>
              <a:t>near its aboral end, the axial gland receives tributary channels which arises from the </a:t>
            </a:r>
            <a:r>
              <a:rPr lang="en-US" sz="2000" dirty="0" err="1" smtClean="0">
                <a:latin typeface="Baskerville Old Face" pitchFamily="18" charset="0"/>
              </a:rPr>
              <a:t>haemal</a:t>
            </a:r>
            <a:r>
              <a:rPr lang="en-US" sz="2000" dirty="0" smtClean="0">
                <a:latin typeface="Baskerville Old Face" pitchFamily="18" charset="0"/>
              </a:rPr>
              <a:t> sinuses and called as </a:t>
            </a:r>
            <a:r>
              <a:rPr lang="en-US" sz="2000" b="1" dirty="0" smtClean="0">
                <a:latin typeface="Baskerville Old Face" pitchFamily="18" charset="0"/>
              </a:rPr>
              <a:t>gastric tufts</a:t>
            </a:r>
            <a:r>
              <a:rPr lang="en-US" sz="2000" dirty="0" smtClean="0">
                <a:latin typeface="Baskerville Old Face" pitchFamily="18" charset="0"/>
              </a:rPr>
              <a:t>, situated on the wall of stomach. Gastric tufts are not enclosed in </a:t>
            </a:r>
            <a:r>
              <a:rPr lang="en-US" sz="2000" dirty="0" err="1" smtClean="0">
                <a:latin typeface="Baskerville Old Face" pitchFamily="18" charset="0"/>
              </a:rPr>
              <a:t>coelomic</a:t>
            </a:r>
            <a:r>
              <a:rPr lang="en-US" sz="2000" dirty="0" smtClean="0">
                <a:latin typeface="Baskerville Old Face" pitchFamily="18" charset="0"/>
              </a:rPr>
              <a:t> sinuses unlike most other parts of the </a:t>
            </a:r>
            <a:r>
              <a:rPr lang="en-US" sz="2000" dirty="0" err="1" smtClean="0">
                <a:latin typeface="Baskerville Old Face" pitchFamily="18" charset="0"/>
              </a:rPr>
              <a:t>haemal</a:t>
            </a:r>
            <a:r>
              <a:rPr lang="en-US" sz="2000" dirty="0" smtClean="0">
                <a:latin typeface="Baskerville Old Face" pitchFamily="18" charset="0"/>
              </a:rPr>
              <a:t> system because the digested food from the stomach diffuses into the gastric tufts and therefore passes into the </a:t>
            </a:r>
            <a:r>
              <a:rPr lang="en-US" sz="2000" dirty="0" err="1" smtClean="0">
                <a:latin typeface="Baskerville Old Face" pitchFamily="18" charset="0"/>
              </a:rPr>
              <a:t>haemal</a:t>
            </a:r>
            <a:r>
              <a:rPr lang="en-US" sz="2000" dirty="0" smtClean="0">
                <a:latin typeface="Baskerville Old Face" pitchFamily="18" charset="0"/>
              </a:rPr>
              <a:t> system for its distribution.</a:t>
            </a:r>
          </a:p>
          <a:p>
            <a:pPr algn="just">
              <a:buNone/>
              <a:defRPr/>
            </a:pPr>
            <a:r>
              <a:rPr lang="en-US" sz="2000" b="1" dirty="0" smtClean="0">
                <a:solidFill>
                  <a:srgbClr val="C00000"/>
                </a:solidFill>
                <a:latin typeface="Baskerville Old Face" pitchFamily="18" charset="0"/>
              </a:rPr>
              <a:t>(4) Oral </a:t>
            </a:r>
            <a:r>
              <a:rPr lang="en-US" sz="2000" b="1" dirty="0" err="1" smtClean="0">
                <a:solidFill>
                  <a:srgbClr val="C00000"/>
                </a:solidFill>
                <a:latin typeface="Baskerville Old Face" pitchFamily="18" charset="0"/>
              </a:rPr>
              <a:t>Haemal</a:t>
            </a:r>
            <a:r>
              <a:rPr lang="en-US" sz="2000" b="1" dirty="0" smtClean="0">
                <a:solidFill>
                  <a:srgbClr val="C00000"/>
                </a:solidFill>
                <a:latin typeface="Baskerville Old Face" pitchFamily="18" charset="0"/>
              </a:rPr>
              <a:t> Ring:</a:t>
            </a:r>
            <a:r>
              <a:rPr lang="en-US" sz="2000" dirty="0" smtClean="0">
                <a:solidFill>
                  <a:srgbClr val="C00000"/>
                </a:solidFill>
                <a:latin typeface="Baskerville Old Face" pitchFamily="18" charset="0"/>
              </a:rPr>
              <a:t> </a:t>
            </a:r>
            <a:r>
              <a:rPr lang="en-US" sz="2000" dirty="0" smtClean="0">
                <a:latin typeface="Baskerville Old Face" pitchFamily="18" charset="0"/>
              </a:rPr>
              <a:t>Axial gland at its oral end tapers and joins the </a:t>
            </a:r>
            <a:r>
              <a:rPr lang="en-US" sz="2000" b="1" dirty="0" smtClean="0">
                <a:latin typeface="Baskerville Old Face" pitchFamily="18" charset="0"/>
              </a:rPr>
              <a:t>oral </a:t>
            </a:r>
            <a:r>
              <a:rPr lang="en-US" sz="2000" b="1" dirty="0" err="1" smtClean="0">
                <a:latin typeface="Baskerville Old Face" pitchFamily="18" charset="0"/>
              </a:rPr>
              <a:t>heamal</a:t>
            </a:r>
            <a:r>
              <a:rPr lang="en-US" sz="2000" b="1" dirty="0" smtClean="0">
                <a:latin typeface="Baskerville Old Face" pitchFamily="18" charset="0"/>
              </a:rPr>
              <a:t> ring</a:t>
            </a:r>
            <a:r>
              <a:rPr lang="en-US" sz="2000" dirty="0" smtClean="0">
                <a:latin typeface="Baskerville Old Face" pitchFamily="18" charset="0"/>
              </a:rPr>
              <a:t> which is fine channel in the septum that divides the oral ring sinus of the </a:t>
            </a:r>
            <a:r>
              <a:rPr lang="en-US" sz="2000" dirty="0" err="1" smtClean="0">
                <a:latin typeface="Baskerville Old Face" pitchFamily="18" charset="0"/>
              </a:rPr>
              <a:t>perihaemal</a:t>
            </a:r>
            <a:r>
              <a:rPr lang="en-US" sz="2000" dirty="0" smtClean="0">
                <a:latin typeface="Baskerville Old Face" pitchFamily="18" charset="0"/>
              </a:rPr>
              <a:t> system in the inner and outer parts. From it arises five </a:t>
            </a:r>
            <a:r>
              <a:rPr lang="en-US" sz="2000" b="1" dirty="0" smtClean="0">
                <a:latin typeface="Baskerville Old Face" pitchFamily="18" charset="0"/>
              </a:rPr>
              <a:t>radial </a:t>
            </a:r>
            <a:r>
              <a:rPr lang="en-US" sz="2000" b="1" dirty="0" err="1" smtClean="0">
                <a:latin typeface="Baskerville Old Face" pitchFamily="18" charset="0"/>
              </a:rPr>
              <a:t>haemal</a:t>
            </a:r>
            <a:r>
              <a:rPr lang="en-US" sz="2000" b="1" dirty="0" smtClean="0">
                <a:latin typeface="Baskerville Old Face" pitchFamily="18" charset="0"/>
              </a:rPr>
              <a:t> branches</a:t>
            </a:r>
            <a:r>
              <a:rPr lang="en-US" sz="2000" dirty="0" smtClean="0">
                <a:latin typeface="Baskerville Old Face" pitchFamily="18" charset="0"/>
              </a:rPr>
              <a:t>, each runs out through the septum of their </a:t>
            </a:r>
            <a:r>
              <a:rPr lang="en-US" sz="2000" dirty="0" err="1" smtClean="0">
                <a:latin typeface="Baskerville Old Face" pitchFamily="18" charset="0"/>
              </a:rPr>
              <a:t>hyponeural</a:t>
            </a:r>
            <a:r>
              <a:rPr lang="en-US" sz="2000" dirty="0" smtClean="0">
                <a:latin typeface="Baskerville Old Face" pitchFamily="18" charset="0"/>
              </a:rPr>
              <a:t> radial sinus and has short branches ending to the tube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66.jpg"/>
          <p:cNvPicPr>
            <a:picLocks noChangeAspect="1"/>
          </p:cNvPicPr>
          <p:nvPr/>
        </p:nvPicPr>
        <p:blipFill>
          <a:blip r:embed="rId2" cstate="print"/>
          <a:stretch>
            <a:fillRect/>
          </a:stretch>
        </p:blipFill>
        <p:spPr>
          <a:xfrm>
            <a:off x="35496" y="0"/>
            <a:ext cx="6120680" cy="6858000"/>
          </a:xfrm>
          <a:prstGeom prst="rect">
            <a:avLst/>
          </a:prstGeom>
        </p:spPr>
      </p:pic>
      <p:pic>
        <p:nvPicPr>
          <p:cNvPr id="3" name="Picture 2" descr="img167.jpg"/>
          <p:cNvPicPr>
            <a:picLocks noChangeAspect="1"/>
          </p:cNvPicPr>
          <p:nvPr/>
        </p:nvPicPr>
        <p:blipFill>
          <a:blip r:embed="rId3" cstate="print"/>
          <a:stretch>
            <a:fillRect/>
          </a:stretch>
        </p:blipFill>
        <p:spPr>
          <a:xfrm>
            <a:off x="6111240" y="4005064"/>
            <a:ext cx="3032760" cy="2798440"/>
          </a:xfrm>
          <a:prstGeom prst="rect">
            <a:avLst/>
          </a:prstGeom>
        </p:spPr>
      </p:pic>
      <p:sp>
        <p:nvSpPr>
          <p:cNvPr id="4" name="TextBox 3"/>
          <p:cNvSpPr txBox="1"/>
          <p:nvPr/>
        </p:nvSpPr>
        <p:spPr>
          <a:xfrm>
            <a:off x="6156176" y="836712"/>
            <a:ext cx="2987824" cy="2585323"/>
          </a:xfrm>
          <a:prstGeom prst="rect">
            <a:avLst/>
          </a:prstGeom>
          <a:noFill/>
        </p:spPr>
        <p:txBody>
          <a:bodyPr wrap="square" rtlCol="0">
            <a:spAutoFit/>
          </a:bodyPr>
          <a:lstStyle/>
          <a:p>
            <a:pPr algn="just"/>
            <a:r>
              <a:rPr lang="en-IN" dirty="0" smtClean="0">
                <a:solidFill>
                  <a:srgbClr val="002060"/>
                </a:solidFill>
              </a:rPr>
              <a:t>        The head process of the axial gland is </a:t>
            </a:r>
            <a:r>
              <a:rPr lang="en-IN" b="1" dirty="0" smtClean="0">
                <a:solidFill>
                  <a:srgbClr val="002060"/>
                </a:solidFill>
              </a:rPr>
              <a:t>contractile</a:t>
            </a:r>
            <a:r>
              <a:rPr lang="en-IN" dirty="0" smtClean="0">
                <a:solidFill>
                  <a:srgbClr val="002060"/>
                </a:solidFill>
              </a:rPr>
              <a:t> and </a:t>
            </a:r>
            <a:r>
              <a:rPr lang="en-IN" dirty="0" err="1" smtClean="0">
                <a:solidFill>
                  <a:srgbClr val="002060"/>
                </a:solidFill>
              </a:rPr>
              <a:t>cuases</a:t>
            </a:r>
            <a:r>
              <a:rPr lang="en-IN" dirty="0" smtClean="0">
                <a:solidFill>
                  <a:srgbClr val="002060"/>
                </a:solidFill>
              </a:rPr>
              <a:t> circulation of the fluid and </a:t>
            </a:r>
            <a:r>
              <a:rPr lang="en-IN" dirty="0" err="1" smtClean="0">
                <a:solidFill>
                  <a:srgbClr val="002060"/>
                </a:solidFill>
              </a:rPr>
              <a:t>coelomocytes</a:t>
            </a:r>
            <a:r>
              <a:rPr lang="en-IN" dirty="0" smtClean="0">
                <a:solidFill>
                  <a:srgbClr val="002060"/>
                </a:solidFill>
              </a:rPr>
              <a:t> in the haemal system. It also serves to distribute the nutrients to </a:t>
            </a:r>
            <a:r>
              <a:rPr lang="en-IN" dirty="0" err="1" smtClean="0">
                <a:solidFill>
                  <a:srgbClr val="002060"/>
                </a:solidFill>
              </a:rPr>
              <a:t>cetain</a:t>
            </a:r>
            <a:r>
              <a:rPr lang="en-IN" dirty="0" smtClean="0">
                <a:solidFill>
                  <a:srgbClr val="002060"/>
                </a:solidFill>
              </a:rPr>
              <a:t> parts of the body such as tube feet, gonads, etc.</a:t>
            </a:r>
            <a:endParaRPr lang="en-IN" b="1" dirty="0">
              <a:solidFill>
                <a:srgbClr val="00206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44624"/>
            <a:ext cx="9144000" cy="576064"/>
          </a:xfrm>
        </p:spPr>
        <p:txBody>
          <a:bodyPr>
            <a:noAutofit/>
          </a:bodyPr>
          <a:lstStyle/>
          <a:p>
            <a:pPr algn="ctr"/>
            <a:r>
              <a:rPr lang="en-US" sz="3200" b="1" dirty="0" smtClean="0">
                <a:solidFill>
                  <a:srgbClr val="CF4317"/>
                </a:solidFill>
                <a:latin typeface="Algerian" pitchFamily="82" charset="0"/>
              </a:rPr>
              <a:t>PERIHAEMAL SYSTEM</a:t>
            </a:r>
            <a:endParaRPr lang="en-IN" sz="3200" b="1" dirty="0" smtClean="0">
              <a:solidFill>
                <a:srgbClr val="CF4317"/>
              </a:solidFill>
              <a:latin typeface="Algerian" pitchFamily="82" charset="0"/>
            </a:endParaRPr>
          </a:p>
        </p:txBody>
      </p:sp>
      <p:sp>
        <p:nvSpPr>
          <p:cNvPr id="3" name="Content Placeholder 2"/>
          <p:cNvSpPr>
            <a:spLocks noGrp="1"/>
          </p:cNvSpPr>
          <p:nvPr>
            <p:ph sz="quarter" idx="4294967295"/>
          </p:nvPr>
        </p:nvSpPr>
        <p:spPr>
          <a:xfrm>
            <a:off x="0" y="692696"/>
            <a:ext cx="9144000" cy="6165304"/>
          </a:xfrm>
          <a:prstGeom prst="rect">
            <a:avLst/>
          </a:prstGeom>
        </p:spPr>
        <p:txBody>
          <a:bodyPr>
            <a:normAutofit lnSpcReduction="10000"/>
          </a:bodyPr>
          <a:lstStyle/>
          <a:p>
            <a:pPr algn="just">
              <a:buNone/>
              <a:defRPr/>
            </a:pPr>
            <a:r>
              <a:rPr lang="en-US" sz="2000" dirty="0" smtClean="0">
                <a:solidFill>
                  <a:srgbClr val="00153E"/>
                </a:solidFill>
                <a:latin typeface="Baskerville Old Face" pitchFamily="18" charset="0"/>
              </a:rPr>
              <a:t>The </a:t>
            </a:r>
            <a:r>
              <a:rPr lang="en-US" sz="2000" dirty="0" err="1" smtClean="0">
                <a:solidFill>
                  <a:srgbClr val="00153E"/>
                </a:solidFill>
                <a:latin typeface="Baskerville Old Face" pitchFamily="18" charset="0"/>
              </a:rPr>
              <a:t>perihaemal</a:t>
            </a:r>
            <a:r>
              <a:rPr lang="en-US" sz="2000" dirty="0" smtClean="0">
                <a:solidFill>
                  <a:srgbClr val="00153E"/>
                </a:solidFill>
                <a:latin typeface="Baskerville Old Face" pitchFamily="18" charset="0"/>
              </a:rPr>
              <a:t> system lime the ambulacral system is derived from the </a:t>
            </a:r>
            <a:r>
              <a:rPr lang="en-US" sz="2000" dirty="0" err="1" smtClean="0">
                <a:solidFill>
                  <a:srgbClr val="00153E"/>
                </a:solidFill>
                <a:latin typeface="Baskerville Old Face" pitchFamily="18" charset="0"/>
              </a:rPr>
              <a:t>coelom</a:t>
            </a:r>
            <a:r>
              <a:rPr lang="en-US" sz="2000" dirty="0" smtClean="0">
                <a:solidFill>
                  <a:srgbClr val="00153E"/>
                </a:solidFill>
                <a:latin typeface="Baskerville Old Face" pitchFamily="18" charset="0"/>
              </a:rPr>
              <a:t> and</a:t>
            </a:r>
            <a:r>
              <a:rPr lang="en-US" sz="2000" dirty="0" smtClean="0">
                <a:latin typeface="Baskerville Old Face" pitchFamily="18" charset="0"/>
              </a:rPr>
              <a:t> lined by </a:t>
            </a:r>
            <a:r>
              <a:rPr lang="en-US" sz="2000" dirty="0" err="1" smtClean="0">
                <a:latin typeface="Baskerville Old Face" pitchFamily="18" charset="0"/>
              </a:rPr>
              <a:t>cuboidal</a:t>
            </a:r>
            <a:r>
              <a:rPr lang="en-US" sz="2000" dirty="0" smtClean="0">
                <a:latin typeface="Baskerville Old Face" pitchFamily="18" charset="0"/>
              </a:rPr>
              <a:t> ciliated epithelium</a:t>
            </a:r>
            <a:r>
              <a:rPr lang="en-US" sz="2000" dirty="0" smtClean="0">
                <a:solidFill>
                  <a:srgbClr val="00153E"/>
                </a:solidFill>
                <a:latin typeface="Baskerville Old Face" pitchFamily="18" charset="0"/>
              </a:rPr>
              <a:t>. It comprises an </a:t>
            </a:r>
            <a:r>
              <a:rPr lang="en-US" sz="2000" b="1" dirty="0" smtClean="0">
                <a:solidFill>
                  <a:srgbClr val="00153E"/>
                </a:solidFill>
                <a:latin typeface="Baskerville Old Face" pitchFamily="18" charset="0"/>
              </a:rPr>
              <a:t>axial sinus</a:t>
            </a:r>
            <a:r>
              <a:rPr lang="en-US" sz="2000" dirty="0" smtClean="0">
                <a:solidFill>
                  <a:srgbClr val="00153E"/>
                </a:solidFill>
                <a:latin typeface="Baskerville Old Face" pitchFamily="18" charset="0"/>
              </a:rPr>
              <a:t>, an </a:t>
            </a:r>
            <a:r>
              <a:rPr lang="en-US" sz="2000" b="1" dirty="0" smtClean="0">
                <a:solidFill>
                  <a:srgbClr val="00153E"/>
                </a:solidFill>
                <a:latin typeface="Baskerville Old Face" pitchFamily="18" charset="0"/>
              </a:rPr>
              <a:t>aboral ring sinus</a:t>
            </a:r>
            <a:r>
              <a:rPr lang="en-US" sz="2000" dirty="0" smtClean="0">
                <a:solidFill>
                  <a:srgbClr val="00153E"/>
                </a:solidFill>
                <a:latin typeface="Baskerville Old Face" pitchFamily="18" charset="0"/>
              </a:rPr>
              <a:t> with </a:t>
            </a:r>
            <a:r>
              <a:rPr lang="en-US" sz="2000" dirty="0" err="1" smtClean="0">
                <a:solidFill>
                  <a:srgbClr val="00153E"/>
                </a:solidFill>
                <a:latin typeface="Baskerville Old Face" pitchFamily="18" charset="0"/>
              </a:rPr>
              <a:t>interradial</a:t>
            </a:r>
            <a:r>
              <a:rPr lang="en-US" sz="2000" dirty="0" smtClean="0">
                <a:solidFill>
                  <a:srgbClr val="00153E"/>
                </a:solidFill>
                <a:latin typeface="Baskerville Old Face" pitchFamily="18" charset="0"/>
              </a:rPr>
              <a:t> branches, an </a:t>
            </a:r>
            <a:r>
              <a:rPr lang="en-US" sz="2000" b="1" dirty="0" smtClean="0">
                <a:solidFill>
                  <a:srgbClr val="00153E"/>
                </a:solidFill>
                <a:latin typeface="Baskerville Old Face" pitchFamily="18" charset="0"/>
              </a:rPr>
              <a:t>oral ring sinus </a:t>
            </a:r>
            <a:r>
              <a:rPr lang="en-US" sz="2000" dirty="0" smtClean="0">
                <a:solidFill>
                  <a:srgbClr val="00153E"/>
                </a:solidFill>
                <a:latin typeface="Baskerville Old Face" pitchFamily="18" charset="0"/>
              </a:rPr>
              <a:t>with</a:t>
            </a:r>
            <a:r>
              <a:rPr lang="en-US" sz="2000" b="1" dirty="0" smtClean="0">
                <a:solidFill>
                  <a:srgbClr val="00153E"/>
                </a:solidFill>
                <a:latin typeface="Baskerville Old Face" pitchFamily="18" charset="0"/>
              </a:rPr>
              <a:t> radial branches </a:t>
            </a:r>
            <a:r>
              <a:rPr lang="en-US" sz="2000" dirty="0" smtClean="0">
                <a:solidFill>
                  <a:srgbClr val="00153E"/>
                </a:solidFill>
                <a:latin typeface="Baskerville Old Face" pitchFamily="18" charset="0"/>
              </a:rPr>
              <a:t>and </a:t>
            </a:r>
            <a:r>
              <a:rPr lang="en-US" sz="2000" b="1" dirty="0" err="1" smtClean="0">
                <a:solidFill>
                  <a:srgbClr val="00153E"/>
                </a:solidFill>
                <a:latin typeface="Baskerville Old Face" pitchFamily="18" charset="0"/>
              </a:rPr>
              <a:t>peeiheamal</a:t>
            </a:r>
            <a:r>
              <a:rPr lang="en-US" sz="2000" b="1" dirty="0" smtClean="0">
                <a:solidFill>
                  <a:srgbClr val="00153E"/>
                </a:solidFill>
                <a:latin typeface="Baskerville Old Face" pitchFamily="18" charset="0"/>
              </a:rPr>
              <a:t> sinuses</a:t>
            </a:r>
            <a:r>
              <a:rPr lang="en-US" sz="2000" dirty="0" smtClean="0">
                <a:solidFill>
                  <a:srgbClr val="00153E"/>
                </a:solidFill>
                <a:latin typeface="Baskerville Old Face" pitchFamily="18" charset="0"/>
              </a:rPr>
              <a:t> in the body wall. </a:t>
            </a:r>
          </a:p>
          <a:p>
            <a:pPr algn="just">
              <a:buNone/>
              <a:defRPr/>
            </a:pPr>
            <a:r>
              <a:rPr lang="en-US" sz="2000" b="1" dirty="0" smtClean="0">
                <a:solidFill>
                  <a:srgbClr val="008E40"/>
                </a:solidFill>
                <a:latin typeface="Baskerville Old Face" pitchFamily="18" charset="0"/>
              </a:rPr>
              <a:t>(1) Axial Sinus:</a:t>
            </a:r>
            <a:r>
              <a:rPr lang="en-US" sz="2000" b="1" dirty="0" smtClean="0">
                <a:solidFill>
                  <a:schemeClr val="accent1">
                    <a:lumMod val="50000"/>
                  </a:schemeClr>
                </a:solidFill>
                <a:latin typeface="Baskerville Old Face" pitchFamily="18" charset="0"/>
              </a:rPr>
              <a:t> </a:t>
            </a:r>
            <a:r>
              <a:rPr lang="en-US" sz="2000" dirty="0" smtClean="0">
                <a:solidFill>
                  <a:schemeClr val="accent1">
                    <a:lumMod val="50000"/>
                  </a:schemeClr>
                </a:solidFill>
                <a:latin typeface="Baskerville Old Face" pitchFamily="18" charset="0"/>
              </a:rPr>
              <a:t>It is wide, nearly vertical, thin walled tube surrounding the stone canal and the axial gland of </a:t>
            </a:r>
            <a:r>
              <a:rPr lang="en-US" sz="2000" dirty="0" err="1" smtClean="0">
                <a:solidFill>
                  <a:schemeClr val="accent1">
                    <a:lumMod val="50000"/>
                  </a:schemeClr>
                </a:solidFill>
                <a:latin typeface="Baskerville Old Face" pitchFamily="18" charset="0"/>
              </a:rPr>
              <a:t>haemal</a:t>
            </a:r>
            <a:r>
              <a:rPr lang="en-US" sz="2000" dirty="0" smtClean="0">
                <a:solidFill>
                  <a:schemeClr val="accent1">
                    <a:lumMod val="50000"/>
                  </a:schemeClr>
                </a:solidFill>
                <a:latin typeface="Baskerville Old Face" pitchFamily="18" charset="0"/>
              </a:rPr>
              <a:t> system. At its aboral end it communicates with the </a:t>
            </a:r>
            <a:r>
              <a:rPr lang="en-US" sz="2000" dirty="0" err="1" smtClean="0">
                <a:solidFill>
                  <a:schemeClr val="accent1">
                    <a:lumMod val="50000"/>
                  </a:schemeClr>
                </a:solidFill>
                <a:latin typeface="Baskerville Old Face" pitchFamily="18" charset="0"/>
              </a:rPr>
              <a:t>ampulla</a:t>
            </a:r>
            <a:r>
              <a:rPr lang="en-US" sz="2000" dirty="0" smtClean="0">
                <a:solidFill>
                  <a:schemeClr val="accent1">
                    <a:lumMod val="50000"/>
                  </a:schemeClr>
                </a:solidFill>
                <a:latin typeface="Baskerville Old Face" pitchFamily="18" charset="0"/>
              </a:rPr>
              <a:t> of the stone canal and also with the exterior by some of the pore canals of the </a:t>
            </a:r>
            <a:r>
              <a:rPr lang="en-US" sz="2000" dirty="0" err="1" smtClean="0">
                <a:solidFill>
                  <a:schemeClr val="accent1">
                    <a:lumMod val="50000"/>
                  </a:schemeClr>
                </a:solidFill>
                <a:latin typeface="Baskerville Old Face" pitchFamily="18" charset="0"/>
              </a:rPr>
              <a:t>madreporite</a:t>
            </a:r>
            <a:r>
              <a:rPr lang="en-US" sz="2000" dirty="0" smtClean="0">
                <a:solidFill>
                  <a:schemeClr val="accent1">
                    <a:lumMod val="50000"/>
                  </a:schemeClr>
                </a:solidFill>
                <a:latin typeface="Baskerville Old Face" pitchFamily="18" charset="0"/>
              </a:rPr>
              <a:t> and thus joins the water vascular system and </a:t>
            </a:r>
            <a:r>
              <a:rPr lang="en-US" sz="2000" dirty="0" err="1" smtClean="0">
                <a:solidFill>
                  <a:schemeClr val="accent1">
                    <a:lumMod val="50000"/>
                  </a:schemeClr>
                </a:solidFill>
                <a:latin typeface="Baskerville Old Face" pitchFamily="18" charset="0"/>
              </a:rPr>
              <a:t>perihaemal</a:t>
            </a:r>
            <a:r>
              <a:rPr lang="en-US" sz="2000" dirty="0" smtClean="0">
                <a:solidFill>
                  <a:schemeClr val="accent1">
                    <a:lumMod val="50000"/>
                  </a:schemeClr>
                </a:solidFill>
                <a:latin typeface="Baskerville Old Face" pitchFamily="18" charset="0"/>
              </a:rPr>
              <a:t> systems. At the same end it opens into the aboral ring sinus.</a:t>
            </a:r>
            <a:endParaRPr lang="en-US" sz="2000" b="1" dirty="0" smtClean="0">
              <a:solidFill>
                <a:schemeClr val="tx1"/>
              </a:solidFill>
              <a:latin typeface="Baskerville Old Face" pitchFamily="18" charset="0"/>
            </a:endParaRPr>
          </a:p>
          <a:p>
            <a:pPr algn="just">
              <a:buNone/>
              <a:defRPr/>
            </a:pPr>
            <a:r>
              <a:rPr lang="en-US" sz="2000" b="1" dirty="0" smtClean="0">
                <a:solidFill>
                  <a:srgbClr val="532BE5"/>
                </a:solidFill>
                <a:latin typeface="Baskerville Old Face" pitchFamily="18" charset="0"/>
              </a:rPr>
              <a:t>(2) Aboral Ring Sinus:</a:t>
            </a:r>
            <a:r>
              <a:rPr lang="en-US" sz="2000" dirty="0" smtClean="0">
                <a:solidFill>
                  <a:srgbClr val="532BE5"/>
                </a:solidFill>
                <a:latin typeface="Baskerville Old Face" pitchFamily="18" charset="0"/>
              </a:rPr>
              <a:t> </a:t>
            </a:r>
            <a:r>
              <a:rPr lang="en-US" sz="2000" dirty="0" smtClean="0">
                <a:solidFill>
                  <a:srgbClr val="00153E"/>
                </a:solidFill>
                <a:latin typeface="Baskerville Old Face" pitchFamily="18" charset="0"/>
              </a:rPr>
              <a:t>It is a pentagonal channel round the intestine, lying just beneath the central disc it gives off </a:t>
            </a:r>
            <a:r>
              <a:rPr lang="en-US" sz="2000" b="1" dirty="0" smtClean="0">
                <a:solidFill>
                  <a:srgbClr val="00153E"/>
                </a:solidFill>
                <a:latin typeface="Baskerville Old Face" pitchFamily="18" charset="0"/>
              </a:rPr>
              <a:t>10 genital branches</a:t>
            </a:r>
            <a:r>
              <a:rPr lang="en-US" sz="2000" dirty="0" smtClean="0">
                <a:solidFill>
                  <a:srgbClr val="00153E"/>
                </a:solidFill>
                <a:latin typeface="Baskerville Old Face" pitchFamily="18" charset="0"/>
              </a:rPr>
              <a:t>, two in each </a:t>
            </a:r>
            <a:r>
              <a:rPr lang="en-US" sz="2000" dirty="0" err="1" smtClean="0">
                <a:solidFill>
                  <a:srgbClr val="00153E"/>
                </a:solidFill>
                <a:latin typeface="Baskerville Old Face" pitchFamily="18" charset="0"/>
              </a:rPr>
              <a:t>interradius</a:t>
            </a:r>
            <a:r>
              <a:rPr lang="en-US" sz="2000" dirty="0" smtClean="0">
                <a:solidFill>
                  <a:srgbClr val="00153E"/>
                </a:solidFill>
                <a:latin typeface="Baskerville Old Face" pitchFamily="18" charset="0"/>
              </a:rPr>
              <a:t>. Each genital branch extends toward a gonad, which is surrounded by enlarging into a genital sinus. The aboral ring sinus and its genital branches contain </a:t>
            </a:r>
            <a:r>
              <a:rPr lang="en-US" sz="2000" b="1" dirty="0" smtClean="0">
                <a:solidFill>
                  <a:srgbClr val="00153E"/>
                </a:solidFill>
                <a:latin typeface="Baskerville Old Face" pitchFamily="18" charset="0"/>
              </a:rPr>
              <a:t>genital rachis</a:t>
            </a:r>
            <a:r>
              <a:rPr lang="en-US" sz="2000" dirty="0" smtClean="0">
                <a:solidFill>
                  <a:srgbClr val="00153E"/>
                </a:solidFill>
                <a:latin typeface="Baskerville Old Face" pitchFamily="18" charset="0"/>
              </a:rPr>
              <a:t>, a continuation of the axial gland. </a:t>
            </a:r>
          </a:p>
          <a:p>
            <a:pPr algn="just">
              <a:buNone/>
              <a:defRPr/>
            </a:pPr>
            <a:r>
              <a:rPr lang="en-US" sz="2000" b="1" dirty="0" smtClean="0">
                <a:solidFill>
                  <a:srgbClr val="0070C0"/>
                </a:solidFill>
                <a:latin typeface="Baskerville Old Face" pitchFamily="18" charset="0"/>
              </a:rPr>
              <a:t>(3) Oral Ring Sinus:</a:t>
            </a:r>
            <a:r>
              <a:rPr lang="en-US" sz="2000" dirty="0" smtClean="0">
                <a:solidFill>
                  <a:srgbClr val="0070C0"/>
                </a:solidFill>
                <a:latin typeface="Baskerville Old Face" pitchFamily="18" charset="0"/>
              </a:rPr>
              <a:t> </a:t>
            </a:r>
            <a:r>
              <a:rPr lang="en-US" sz="2000" dirty="0" smtClean="0">
                <a:latin typeface="Baskerville Old Face" pitchFamily="18" charset="0"/>
              </a:rPr>
              <a:t>At its oral end, the axial sinus opens into the inner division of a circular channel, the </a:t>
            </a:r>
            <a:r>
              <a:rPr lang="en-US" sz="2000" b="1" dirty="0" smtClean="0">
                <a:latin typeface="Baskerville Old Face" pitchFamily="18" charset="0"/>
              </a:rPr>
              <a:t>oral ring sinus</a:t>
            </a:r>
            <a:r>
              <a:rPr lang="en-US" sz="2000" dirty="0" smtClean="0">
                <a:latin typeface="Baskerville Old Face" pitchFamily="18" charset="0"/>
              </a:rPr>
              <a:t>, which runs round the </a:t>
            </a:r>
            <a:r>
              <a:rPr lang="en-US" sz="2000" dirty="0" err="1" smtClean="0">
                <a:latin typeface="Baskerville Old Face" pitchFamily="18" charset="0"/>
              </a:rPr>
              <a:t>oesophagus</a:t>
            </a:r>
            <a:r>
              <a:rPr lang="en-US" sz="2000" dirty="0" smtClean="0">
                <a:latin typeface="Baskerville Old Face" pitchFamily="18" charset="0"/>
              </a:rPr>
              <a:t> below the ring ambulacral vessel and above the nerve ring. It is also called as </a:t>
            </a:r>
            <a:r>
              <a:rPr lang="en-US" sz="2000" b="1" dirty="0" err="1" smtClean="0">
                <a:latin typeface="Baskerville Old Face" pitchFamily="18" charset="0"/>
              </a:rPr>
              <a:t>hyoponeural</a:t>
            </a:r>
            <a:r>
              <a:rPr lang="en-US" sz="2000" b="1" dirty="0" smtClean="0">
                <a:latin typeface="Baskerville Old Face" pitchFamily="18" charset="0"/>
              </a:rPr>
              <a:t> ring sinus</a:t>
            </a:r>
            <a:r>
              <a:rPr lang="en-US" sz="2000" dirty="0" smtClean="0">
                <a:latin typeface="Baskerville Old Face" pitchFamily="18" charset="0"/>
              </a:rPr>
              <a:t> and sends off five radial </a:t>
            </a:r>
            <a:r>
              <a:rPr lang="en-US" sz="2000" dirty="0" err="1" smtClean="0">
                <a:latin typeface="Baskerville Old Face" pitchFamily="18" charset="0"/>
              </a:rPr>
              <a:t>hypneural</a:t>
            </a:r>
            <a:r>
              <a:rPr lang="en-US" sz="2000" dirty="0" smtClean="0">
                <a:latin typeface="Baskerville Old Face" pitchFamily="18" charset="0"/>
              </a:rPr>
              <a:t> sinuses, one of which extends through each arm between the radial nerve and radial ambulacral vessel.</a:t>
            </a:r>
          </a:p>
          <a:p>
            <a:pPr algn="just">
              <a:buNone/>
              <a:defRPr/>
            </a:pPr>
            <a:r>
              <a:rPr lang="en-US" sz="2000" b="1" dirty="0" smtClean="0">
                <a:solidFill>
                  <a:srgbClr val="C00000"/>
                </a:solidFill>
                <a:latin typeface="Baskerville Old Face" pitchFamily="18" charset="0"/>
              </a:rPr>
              <a:t>(4) </a:t>
            </a:r>
            <a:r>
              <a:rPr lang="en-US" sz="2000" b="1" dirty="0" err="1" smtClean="0">
                <a:solidFill>
                  <a:srgbClr val="C00000"/>
                </a:solidFill>
                <a:latin typeface="Baskerville Old Face" pitchFamily="18" charset="0"/>
              </a:rPr>
              <a:t>Perihaemal</a:t>
            </a:r>
            <a:r>
              <a:rPr lang="en-US" sz="2000" b="1" dirty="0" smtClean="0">
                <a:solidFill>
                  <a:srgbClr val="C00000"/>
                </a:solidFill>
                <a:latin typeface="Baskerville Old Face" pitchFamily="18" charset="0"/>
              </a:rPr>
              <a:t> Sinuses:</a:t>
            </a:r>
            <a:r>
              <a:rPr lang="en-US" sz="2000" dirty="0" smtClean="0">
                <a:solidFill>
                  <a:srgbClr val="C00000"/>
                </a:solidFill>
                <a:latin typeface="Baskerville Old Face" pitchFamily="18" charset="0"/>
              </a:rPr>
              <a:t> </a:t>
            </a:r>
            <a:r>
              <a:rPr lang="en-US" sz="2000" dirty="0" smtClean="0">
                <a:latin typeface="Baskerville Old Face" pitchFamily="18" charset="0"/>
              </a:rPr>
              <a:t>These are small spaces in the dermis of the body wall. These communicates with the radial </a:t>
            </a:r>
            <a:r>
              <a:rPr lang="en-US" sz="2000" dirty="0" err="1" smtClean="0">
                <a:latin typeface="Baskerville Old Face" pitchFamily="18" charset="0"/>
              </a:rPr>
              <a:t>hyponeural</a:t>
            </a:r>
            <a:r>
              <a:rPr lang="en-US" sz="2000" dirty="0" smtClean="0">
                <a:latin typeface="Baskerville Old Face" pitchFamily="18" charset="0"/>
              </a:rPr>
              <a:t> sinuses of the arms.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116632"/>
            <a:ext cx="9144000" cy="646113"/>
          </a:xfrm>
        </p:spPr>
        <p:txBody>
          <a:bodyPr>
            <a:noAutofit/>
          </a:bodyPr>
          <a:lstStyle/>
          <a:p>
            <a:pPr algn="ctr"/>
            <a:r>
              <a:rPr lang="en-US" sz="4000" b="1" dirty="0" smtClean="0">
                <a:solidFill>
                  <a:srgbClr val="7030A0"/>
                </a:solidFill>
                <a:latin typeface="Algerian" pitchFamily="82" charset="0"/>
              </a:rPr>
              <a:t>RESPIRATORY SYSTEM</a:t>
            </a:r>
            <a:endParaRPr lang="en-IN" sz="4000" b="1" dirty="0" smtClean="0">
              <a:solidFill>
                <a:srgbClr val="7030A0"/>
              </a:solidFill>
              <a:latin typeface="Algerian" pitchFamily="82" charset="0"/>
            </a:endParaRPr>
          </a:p>
        </p:txBody>
      </p:sp>
      <p:sp>
        <p:nvSpPr>
          <p:cNvPr id="3" name="Content Placeholder 2"/>
          <p:cNvSpPr>
            <a:spLocks noGrp="1"/>
          </p:cNvSpPr>
          <p:nvPr>
            <p:ph sz="quarter" idx="4294967295"/>
          </p:nvPr>
        </p:nvSpPr>
        <p:spPr>
          <a:xfrm>
            <a:off x="0" y="908720"/>
            <a:ext cx="5580112" cy="5949280"/>
          </a:xfrm>
          <a:prstGeom prst="rect">
            <a:avLst/>
          </a:prstGeom>
        </p:spPr>
        <p:txBody>
          <a:bodyPr>
            <a:normAutofit lnSpcReduction="10000"/>
          </a:bodyPr>
          <a:lstStyle/>
          <a:p>
            <a:pPr algn="just">
              <a:buFont typeface="Wingdings 2" pitchFamily="18" charset="2"/>
              <a:buNone/>
              <a:defRPr/>
            </a:pPr>
            <a:r>
              <a:rPr lang="en-US" sz="2000" dirty="0" smtClean="0">
                <a:solidFill>
                  <a:srgbClr val="00153E"/>
                </a:solidFill>
                <a:latin typeface="Baskerville Old Face" pitchFamily="18" charset="0"/>
              </a:rPr>
              <a:t>Respiration in </a:t>
            </a:r>
            <a:r>
              <a:rPr lang="en-US" sz="2000" i="1" dirty="0" err="1" smtClean="0">
                <a:solidFill>
                  <a:srgbClr val="00153E"/>
                </a:solidFill>
                <a:latin typeface="Baskerville Old Face" pitchFamily="18" charset="0"/>
              </a:rPr>
              <a:t>Asterias</a:t>
            </a:r>
            <a:r>
              <a:rPr lang="en-US" sz="2000" dirty="0" smtClean="0">
                <a:solidFill>
                  <a:srgbClr val="00153E"/>
                </a:solidFill>
                <a:latin typeface="Baskerville Old Face" pitchFamily="18" charset="0"/>
              </a:rPr>
              <a:t> as mentioned earlier </a:t>
            </a:r>
            <a:r>
              <a:rPr lang="en-IN" sz="2000" dirty="0" smtClean="0">
                <a:solidFill>
                  <a:srgbClr val="00153E"/>
                </a:solidFill>
                <a:latin typeface="Baskerville Old Face" pitchFamily="18" charset="0"/>
              </a:rPr>
              <a:t>is brought about by the </a:t>
            </a:r>
            <a:r>
              <a:rPr lang="en-IN" sz="2000" b="1" dirty="0" smtClean="0">
                <a:solidFill>
                  <a:srgbClr val="00153E"/>
                </a:solidFill>
                <a:latin typeface="Baskerville Old Face" pitchFamily="18" charset="0"/>
              </a:rPr>
              <a:t>dermal </a:t>
            </a:r>
            <a:r>
              <a:rPr lang="en-IN" sz="2000" b="1" dirty="0" err="1" smtClean="0">
                <a:solidFill>
                  <a:srgbClr val="00153E"/>
                </a:solidFill>
                <a:latin typeface="Baskerville Old Face" pitchFamily="18" charset="0"/>
              </a:rPr>
              <a:t>branchiae</a:t>
            </a:r>
            <a:r>
              <a:rPr lang="en-IN" sz="2000" dirty="0" smtClean="0">
                <a:solidFill>
                  <a:srgbClr val="00153E"/>
                </a:solidFill>
                <a:latin typeface="Baskerville Old Face" pitchFamily="18" charset="0"/>
              </a:rPr>
              <a:t> or </a:t>
            </a:r>
            <a:r>
              <a:rPr lang="en-IN" sz="2000" b="1" dirty="0" err="1" smtClean="0">
                <a:solidFill>
                  <a:srgbClr val="00153E"/>
                </a:solidFill>
                <a:latin typeface="Baskerville Old Face" pitchFamily="18" charset="0"/>
              </a:rPr>
              <a:t>papulae</a:t>
            </a:r>
            <a:r>
              <a:rPr lang="en-IN" sz="2000" dirty="0" smtClean="0">
                <a:solidFill>
                  <a:srgbClr val="00153E"/>
                </a:solidFill>
                <a:latin typeface="Baskerville Old Face" pitchFamily="18" charset="0"/>
              </a:rPr>
              <a:t>, scattered over the </a:t>
            </a:r>
            <a:r>
              <a:rPr lang="en-IN" sz="2000" dirty="0" err="1" smtClean="0">
                <a:solidFill>
                  <a:srgbClr val="00153E"/>
                </a:solidFill>
                <a:latin typeface="Baskerville Old Face" pitchFamily="18" charset="0"/>
              </a:rPr>
              <a:t>aboral</a:t>
            </a:r>
            <a:r>
              <a:rPr lang="en-IN" sz="2000" dirty="0" smtClean="0">
                <a:solidFill>
                  <a:srgbClr val="00153E"/>
                </a:solidFill>
                <a:latin typeface="Baskerville Old Face" pitchFamily="18" charset="0"/>
              </a:rPr>
              <a:t> surface and by the </a:t>
            </a:r>
            <a:r>
              <a:rPr lang="en-IN" sz="2000" b="1" dirty="0" smtClean="0">
                <a:solidFill>
                  <a:srgbClr val="00153E"/>
                </a:solidFill>
                <a:latin typeface="Baskerville Old Face" pitchFamily="18" charset="0"/>
              </a:rPr>
              <a:t>tube feet</a:t>
            </a:r>
            <a:r>
              <a:rPr lang="en-IN" sz="2000" dirty="0" smtClean="0">
                <a:solidFill>
                  <a:srgbClr val="00153E"/>
                </a:solidFill>
                <a:latin typeface="Baskerville Old Face" pitchFamily="18" charset="0"/>
              </a:rPr>
              <a:t> projecting in the </a:t>
            </a:r>
            <a:r>
              <a:rPr lang="en-IN" sz="2000" dirty="0" err="1" smtClean="0">
                <a:solidFill>
                  <a:srgbClr val="00153E"/>
                </a:solidFill>
                <a:latin typeface="Baskerville Old Face" pitchFamily="18" charset="0"/>
              </a:rPr>
              <a:t>ambulacral</a:t>
            </a:r>
            <a:r>
              <a:rPr lang="en-IN" sz="2000" dirty="0" smtClean="0">
                <a:solidFill>
                  <a:srgbClr val="00153E"/>
                </a:solidFill>
                <a:latin typeface="Baskerville Old Face" pitchFamily="18" charset="0"/>
              </a:rPr>
              <a:t> grooves towards oral surface. Both these structures have a thin wall and encloses extensions of the </a:t>
            </a:r>
            <a:r>
              <a:rPr lang="en-IN" sz="2000" dirty="0" err="1" smtClean="0">
                <a:solidFill>
                  <a:srgbClr val="00153E"/>
                </a:solidFill>
                <a:latin typeface="Baskerville Old Face" pitchFamily="18" charset="0"/>
              </a:rPr>
              <a:t>coelom</a:t>
            </a:r>
            <a:r>
              <a:rPr lang="en-IN" sz="2000" dirty="0" smtClean="0">
                <a:solidFill>
                  <a:srgbClr val="00153E"/>
                </a:solidFill>
                <a:latin typeface="Baskerville Old Face" pitchFamily="18" charset="0"/>
              </a:rPr>
              <a:t>, thus bringing the </a:t>
            </a:r>
            <a:r>
              <a:rPr lang="en-IN" sz="2000" dirty="0" err="1" smtClean="0">
                <a:solidFill>
                  <a:srgbClr val="00153E"/>
                </a:solidFill>
                <a:latin typeface="Baskerville Old Face" pitchFamily="18" charset="0"/>
              </a:rPr>
              <a:t>coelomic</a:t>
            </a:r>
            <a:r>
              <a:rPr lang="en-IN" sz="2000" dirty="0" smtClean="0">
                <a:solidFill>
                  <a:srgbClr val="00153E"/>
                </a:solidFill>
                <a:latin typeface="Baskerville Old Face" pitchFamily="18" charset="0"/>
              </a:rPr>
              <a:t> fluid very close to the surrounding sea water. Oxygen from the sea water diffuses through the thin walls of these organs into the </a:t>
            </a:r>
            <a:r>
              <a:rPr lang="en-IN" sz="2000" dirty="0" err="1" smtClean="0">
                <a:solidFill>
                  <a:srgbClr val="00153E"/>
                </a:solidFill>
                <a:latin typeface="Baskerville Old Face" pitchFamily="18" charset="0"/>
              </a:rPr>
              <a:t>coelomic</a:t>
            </a:r>
            <a:r>
              <a:rPr lang="en-IN" sz="2000" dirty="0" smtClean="0">
                <a:solidFill>
                  <a:srgbClr val="00153E"/>
                </a:solidFill>
                <a:latin typeface="Baskerville Old Face" pitchFamily="18" charset="0"/>
              </a:rPr>
              <a:t> fluid which distributes it to all the internal tissues and brings the CO</a:t>
            </a:r>
            <a:r>
              <a:rPr lang="en-IN" sz="2000" baseline="-25000" dirty="0" smtClean="0">
                <a:solidFill>
                  <a:srgbClr val="00153E"/>
                </a:solidFill>
                <a:latin typeface="Baskerville Old Face" pitchFamily="18" charset="0"/>
              </a:rPr>
              <a:t>2</a:t>
            </a:r>
            <a:r>
              <a:rPr lang="en-IN" sz="2000" dirty="0" smtClean="0">
                <a:solidFill>
                  <a:srgbClr val="00153E"/>
                </a:solidFill>
                <a:latin typeface="Baskerville Old Face" pitchFamily="18" charset="0"/>
              </a:rPr>
              <a:t> from them to the respiratory organs for outward diffusion.</a:t>
            </a:r>
          </a:p>
          <a:p>
            <a:pPr algn="just">
              <a:buFont typeface="Wingdings 2" pitchFamily="18" charset="2"/>
              <a:buNone/>
              <a:defRPr/>
            </a:pPr>
            <a:endParaRPr lang="en-IN" sz="2000" dirty="0" smtClean="0">
              <a:solidFill>
                <a:srgbClr val="00153E"/>
              </a:solidFill>
              <a:latin typeface="Baskerville Old Face" pitchFamily="18" charset="0"/>
            </a:endParaRPr>
          </a:p>
          <a:p>
            <a:pPr algn="just">
              <a:buFont typeface="Wingdings 2" pitchFamily="18" charset="2"/>
              <a:buNone/>
              <a:defRPr/>
            </a:pPr>
            <a:r>
              <a:rPr lang="en-IN" sz="2000" dirty="0" smtClean="0">
                <a:solidFill>
                  <a:srgbClr val="00153E"/>
                </a:solidFill>
                <a:latin typeface="Baskerville Old Face" pitchFamily="18" charset="0"/>
              </a:rPr>
              <a:t>The ciliated </a:t>
            </a:r>
            <a:r>
              <a:rPr lang="en-IN" sz="2000" dirty="0" err="1" smtClean="0">
                <a:solidFill>
                  <a:srgbClr val="00153E"/>
                </a:solidFill>
                <a:latin typeface="Baskerville Old Face" pitchFamily="18" charset="0"/>
              </a:rPr>
              <a:t>peritonial</a:t>
            </a:r>
            <a:r>
              <a:rPr lang="en-IN" sz="2000" dirty="0" smtClean="0">
                <a:solidFill>
                  <a:srgbClr val="00153E"/>
                </a:solidFill>
                <a:latin typeface="Baskerville Old Face" pitchFamily="18" charset="0"/>
              </a:rPr>
              <a:t> lining of the </a:t>
            </a:r>
            <a:r>
              <a:rPr lang="en-IN" sz="2000" dirty="0" err="1" smtClean="0">
                <a:solidFill>
                  <a:srgbClr val="00153E"/>
                </a:solidFill>
                <a:latin typeface="Baskerville Old Face" pitchFamily="18" charset="0"/>
              </a:rPr>
              <a:t>papulae</a:t>
            </a:r>
            <a:r>
              <a:rPr lang="en-IN" sz="2000" dirty="0" smtClean="0">
                <a:solidFill>
                  <a:srgbClr val="00153E"/>
                </a:solidFill>
                <a:latin typeface="Baskerville Old Face" pitchFamily="18" charset="0"/>
              </a:rPr>
              <a:t> and tube feet produces an internal current of </a:t>
            </a:r>
            <a:r>
              <a:rPr lang="en-IN" sz="2000" dirty="0" err="1" smtClean="0">
                <a:solidFill>
                  <a:srgbClr val="00153E"/>
                </a:solidFill>
                <a:latin typeface="Baskerville Old Face" pitchFamily="18" charset="0"/>
              </a:rPr>
              <a:t>coelomic</a:t>
            </a:r>
            <a:r>
              <a:rPr lang="en-IN" sz="2000" dirty="0" smtClean="0">
                <a:solidFill>
                  <a:srgbClr val="00153E"/>
                </a:solidFill>
                <a:latin typeface="Baskerville Old Face" pitchFamily="18" charset="0"/>
              </a:rPr>
              <a:t> fluid, and their outer ciliated epidermis </a:t>
            </a:r>
            <a:r>
              <a:rPr lang="en-IN" sz="2000" dirty="0" err="1" smtClean="0">
                <a:solidFill>
                  <a:srgbClr val="00153E"/>
                </a:solidFill>
                <a:latin typeface="Baskerville Old Face" pitchFamily="18" charset="0"/>
              </a:rPr>
              <a:t>vreates</a:t>
            </a:r>
            <a:r>
              <a:rPr lang="en-IN" sz="2000" dirty="0" smtClean="0">
                <a:solidFill>
                  <a:srgbClr val="00153E"/>
                </a:solidFill>
                <a:latin typeface="Baskerville Old Face" pitchFamily="18" charset="0"/>
              </a:rPr>
              <a:t> a current of sea water flowing over them (see figure). These currents assist gas exchange by renewing the fluids in and around them.</a:t>
            </a:r>
          </a:p>
        </p:txBody>
      </p:sp>
      <p:sp>
        <p:nvSpPr>
          <p:cNvPr id="6" name="TextBox 5"/>
          <p:cNvSpPr txBox="1"/>
          <p:nvPr/>
        </p:nvSpPr>
        <p:spPr>
          <a:xfrm>
            <a:off x="6012160" y="4509120"/>
            <a:ext cx="2736304" cy="707886"/>
          </a:xfrm>
          <a:prstGeom prst="rect">
            <a:avLst/>
          </a:prstGeom>
          <a:noFill/>
        </p:spPr>
        <p:txBody>
          <a:bodyPr wrap="square" rtlCol="0">
            <a:spAutoFit/>
          </a:bodyPr>
          <a:lstStyle/>
          <a:p>
            <a:pPr marL="342900" indent="-342900" algn="ctr"/>
            <a:r>
              <a:rPr lang="en-IN" sz="2000" b="1" dirty="0" smtClean="0">
                <a:solidFill>
                  <a:srgbClr val="FF0066"/>
                </a:solidFill>
              </a:rPr>
              <a:t>A </a:t>
            </a:r>
            <a:r>
              <a:rPr lang="en-IN" sz="2000" b="1" dirty="0" err="1" smtClean="0">
                <a:solidFill>
                  <a:srgbClr val="FF0066"/>
                </a:solidFill>
              </a:rPr>
              <a:t>papula</a:t>
            </a:r>
            <a:r>
              <a:rPr lang="en-IN" sz="2000" b="1" dirty="0" smtClean="0">
                <a:solidFill>
                  <a:srgbClr val="FF0066"/>
                </a:solidFill>
              </a:rPr>
              <a:t> in vertical section</a:t>
            </a:r>
            <a:endParaRPr lang="en-IN" sz="2000" b="1" dirty="0">
              <a:solidFill>
                <a:srgbClr val="FF0066"/>
              </a:solidFill>
            </a:endParaRPr>
          </a:p>
        </p:txBody>
      </p:sp>
      <p:pic>
        <p:nvPicPr>
          <p:cNvPr id="7" name="Picture 6" descr="img007.jpg"/>
          <p:cNvPicPr>
            <a:picLocks noChangeAspect="1"/>
          </p:cNvPicPr>
          <p:nvPr/>
        </p:nvPicPr>
        <p:blipFill>
          <a:blip r:embed="rId3" cstate="print"/>
          <a:srcRect b="17143"/>
          <a:stretch>
            <a:fillRect/>
          </a:stretch>
        </p:blipFill>
        <p:spPr>
          <a:xfrm>
            <a:off x="5606339" y="2276872"/>
            <a:ext cx="3430157" cy="208823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188640"/>
            <a:ext cx="9144000" cy="646113"/>
          </a:xfrm>
        </p:spPr>
        <p:txBody>
          <a:bodyPr>
            <a:noAutofit/>
          </a:bodyPr>
          <a:lstStyle/>
          <a:p>
            <a:pPr algn="ctr"/>
            <a:r>
              <a:rPr lang="en-US" sz="4400" b="1" dirty="0" smtClean="0">
                <a:solidFill>
                  <a:srgbClr val="C00000"/>
                </a:solidFill>
                <a:latin typeface="Algerian" pitchFamily="82" charset="0"/>
              </a:rPr>
              <a:t>EXCRETORY SYSTEM</a:t>
            </a:r>
            <a:endParaRPr lang="en-IN" sz="4400" b="1" dirty="0" smtClean="0">
              <a:solidFill>
                <a:srgbClr val="C00000"/>
              </a:solidFill>
              <a:latin typeface="Algerian" pitchFamily="82" charset="0"/>
            </a:endParaRPr>
          </a:p>
        </p:txBody>
      </p:sp>
      <p:sp>
        <p:nvSpPr>
          <p:cNvPr id="20483" name="Content Placeholder 2"/>
          <p:cNvSpPr>
            <a:spLocks noGrp="1"/>
          </p:cNvSpPr>
          <p:nvPr>
            <p:ph sz="quarter" idx="4294967295"/>
          </p:nvPr>
        </p:nvSpPr>
        <p:spPr>
          <a:xfrm>
            <a:off x="0" y="980728"/>
            <a:ext cx="9144000" cy="5877272"/>
          </a:xfrm>
          <a:prstGeom prst="rect">
            <a:avLst/>
          </a:prstGeom>
        </p:spPr>
        <p:txBody>
          <a:bodyPr>
            <a:noAutofit/>
          </a:bodyPr>
          <a:lstStyle/>
          <a:p>
            <a:pPr algn="just">
              <a:buFont typeface="Wingdings 2" pitchFamily="18" charset="2"/>
              <a:buNone/>
            </a:pPr>
            <a:r>
              <a:rPr lang="en-US" sz="2800" i="1" dirty="0" err="1" smtClean="0">
                <a:solidFill>
                  <a:srgbClr val="00153E"/>
                </a:solidFill>
                <a:latin typeface="Baskerville Old Face" pitchFamily="18" charset="0"/>
              </a:rPr>
              <a:t>Asterias</a:t>
            </a:r>
            <a:r>
              <a:rPr lang="en-US" sz="2800" dirty="0" smtClean="0">
                <a:solidFill>
                  <a:srgbClr val="00153E"/>
                </a:solidFill>
                <a:latin typeface="Baskerville Old Face" pitchFamily="18" charset="0"/>
              </a:rPr>
              <a:t> lacks </a:t>
            </a:r>
            <a:r>
              <a:rPr lang="en-US" sz="2800" dirty="0" err="1" smtClean="0">
                <a:solidFill>
                  <a:srgbClr val="00153E"/>
                </a:solidFill>
                <a:latin typeface="Baskerville Old Face" pitchFamily="18" charset="0"/>
              </a:rPr>
              <a:t>pecioal</a:t>
            </a:r>
            <a:r>
              <a:rPr lang="en-US" sz="2800" dirty="0" smtClean="0">
                <a:solidFill>
                  <a:srgbClr val="00153E"/>
                </a:solidFill>
                <a:latin typeface="Baskerville Old Face" pitchFamily="18" charset="0"/>
              </a:rPr>
              <a:t> excretory organs. The nitrogenous waste materials, chiefly ammonia, passes from various tissues into the </a:t>
            </a:r>
            <a:r>
              <a:rPr lang="en-US" sz="2800" dirty="0" err="1" smtClean="0">
                <a:solidFill>
                  <a:srgbClr val="00153E"/>
                </a:solidFill>
                <a:latin typeface="Baskerville Old Face" pitchFamily="18" charset="0"/>
              </a:rPr>
              <a:t>coelomic</a:t>
            </a:r>
            <a:r>
              <a:rPr lang="en-US" sz="2800" dirty="0" smtClean="0">
                <a:solidFill>
                  <a:srgbClr val="00153E"/>
                </a:solidFill>
                <a:latin typeface="Baskerville Old Face" pitchFamily="18" charset="0"/>
              </a:rPr>
              <a:t> fluid, by which they diffuse through thin wall of the </a:t>
            </a:r>
            <a:r>
              <a:rPr lang="en-US" sz="2800" dirty="0" err="1" smtClean="0">
                <a:solidFill>
                  <a:srgbClr val="00153E"/>
                </a:solidFill>
                <a:latin typeface="Baskerville Old Face" pitchFamily="18" charset="0"/>
              </a:rPr>
              <a:t>papulae</a:t>
            </a:r>
            <a:r>
              <a:rPr lang="en-US" sz="2800" dirty="0" smtClean="0">
                <a:solidFill>
                  <a:srgbClr val="00153E"/>
                </a:solidFill>
                <a:latin typeface="Baskerville Old Face" pitchFamily="18" charset="0"/>
              </a:rPr>
              <a:t> and the tube feet into the surrounding water. The </a:t>
            </a:r>
            <a:r>
              <a:rPr lang="en-US" sz="2800" dirty="0" err="1" smtClean="0">
                <a:solidFill>
                  <a:srgbClr val="00153E"/>
                </a:solidFill>
                <a:latin typeface="Baskerville Old Face" pitchFamily="18" charset="0"/>
              </a:rPr>
              <a:t>coelomocytes</a:t>
            </a:r>
            <a:r>
              <a:rPr lang="en-US" sz="2800" dirty="0" smtClean="0">
                <a:solidFill>
                  <a:srgbClr val="00153E"/>
                </a:solidFill>
                <a:latin typeface="Baskerville Old Face" pitchFamily="18" charset="0"/>
              </a:rPr>
              <a:t> wandering about in the </a:t>
            </a:r>
            <a:r>
              <a:rPr lang="en-US" sz="2800" dirty="0" err="1" smtClean="0">
                <a:solidFill>
                  <a:srgbClr val="00153E"/>
                </a:solidFill>
                <a:latin typeface="Baskerville Old Face" pitchFamily="18" charset="0"/>
              </a:rPr>
              <a:t>coelom</a:t>
            </a:r>
            <a:r>
              <a:rPr lang="en-US" sz="2800" dirty="0" smtClean="0">
                <a:solidFill>
                  <a:srgbClr val="00153E"/>
                </a:solidFill>
                <a:latin typeface="Baskerville Old Face" pitchFamily="18" charset="0"/>
              </a:rPr>
              <a:t> ingest particulate waste matter and when full, passes into the </a:t>
            </a:r>
            <a:r>
              <a:rPr lang="en-US" sz="2800" dirty="0" err="1" smtClean="0">
                <a:solidFill>
                  <a:srgbClr val="00153E"/>
                </a:solidFill>
                <a:latin typeface="Baskerville Old Face" pitchFamily="18" charset="0"/>
              </a:rPr>
              <a:t>papulae</a:t>
            </a:r>
            <a:r>
              <a:rPr lang="en-US" sz="2800" dirty="0" smtClean="0">
                <a:solidFill>
                  <a:srgbClr val="00153E"/>
                </a:solidFill>
                <a:latin typeface="Baskerville Old Face" pitchFamily="18" charset="0"/>
              </a:rPr>
              <a:t> and podia, where they collect at the distal end. The tip of the </a:t>
            </a:r>
            <a:r>
              <a:rPr lang="en-US" sz="2800" dirty="0" err="1" smtClean="0">
                <a:solidFill>
                  <a:srgbClr val="00153E"/>
                </a:solidFill>
                <a:latin typeface="Baskerville Old Face" pitchFamily="18" charset="0"/>
              </a:rPr>
              <a:t>papula</a:t>
            </a:r>
            <a:r>
              <a:rPr lang="en-US" sz="2800" dirty="0" smtClean="0">
                <a:solidFill>
                  <a:srgbClr val="00153E"/>
                </a:solidFill>
                <a:latin typeface="Baskerville Old Face" pitchFamily="18" charset="0"/>
              </a:rPr>
              <a:t> then constricts and pinches off, discharging the </a:t>
            </a:r>
            <a:r>
              <a:rPr lang="en-US" sz="2800" dirty="0" err="1" smtClean="0">
                <a:solidFill>
                  <a:srgbClr val="00153E"/>
                </a:solidFill>
                <a:latin typeface="Baskerville Old Face" pitchFamily="18" charset="0"/>
              </a:rPr>
              <a:t>coelomocytes</a:t>
            </a:r>
            <a:r>
              <a:rPr lang="en-US" sz="2800" dirty="0" smtClean="0">
                <a:solidFill>
                  <a:srgbClr val="00153E"/>
                </a:solidFill>
                <a:latin typeface="Baskerville Old Face" pitchFamily="18" charset="0"/>
              </a:rPr>
              <a:t> to the exterior. </a:t>
            </a:r>
          </a:p>
          <a:p>
            <a:pPr algn="just">
              <a:buFont typeface="Wingdings 2" pitchFamily="18" charset="2"/>
              <a:buNone/>
            </a:pPr>
            <a:r>
              <a:rPr lang="en-US" sz="2800" dirty="0" smtClean="0">
                <a:solidFill>
                  <a:srgbClr val="00153E"/>
                </a:solidFill>
                <a:latin typeface="Baskerville Old Face" pitchFamily="18" charset="0"/>
              </a:rPr>
              <a:t>From the podia, the </a:t>
            </a:r>
            <a:r>
              <a:rPr lang="en-US" sz="2800" dirty="0" err="1" smtClean="0">
                <a:solidFill>
                  <a:srgbClr val="00153E"/>
                </a:solidFill>
                <a:latin typeface="Baskerville Old Face" pitchFamily="18" charset="0"/>
              </a:rPr>
              <a:t>coelomocytes</a:t>
            </a:r>
            <a:r>
              <a:rPr lang="en-US" sz="2800" dirty="0" smtClean="0">
                <a:solidFill>
                  <a:srgbClr val="00153E"/>
                </a:solidFill>
                <a:latin typeface="Baskerville Old Face" pitchFamily="18" charset="0"/>
              </a:rPr>
              <a:t> may pass out through the epithelium of the suckers or some other sites. The </a:t>
            </a:r>
            <a:r>
              <a:rPr lang="en-US" sz="2800" dirty="0" err="1" smtClean="0">
                <a:solidFill>
                  <a:srgbClr val="00153E"/>
                </a:solidFill>
                <a:latin typeface="Baskerville Old Face" pitchFamily="18" charset="0"/>
              </a:rPr>
              <a:t>intesinal</a:t>
            </a:r>
            <a:r>
              <a:rPr lang="en-US" sz="2800" dirty="0" smtClean="0">
                <a:solidFill>
                  <a:srgbClr val="00153E"/>
                </a:solidFill>
                <a:latin typeface="Baskerville Old Face" pitchFamily="18" charset="0"/>
              </a:rPr>
              <a:t> </a:t>
            </a:r>
            <a:r>
              <a:rPr lang="en-US" sz="2800" dirty="0" err="1" smtClean="0">
                <a:solidFill>
                  <a:srgbClr val="00153E"/>
                </a:solidFill>
                <a:latin typeface="Baskerville Old Face" pitchFamily="18" charset="0"/>
              </a:rPr>
              <a:t>caeca</a:t>
            </a:r>
            <a:r>
              <a:rPr lang="en-US" sz="2800" dirty="0" smtClean="0">
                <a:solidFill>
                  <a:srgbClr val="00153E"/>
                </a:solidFill>
                <a:latin typeface="Baskerville Old Face" pitchFamily="18" charset="0"/>
              </a:rPr>
              <a:t> secrete a brownish substance which is probably excretory in nature and escapes through the anus.</a:t>
            </a:r>
            <a:endParaRPr lang="en-US" sz="2800" i="1" dirty="0" smtClean="0">
              <a:solidFill>
                <a:srgbClr val="4F2270"/>
              </a:solidFill>
              <a:latin typeface="Baskerville Old Face"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44624"/>
            <a:ext cx="9144000" cy="648072"/>
          </a:xfrm>
        </p:spPr>
        <p:txBody>
          <a:bodyPr>
            <a:normAutofit fontScale="90000"/>
          </a:bodyPr>
          <a:lstStyle/>
          <a:p>
            <a:pPr algn="ctr"/>
            <a:r>
              <a:rPr lang="en-US" sz="4800" b="1" dirty="0" smtClean="0">
                <a:solidFill>
                  <a:srgbClr val="FF3300"/>
                </a:solidFill>
                <a:latin typeface="Algerian" pitchFamily="82" charset="0"/>
              </a:rPr>
              <a:t>Nervous System</a:t>
            </a:r>
            <a:endParaRPr lang="en-IN" sz="4800" b="1" dirty="0" smtClean="0">
              <a:solidFill>
                <a:srgbClr val="FF3300"/>
              </a:solidFill>
              <a:latin typeface="Algerian" pitchFamily="82" charset="0"/>
            </a:endParaRPr>
          </a:p>
        </p:txBody>
      </p:sp>
      <p:sp>
        <p:nvSpPr>
          <p:cNvPr id="3" name="Content Placeholder 2"/>
          <p:cNvSpPr>
            <a:spLocks noGrp="1"/>
          </p:cNvSpPr>
          <p:nvPr>
            <p:ph sz="quarter" idx="4294967295"/>
          </p:nvPr>
        </p:nvSpPr>
        <p:spPr>
          <a:xfrm>
            <a:off x="0" y="692696"/>
            <a:ext cx="9144000" cy="6165304"/>
          </a:xfrm>
          <a:prstGeom prst="rect">
            <a:avLst/>
          </a:prstGeom>
        </p:spPr>
        <p:txBody>
          <a:bodyPr>
            <a:normAutofit/>
          </a:bodyPr>
          <a:lstStyle/>
          <a:p>
            <a:pPr algn="just">
              <a:buFont typeface="Wingdings 2" pitchFamily="18" charset="2"/>
              <a:buNone/>
              <a:defRPr/>
            </a:pPr>
            <a:r>
              <a:rPr lang="en-US" sz="2000" dirty="0" smtClean="0">
                <a:solidFill>
                  <a:srgbClr val="3915BD"/>
                </a:solidFill>
                <a:latin typeface="Baskerville Old Face" pitchFamily="18" charset="0"/>
              </a:rPr>
              <a:t>The nervous system of </a:t>
            </a:r>
            <a:r>
              <a:rPr lang="en-US" sz="2000" i="1" dirty="0" err="1" smtClean="0">
                <a:solidFill>
                  <a:srgbClr val="3915BD"/>
                </a:solidFill>
                <a:latin typeface="Baskerville Old Face" pitchFamily="18" charset="0"/>
              </a:rPr>
              <a:t>Asterias</a:t>
            </a:r>
            <a:r>
              <a:rPr lang="en-US" sz="2000" dirty="0" smtClean="0">
                <a:solidFill>
                  <a:srgbClr val="3915BD"/>
                </a:solidFill>
                <a:latin typeface="Baskerville Old Face" pitchFamily="18" charset="0"/>
              </a:rPr>
              <a:t> is confined to body wall. It consists of four parts:            (a) superficial or epidermal or </a:t>
            </a:r>
            <a:r>
              <a:rPr lang="en-US" sz="2000" dirty="0" err="1" smtClean="0">
                <a:solidFill>
                  <a:srgbClr val="3915BD"/>
                </a:solidFill>
                <a:latin typeface="Baskerville Old Face" pitchFamily="18" charset="0"/>
              </a:rPr>
              <a:t>ectoneural</a:t>
            </a:r>
            <a:r>
              <a:rPr lang="en-US" sz="2000" dirty="0" smtClean="0">
                <a:solidFill>
                  <a:srgbClr val="3915BD"/>
                </a:solidFill>
                <a:latin typeface="Baskerville Old Face" pitchFamily="18" charset="0"/>
              </a:rPr>
              <a:t> (b) deeper </a:t>
            </a:r>
            <a:r>
              <a:rPr lang="en-US" sz="2000" dirty="0" err="1" smtClean="0">
                <a:solidFill>
                  <a:srgbClr val="3915BD"/>
                </a:solidFill>
                <a:latin typeface="Baskerville Old Face" pitchFamily="18" charset="0"/>
              </a:rPr>
              <a:t>hyponeural</a:t>
            </a:r>
            <a:r>
              <a:rPr lang="en-US" sz="2000" dirty="0" smtClean="0">
                <a:solidFill>
                  <a:srgbClr val="3915BD"/>
                </a:solidFill>
                <a:latin typeface="Baskerville Old Face" pitchFamily="18" charset="0"/>
              </a:rPr>
              <a:t> (iii) apical or aboral or </a:t>
            </a:r>
            <a:r>
              <a:rPr lang="en-US" sz="2000" dirty="0" err="1" smtClean="0">
                <a:solidFill>
                  <a:srgbClr val="3915BD"/>
                </a:solidFill>
                <a:latin typeface="Baskerville Old Face" pitchFamily="18" charset="0"/>
              </a:rPr>
              <a:t>coelomic</a:t>
            </a:r>
            <a:r>
              <a:rPr lang="en-US" sz="2000" dirty="0" smtClean="0">
                <a:solidFill>
                  <a:srgbClr val="3915BD"/>
                </a:solidFill>
                <a:latin typeface="Baskerville Old Face" pitchFamily="18" charset="0"/>
              </a:rPr>
              <a:t> (d) visceral nervous system.</a:t>
            </a:r>
            <a:endParaRPr lang="en-US" sz="2000" b="1" dirty="0" smtClean="0">
              <a:solidFill>
                <a:srgbClr val="3915BD"/>
              </a:solidFill>
              <a:latin typeface="Baskerville Old Face" pitchFamily="18" charset="0"/>
            </a:endParaRPr>
          </a:p>
          <a:p>
            <a:pPr marL="525462" indent="-457200" algn="just">
              <a:buClr>
                <a:srgbClr val="C00000"/>
              </a:buClr>
              <a:buSzPct val="100000"/>
              <a:buAutoNum type="arabicPeriod"/>
              <a:defRPr/>
            </a:pPr>
            <a:r>
              <a:rPr lang="en-US" sz="2000" b="1" dirty="0" smtClean="0">
                <a:solidFill>
                  <a:srgbClr val="008E40"/>
                </a:solidFill>
                <a:latin typeface="Baskerville Old Face" pitchFamily="18" charset="0"/>
              </a:rPr>
              <a:t>Epidermal Nervous System: </a:t>
            </a:r>
            <a:r>
              <a:rPr lang="en-US" sz="2000" dirty="0" smtClean="0">
                <a:solidFill>
                  <a:schemeClr val="tx1"/>
                </a:solidFill>
                <a:latin typeface="Baskerville Old Face" pitchFamily="18" charset="0"/>
              </a:rPr>
              <a:t>The epidermal nervous system lies within the base of the epidermis. It includes a </a:t>
            </a:r>
            <a:r>
              <a:rPr lang="en-US" sz="2000" dirty="0" err="1" smtClean="0">
                <a:solidFill>
                  <a:schemeClr val="tx1"/>
                </a:solidFill>
                <a:latin typeface="Baskerville Old Face" pitchFamily="18" charset="0"/>
              </a:rPr>
              <a:t>circumoral</a:t>
            </a:r>
            <a:r>
              <a:rPr lang="en-US" sz="2000" dirty="0" smtClean="0">
                <a:solidFill>
                  <a:schemeClr val="tx1"/>
                </a:solidFill>
                <a:latin typeface="Baskerville Old Face" pitchFamily="18" charset="0"/>
              </a:rPr>
              <a:t> nerve ring or nerve pentagon, radial nerve cords and intra-epidermal nerve plexus.</a:t>
            </a:r>
            <a:endParaRPr lang="en-US" sz="2000" b="1" dirty="0" smtClean="0">
              <a:latin typeface="Baskerville Old Face" pitchFamily="18" charset="0"/>
            </a:endParaRPr>
          </a:p>
          <a:p>
            <a:pPr marL="531813" indent="-465138" algn="just">
              <a:buClr>
                <a:srgbClr val="C00000"/>
              </a:buClr>
              <a:buSzPct val="100000"/>
              <a:buNone/>
              <a:defRPr/>
            </a:pPr>
            <a:r>
              <a:rPr lang="en-US" sz="2000" dirty="0" smtClean="0">
                <a:latin typeface="Baskerville Old Face" pitchFamily="18" charset="0"/>
              </a:rPr>
              <a:t>	</a:t>
            </a:r>
            <a:r>
              <a:rPr lang="en-US" sz="2000" dirty="0" smtClean="0">
                <a:solidFill>
                  <a:srgbClr val="0070C0"/>
                </a:solidFill>
                <a:latin typeface="Baskerville Old Face" pitchFamily="18" charset="0"/>
              </a:rPr>
              <a:t>a) </a:t>
            </a:r>
            <a:r>
              <a:rPr lang="en-US" sz="2000" dirty="0" err="1" smtClean="0">
                <a:solidFill>
                  <a:srgbClr val="0070C0"/>
                </a:solidFill>
                <a:latin typeface="Baskerville Old Face" pitchFamily="18" charset="0"/>
              </a:rPr>
              <a:t>Circumoral</a:t>
            </a:r>
            <a:r>
              <a:rPr lang="en-US" sz="2000" dirty="0" smtClean="0">
                <a:solidFill>
                  <a:srgbClr val="0070C0"/>
                </a:solidFill>
                <a:latin typeface="Baskerville Old Face" pitchFamily="18" charset="0"/>
              </a:rPr>
              <a:t> Nerve Ring:</a:t>
            </a:r>
            <a:r>
              <a:rPr lang="en-US" sz="2000" dirty="0" smtClean="0">
                <a:latin typeface="Baskerville Old Face" pitchFamily="18" charset="0"/>
              </a:rPr>
              <a:t> It runs around the mouth and sends fibres to innervate 	the </a:t>
            </a:r>
            <a:r>
              <a:rPr lang="en-US" sz="2000" u="sng" dirty="0" err="1" smtClean="0">
                <a:latin typeface="Baskerville Old Face" pitchFamily="18" charset="0"/>
              </a:rPr>
              <a:t>peristome</a:t>
            </a:r>
            <a:r>
              <a:rPr lang="en-US" sz="2000" dirty="0" smtClean="0">
                <a:latin typeface="Baskerville Old Face" pitchFamily="18" charset="0"/>
              </a:rPr>
              <a:t>, </a:t>
            </a:r>
            <a:r>
              <a:rPr lang="en-US" sz="2000" u="sng" dirty="0" smtClean="0">
                <a:latin typeface="Baskerville Old Face" pitchFamily="18" charset="0"/>
              </a:rPr>
              <a:t>mouth</a:t>
            </a:r>
            <a:r>
              <a:rPr lang="en-US" sz="2000" dirty="0" smtClean="0">
                <a:latin typeface="Baskerville Old Face" pitchFamily="18" charset="0"/>
              </a:rPr>
              <a:t> and </a:t>
            </a:r>
            <a:r>
              <a:rPr lang="en-US" sz="2000" u="sng" dirty="0" err="1" smtClean="0">
                <a:latin typeface="Baskerville Old Face" pitchFamily="18" charset="0"/>
              </a:rPr>
              <a:t>oesophagus</a:t>
            </a:r>
            <a:r>
              <a:rPr lang="en-US" sz="2000" dirty="0" smtClean="0">
                <a:latin typeface="Baskerville Old Face" pitchFamily="18" charset="0"/>
              </a:rPr>
              <a:t>.</a:t>
            </a:r>
          </a:p>
          <a:p>
            <a:pPr marL="525462" indent="-457200" algn="just">
              <a:buClr>
                <a:srgbClr val="C00000"/>
              </a:buClr>
              <a:buSzPct val="100000"/>
              <a:buNone/>
              <a:defRPr/>
            </a:pPr>
            <a:r>
              <a:rPr lang="en-US" sz="2000" dirty="0" smtClean="0">
                <a:latin typeface="Baskerville Old Face" pitchFamily="18" charset="0"/>
              </a:rPr>
              <a:t>	</a:t>
            </a:r>
            <a:r>
              <a:rPr lang="en-US" sz="2000" dirty="0" smtClean="0">
                <a:solidFill>
                  <a:srgbClr val="FF9900"/>
                </a:solidFill>
                <a:latin typeface="Baskerville Old Face" pitchFamily="18" charset="0"/>
              </a:rPr>
              <a:t>b) Radial Nerve cords: </a:t>
            </a:r>
            <a:r>
              <a:rPr lang="en-US" sz="2000" dirty="0" smtClean="0">
                <a:latin typeface="Baskerville Old Face" pitchFamily="18" charset="0"/>
              </a:rPr>
              <a:t>it arises from the angles of the nerve pentagon and extends 	outward, one along the midline of each arm. Each radial nerve cord is V-shaped 	in cross-section and ends in the </a:t>
            </a:r>
            <a:r>
              <a:rPr lang="en-US" sz="2000" u="sng" dirty="0" smtClean="0">
                <a:latin typeface="Baskerville Old Face" pitchFamily="18" charset="0"/>
              </a:rPr>
              <a:t>eye</a:t>
            </a:r>
            <a:r>
              <a:rPr lang="en-US" sz="2000" dirty="0" smtClean="0">
                <a:latin typeface="Baskerville Old Face" pitchFamily="18" charset="0"/>
              </a:rPr>
              <a:t> at the base of the terminal </a:t>
            </a:r>
            <a:r>
              <a:rPr lang="en-US" sz="2000" u="sng" dirty="0" smtClean="0">
                <a:latin typeface="Baskerville Old Face" pitchFamily="18" charset="0"/>
              </a:rPr>
              <a:t>tentacles</a:t>
            </a:r>
            <a:r>
              <a:rPr lang="en-US" sz="2000" dirty="0" smtClean="0">
                <a:latin typeface="Baskerville Old Face" pitchFamily="18" charset="0"/>
              </a:rPr>
              <a:t> of its 	arm. The radial nerves supply nerve fibres to the </a:t>
            </a:r>
            <a:r>
              <a:rPr lang="en-US" sz="2000" u="sng" dirty="0" smtClean="0">
                <a:latin typeface="Baskerville Old Face" pitchFamily="18" charset="0"/>
              </a:rPr>
              <a:t>podia</a:t>
            </a:r>
            <a:r>
              <a:rPr lang="en-US" sz="2000" dirty="0" smtClean="0">
                <a:latin typeface="Baskerville Old Face" pitchFamily="18" charset="0"/>
              </a:rPr>
              <a:t> and </a:t>
            </a:r>
            <a:r>
              <a:rPr lang="en-US" sz="2000" u="sng" dirty="0" err="1" smtClean="0">
                <a:latin typeface="Baskerville Old Face" pitchFamily="18" charset="0"/>
              </a:rPr>
              <a:t>ampullae</a:t>
            </a:r>
            <a:r>
              <a:rPr lang="en-US" sz="2000" dirty="0" smtClean="0">
                <a:latin typeface="Baskerville Old Face" pitchFamily="18" charset="0"/>
              </a:rPr>
              <a:t>.</a:t>
            </a:r>
          </a:p>
          <a:p>
            <a:pPr marL="525462" indent="-457200" algn="just">
              <a:buClr>
                <a:srgbClr val="C00000"/>
              </a:buClr>
              <a:buSzPct val="100000"/>
              <a:buNone/>
              <a:defRPr/>
            </a:pPr>
            <a:r>
              <a:rPr lang="en-US" sz="2000" dirty="0" smtClean="0">
                <a:latin typeface="Baskerville Old Face" pitchFamily="18" charset="0"/>
              </a:rPr>
              <a:t>	</a:t>
            </a:r>
            <a:r>
              <a:rPr lang="en-US" sz="2000" dirty="0" smtClean="0">
                <a:solidFill>
                  <a:srgbClr val="002060"/>
                </a:solidFill>
                <a:latin typeface="Baskerville Old Face" pitchFamily="18" charset="0"/>
              </a:rPr>
              <a:t>c) Intra-epidermal Nerve Plexus: </a:t>
            </a:r>
            <a:r>
              <a:rPr lang="en-US" sz="2000" dirty="0" smtClean="0">
                <a:latin typeface="Baskerville Old Face" pitchFamily="18" charset="0"/>
              </a:rPr>
              <a:t>It is an extensive network of nerve cells and nerve 	fibres formed within the base of the epidermis all over the body, including the 	</a:t>
            </a:r>
            <a:r>
              <a:rPr lang="en-US" sz="2000" dirty="0" err="1" smtClean="0">
                <a:latin typeface="Baskerville Old Face" pitchFamily="18" charset="0"/>
              </a:rPr>
              <a:t>papulae</a:t>
            </a:r>
            <a:r>
              <a:rPr lang="en-US" sz="2000" dirty="0" smtClean="0">
                <a:latin typeface="Baskerville Old Face" pitchFamily="18" charset="0"/>
              </a:rPr>
              <a:t>, </a:t>
            </a:r>
            <a:r>
              <a:rPr lang="en-US" sz="2000" dirty="0" err="1" smtClean="0">
                <a:latin typeface="Baskerville Old Face" pitchFamily="18" charset="0"/>
              </a:rPr>
              <a:t>pedicillariae</a:t>
            </a:r>
            <a:r>
              <a:rPr lang="en-US" sz="2000" dirty="0" smtClean="0">
                <a:latin typeface="Baskerville Old Face" pitchFamily="18" charset="0"/>
              </a:rPr>
              <a:t> and spines. It is connected with the radial nerve cords by 	way of nerve fibres. The nerve plexus is concentrated to form - (</a:t>
            </a:r>
            <a:r>
              <a:rPr lang="en-US" sz="2000" dirty="0" err="1" smtClean="0">
                <a:latin typeface="Baskerville Old Face" pitchFamily="18" charset="0"/>
              </a:rPr>
              <a:t>i</a:t>
            </a:r>
            <a:r>
              <a:rPr lang="en-US" sz="2000" dirty="0" smtClean="0">
                <a:latin typeface="Baskerville Old Face" pitchFamily="18" charset="0"/>
              </a:rPr>
              <a:t>) a </a:t>
            </a:r>
            <a:r>
              <a:rPr lang="en-US" sz="2000" b="1" dirty="0" smtClean="0">
                <a:latin typeface="Baskerville Old Face" pitchFamily="18" charset="0"/>
              </a:rPr>
              <a:t>nerve ring</a:t>
            </a:r>
            <a:r>
              <a:rPr lang="en-US" sz="2000" dirty="0" smtClean="0">
                <a:latin typeface="Baskerville Old Face" pitchFamily="18" charset="0"/>
              </a:rPr>
              <a:t> in 	the sucker of each tube foot; (ii) two </a:t>
            </a:r>
            <a:r>
              <a:rPr lang="en-US" sz="2000" b="1" dirty="0" smtClean="0">
                <a:latin typeface="Baskerville Old Face" pitchFamily="18" charset="0"/>
              </a:rPr>
              <a:t>marginal nerves</a:t>
            </a:r>
            <a:r>
              <a:rPr lang="en-US" sz="2000" dirty="0" smtClean="0">
                <a:latin typeface="Baskerville Old Face" pitchFamily="18" charset="0"/>
              </a:rPr>
              <a:t> , one running along either 	margin of the ambulacral groove of each arm. It sends fibres to the ambulacral 	</a:t>
            </a:r>
            <a:r>
              <a:rPr lang="en-US" sz="2000" dirty="0" err="1" smtClean="0">
                <a:latin typeface="Baskerville Old Face" pitchFamily="18" charset="0"/>
              </a:rPr>
              <a:t>ossicles</a:t>
            </a:r>
            <a:r>
              <a:rPr lang="en-US" sz="2000" dirty="0" smtClean="0">
                <a:latin typeface="Baskerville Old Face" pitchFamily="18" charset="0"/>
              </a:rPr>
              <a:t> and muscles between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44624"/>
            <a:ext cx="9144000" cy="504056"/>
          </a:xfrm>
        </p:spPr>
        <p:txBody>
          <a:bodyPr>
            <a:noAutofit/>
          </a:bodyPr>
          <a:lstStyle/>
          <a:p>
            <a:pPr algn="r"/>
            <a:r>
              <a:rPr lang="en-US" sz="2800" b="1" dirty="0" smtClean="0">
                <a:solidFill>
                  <a:srgbClr val="C00000"/>
                </a:solidFill>
                <a:latin typeface="Algerian" pitchFamily="82" charset="0"/>
              </a:rPr>
              <a:t>NERVOUS SYSTEM </a:t>
            </a:r>
            <a:r>
              <a:rPr lang="en-US" sz="1400" b="1" dirty="0" smtClean="0">
                <a:solidFill>
                  <a:srgbClr val="C00000"/>
                </a:solidFill>
                <a:latin typeface="Algerian" pitchFamily="82" charset="0"/>
              </a:rPr>
              <a:t>(CONTD.)</a:t>
            </a:r>
            <a:endParaRPr lang="en-IN" sz="3200" b="1" dirty="0" smtClean="0">
              <a:solidFill>
                <a:srgbClr val="C00000"/>
              </a:solidFill>
              <a:latin typeface="Algerian" pitchFamily="82" charset="0"/>
            </a:endParaRPr>
          </a:p>
        </p:txBody>
      </p:sp>
      <p:sp>
        <p:nvSpPr>
          <p:cNvPr id="3" name="Content Placeholder 2"/>
          <p:cNvSpPr>
            <a:spLocks noGrp="1"/>
          </p:cNvSpPr>
          <p:nvPr>
            <p:ph sz="quarter" idx="4294967295"/>
          </p:nvPr>
        </p:nvSpPr>
        <p:spPr>
          <a:xfrm>
            <a:off x="0" y="692696"/>
            <a:ext cx="9144000" cy="6165304"/>
          </a:xfrm>
          <a:prstGeom prst="rect">
            <a:avLst/>
          </a:prstGeom>
        </p:spPr>
        <p:txBody>
          <a:bodyPr>
            <a:normAutofit lnSpcReduction="10000"/>
          </a:bodyPr>
          <a:lstStyle/>
          <a:p>
            <a:pPr marL="527050" indent="-457200" algn="just">
              <a:buClr>
                <a:srgbClr val="C00000"/>
              </a:buClr>
              <a:buSzPct val="100000"/>
              <a:buAutoNum type="arabicPeriod" startAt="2"/>
              <a:defRPr/>
            </a:pPr>
            <a:r>
              <a:rPr lang="en-US" sz="2400" b="1" dirty="0" smtClean="0">
                <a:solidFill>
                  <a:srgbClr val="7030A0"/>
                </a:solidFill>
                <a:latin typeface="Baskerville Old Face" pitchFamily="18" charset="0"/>
              </a:rPr>
              <a:t>Deeper Nervous System:</a:t>
            </a:r>
            <a:r>
              <a:rPr lang="en-US" sz="2400" dirty="0" smtClean="0">
                <a:solidFill>
                  <a:srgbClr val="7030A0"/>
                </a:solidFill>
                <a:latin typeface="Baskerville Old Face" pitchFamily="18" charset="0"/>
              </a:rPr>
              <a:t> </a:t>
            </a:r>
            <a:r>
              <a:rPr lang="en-US" sz="2400" dirty="0" smtClean="0">
                <a:solidFill>
                  <a:srgbClr val="002060"/>
                </a:solidFill>
                <a:latin typeface="Baskerville Old Face" pitchFamily="18" charset="0"/>
              </a:rPr>
              <a:t>It is situated on the oral side just beneath the </a:t>
            </a:r>
            <a:r>
              <a:rPr lang="en-US" sz="2400" dirty="0" err="1" smtClean="0">
                <a:solidFill>
                  <a:srgbClr val="002060"/>
                </a:solidFill>
                <a:latin typeface="Baskerville Old Face" pitchFamily="18" charset="0"/>
              </a:rPr>
              <a:t>perihaemal</a:t>
            </a:r>
            <a:r>
              <a:rPr lang="en-US" sz="2400" dirty="0" smtClean="0">
                <a:solidFill>
                  <a:srgbClr val="002060"/>
                </a:solidFill>
                <a:latin typeface="Baskerville Old Face" pitchFamily="18" charset="0"/>
              </a:rPr>
              <a:t> sinuses and a little above the epidermal nervous system, being </a:t>
            </a:r>
            <a:r>
              <a:rPr lang="en-US" sz="2400" dirty="0" err="1" smtClean="0">
                <a:solidFill>
                  <a:srgbClr val="002060"/>
                </a:solidFill>
                <a:latin typeface="Baskerville Old Face" pitchFamily="18" charset="0"/>
              </a:rPr>
              <a:t>seperated</a:t>
            </a:r>
            <a:r>
              <a:rPr lang="en-US" sz="2400" dirty="0" smtClean="0">
                <a:solidFill>
                  <a:srgbClr val="002060"/>
                </a:solidFill>
                <a:latin typeface="Baskerville Old Face" pitchFamily="18" charset="0"/>
              </a:rPr>
              <a:t> form the latter by a thin layer of connective tissue. It includes a </a:t>
            </a:r>
            <a:r>
              <a:rPr lang="en-US" sz="2400" b="1" dirty="0" smtClean="0">
                <a:solidFill>
                  <a:srgbClr val="002060"/>
                </a:solidFill>
                <a:latin typeface="Baskerville Old Face" pitchFamily="18" charset="0"/>
              </a:rPr>
              <a:t>double nerve pentagon</a:t>
            </a:r>
            <a:r>
              <a:rPr lang="en-US" sz="2400" dirty="0" smtClean="0">
                <a:solidFill>
                  <a:srgbClr val="002060"/>
                </a:solidFill>
                <a:latin typeface="Baskerville Old Face" pitchFamily="18" charset="0"/>
              </a:rPr>
              <a:t> running around the mouth and sending a </a:t>
            </a:r>
            <a:r>
              <a:rPr lang="en-US" sz="2400" b="1" dirty="0" smtClean="0">
                <a:solidFill>
                  <a:srgbClr val="002060"/>
                </a:solidFill>
                <a:latin typeface="Baskerville Old Face" pitchFamily="18" charset="0"/>
              </a:rPr>
              <a:t>double radial nerve</a:t>
            </a:r>
            <a:r>
              <a:rPr lang="en-US" sz="2400" dirty="0" smtClean="0">
                <a:solidFill>
                  <a:srgbClr val="002060"/>
                </a:solidFill>
                <a:latin typeface="Baskerville Old Face" pitchFamily="18" charset="0"/>
              </a:rPr>
              <a:t> or </a:t>
            </a:r>
            <a:r>
              <a:rPr lang="en-US" sz="2400" b="1" dirty="0" smtClean="0">
                <a:solidFill>
                  <a:srgbClr val="002060"/>
                </a:solidFill>
                <a:latin typeface="Baskerville Old Face" pitchFamily="18" charset="0"/>
              </a:rPr>
              <a:t>Lange’s nerve</a:t>
            </a:r>
            <a:r>
              <a:rPr lang="en-US" sz="2400" dirty="0" smtClean="0">
                <a:solidFill>
                  <a:srgbClr val="002060"/>
                </a:solidFill>
                <a:latin typeface="Baskerville Old Face" pitchFamily="18" charset="0"/>
              </a:rPr>
              <a:t> in each arm. The Lange’s nerves send lateral fibres that synapse with the motor neurons situated in the neck of </a:t>
            </a:r>
            <a:r>
              <a:rPr lang="en-US" sz="2400" dirty="0" err="1" smtClean="0">
                <a:solidFill>
                  <a:srgbClr val="002060"/>
                </a:solidFill>
                <a:latin typeface="Baskerville Old Face" pitchFamily="18" charset="0"/>
              </a:rPr>
              <a:t>ampullae</a:t>
            </a:r>
            <a:r>
              <a:rPr lang="en-US" sz="2400" dirty="0" smtClean="0">
                <a:solidFill>
                  <a:srgbClr val="002060"/>
                </a:solidFill>
                <a:latin typeface="Baskerville Old Face" pitchFamily="18" charset="0"/>
              </a:rPr>
              <a:t> of the tube feet. The deeper nervous system is motor in function.</a:t>
            </a:r>
          </a:p>
          <a:p>
            <a:pPr marL="527050" indent="-457200" algn="just">
              <a:buClr>
                <a:srgbClr val="7030A0"/>
              </a:buClr>
              <a:buSzPct val="100000"/>
              <a:buAutoNum type="arabicPeriod" startAt="2"/>
              <a:defRPr/>
            </a:pPr>
            <a:r>
              <a:rPr lang="en-US" sz="2400" dirty="0" smtClean="0">
                <a:solidFill>
                  <a:srgbClr val="0070C0"/>
                </a:solidFill>
                <a:latin typeface="Baskerville Old Face" pitchFamily="18" charset="0"/>
              </a:rPr>
              <a:t>Aboral Nervous System: </a:t>
            </a:r>
            <a:r>
              <a:rPr lang="en-US" sz="2400" dirty="0" smtClean="0">
                <a:solidFill>
                  <a:srgbClr val="CF4317"/>
                </a:solidFill>
                <a:latin typeface="Baskerville Old Face" pitchFamily="18" charset="0"/>
              </a:rPr>
              <a:t>It is situated just outside the parietal peritoneum on the aboral side. It consists of a thin plexus thickened to form a ring in the central disc and a nerve in each arm. The system is connected with the epidermal system (marginal nerves) by fibres. It innervates the aboral muscles of the arms.</a:t>
            </a:r>
          </a:p>
          <a:p>
            <a:pPr marL="527050" indent="-457200" algn="just">
              <a:buClr>
                <a:srgbClr val="FF3300"/>
              </a:buClr>
              <a:buSzPct val="100000"/>
              <a:buAutoNum type="arabicPeriod" startAt="2"/>
              <a:defRPr/>
            </a:pPr>
            <a:r>
              <a:rPr lang="en-US" sz="2400" dirty="0" smtClean="0">
                <a:solidFill>
                  <a:srgbClr val="00B050"/>
                </a:solidFill>
                <a:latin typeface="Baskerville Old Face" pitchFamily="18" charset="0"/>
              </a:rPr>
              <a:t>Visceral Nervous System: </a:t>
            </a:r>
            <a:r>
              <a:rPr lang="en-US" sz="2400" dirty="0" smtClean="0">
                <a:solidFill>
                  <a:srgbClr val="532BE5"/>
                </a:solidFill>
                <a:latin typeface="Baskerville Old Face" pitchFamily="18" charset="0"/>
              </a:rPr>
              <a:t>It is situated in the wall of the gut just outside the enteric epithelium. It has the form of a conspicuous plexus which has connections with the visceral receptors and also with the muscle layers of the gut wall.</a:t>
            </a:r>
            <a:endParaRPr lang="en-US" sz="2300" dirty="0" smtClean="0">
              <a:solidFill>
                <a:srgbClr val="00B050"/>
              </a:solidFill>
              <a:latin typeface="Baskerville Old Fac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normAutofit fontScale="90000"/>
          </a:bodyPr>
          <a:lstStyle/>
          <a:p>
            <a:pPr algn="ctr"/>
            <a:r>
              <a:rPr lang="en-US" sz="5400" b="1" dirty="0" smtClean="0">
                <a:solidFill>
                  <a:schemeClr val="accent6">
                    <a:lumMod val="50000"/>
                  </a:schemeClr>
                </a:solidFill>
                <a:latin typeface="Algerian" pitchFamily="82" charset="0"/>
                <a:ea typeface="Adobe Myungjo Std M"/>
                <a:cs typeface="Adobe Myungjo Std M"/>
              </a:rPr>
              <a:t>Natural History</a:t>
            </a:r>
            <a:endParaRPr lang="en-IN" dirty="0">
              <a:solidFill>
                <a:schemeClr val="accent6">
                  <a:lumMod val="50000"/>
                </a:schemeClr>
              </a:solidFill>
            </a:endParaRPr>
          </a:p>
        </p:txBody>
      </p:sp>
      <p:sp>
        <p:nvSpPr>
          <p:cNvPr id="3" name="Content Placeholder 2"/>
          <p:cNvSpPr>
            <a:spLocks noGrp="1"/>
          </p:cNvSpPr>
          <p:nvPr>
            <p:ph idx="1"/>
          </p:nvPr>
        </p:nvSpPr>
        <p:spPr>
          <a:xfrm>
            <a:off x="0" y="836712"/>
            <a:ext cx="9144000" cy="6021288"/>
          </a:xfrm>
        </p:spPr>
        <p:txBody>
          <a:bodyPr>
            <a:normAutofit lnSpcReduction="10000"/>
          </a:bodyPr>
          <a:lstStyle/>
          <a:p>
            <a:pPr marL="531813" indent="-531813" algn="just">
              <a:buClr>
                <a:srgbClr val="002060"/>
              </a:buClr>
              <a:buFont typeface="Wingdings" pitchFamily="2" charset="2"/>
              <a:buChar char="v"/>
            </a:pPr>
            <a:r>
              <a:rPr lang="en-IN" b="1" dirty="0" smtClean="0">
                <a:solidFill>
                  <a:srgbClr val="002060"/>
                </a:solidFill>
              </a:rPr>
              <a:t>HABITAT: </a:t>
            </a:r>
            <a:r>
              <a:rPr lang="en-IN" i="1" dirty="0" err="1" smtClean="0"/>
              <a:t>Asterias</a:t>
            </a:r>
            <a:r>
              <a:rPr lang="en-IN" i="1" dirty="0" smtClean="0"/>
              <a:t> </a:t>
            </a:r>
            <a:r>
              <a:rPr lang="en-IN" dirty="0" smtClean="0"/>
              <a:t>or starfish or sea star  is one of the most familiar animal of the sea, found form the tide line to considerable depths, preferring rocky areas where locomotion and concealment are easier. It lives at the bottom.</a:t>
            </a:r>
          </a:p>
          <a:p>
            <a:pPr marL="531813" indent="-531813" algn="just">
              <a:buClr>
                <a:srgbClr val="7030A0"/>
              </a:buClr>
              <a:buFont typeface="Wingdings" pitchFamily="2" charset="2"/>
              <a:buChar char="v"/>
            </a:pPr>
            <a:r>
              <a:rPr lang="en-IN" b="1" dirty="0" smtClean="0">
                <a:solidFill>
                  <a:srgbClr val="7030A0"/>
                </a:solidFill>
              </a:rPr>
              <a:t>HABITS:</a:t>
            </a:r>
            <a:r>
              <a:rPr lang="en-IN" dirty="0" smtClean="0">
                <a:solidFill>
                  <a:schemeClr val="accent1">
                    <a:lumMod val="75000"/>
                  </a:schemeClr>
                </a:solidFill>
              </a:rPr>
              <a:t> Starfish is carnivorous, nocturnal and creeps slowly along the sea bottom. I can bend and twist in variety of ways, possesses a good power of regeneration, </a:t>
            </a:r>
            <a:r>
              <a:rPr lang="en-IN" dirty="0" err="1" smtClean="0">
                <a:solidFill>
                  <a:schemeClr val="accent1">
                    <a:lumMod val="75000"/>
                  </a:schemeClr>
                </a:solidFill>
              </a:rPr>
              <a:t>dioecious</a:t>
            </a:r>
            <a:r>
              <a:rPr lang="en-IN" dirty="0" smtClean="0">
                <a:solidFill>
                  <a:schemeClr val="accent1">
                    <a:lumMod val="75000"/>
                  </a:schemeClr>
                </a:solidFill>
              </a:rPr>
              <a:t>, fertilization external with life cycle includes 3 ciliated, bilaterally symmetrical larval forms before becoming adult.</a:t>
            </a:r>
          </a:p>
          <a:p>
            <a:pPr marL="531813" indent="-531813" algn="just">
              <a:buClr>
                <a:schemeClr val="accent5">
                  <a:lumMod val="50000"/>
                </a:schemeClr>
              </a:buClr>
              <a:buFont typeface="Wingdings" pitchFamily="2" charset="2"/>
              <a:buChar char="v"/>
            </a:pPr>
            <a:r>
              <a:rPr lang="en-IN" b="1" dirty="0" smtClean="0">
                <a:solidFill>
                  <a:schemeClr val="accent5">
                    <a:lumMod val="75000"/>
                  </a:schemeClr>
                </a:solidFill>
              </a:rPr>
              <a:t>EXTERNAL CHARACTERS:</a:t>
            </a:r>
            <a:r>
              <a:rPr lang="en-IN" b="1" dirty="0" smtClean="0">
                <a:solidFill>
                  <a:srgbClr val="FF0000"/>
                </a:solidFill>
              </a:rPr>
              <a:t> </a:t>
            </a:r>
            <a:r>
              <a:rPr lang="en-IN" i="1" dirty="0" err="1" smtClean="0">
                <a:solidFill>
                  <a:srgbClr val="FF0000"/>
                </a:solidFill>
              </a:rPr>
              <a:t>Asterias</a:t>
            </a:r>
            <a:r>
              <a:rPr lang="en-IN" dirty="0" smtClean="0">
                <a:solidFill>
                  <a:srgbClr val="FF0000"/>
                </a:solidFill>
              </a:rPr>
              <a:t> has a star-shaped body with radial symmetry, colour varies from orange to purplish, upper body surface being darker than the lower surface. The body consists of a 5-sided central part, </a:t>
            </a:r>
            <a:r>
              <a:rPr lang="en-IN" b="1" dirty="0" smtClean="0">
                <a:solidFill>
                  <a:srgbClr val="FF0000"/>
                </a:solidFill>
              </a:rPr>
              <a:t>Central Disc</a:t>
            </a:r>
            <a:r>
              <a:rPr lang="en-IN" dirty="0" smtClean="0">
                <a:solidFill>
                  <a:srgbClr val="FF0000"/>
                </a:solidFill>
              </a:rPr>
              <a:t> having 5 symmetrically radiating </a:t>
            </a:r>
            <a:r>
              <a:rPr lang="en-IN" b="1" dirty="0" smtClean="0">
                <a:solidFill>
                  <a:srgbClr val="FF0000"/>
                </a:solidFill>
              </a:rPr>
              <a:t>arms</a:t>
            </a:r>
            <a:r>
              <a:rPr lang="en-IN" dirty="0" smtClean="0">
                <a:solidFill>
                  <a:srgbClr val="FF0000"/>
                </a:solidFill>
              </a:rPr>
              <a:t> or</a:t>
            </a:r>
            <a:r>
              <a:rPr lang="en-IN" b="1" dirty="0" smtClean="0">
                <a:solidFill>
                  <a:srgbClr val="FF0000"/>
                </a:solidFill>
              </a:rPr>
              <a:t> </a:t>
            </a:r>
            <a:r>
              <a:rPr lang="en-IN" b="1" dirty="0" err="1" smtClean="0">
                <a:solidFill>
                  <a:srgbClr val="FF0000"/>
                </a:solidFill>
              </a:rPr>
              <a:t>branchioles</a:t>
            </a:r>
            <a:r>
              <a:rPr lang="en-IN" b="1" dirty="0" smtClean="0">
                <a:solidFill>
                  <a:srgbClr val="FF0000"/>
                </a:solidFill>
              </a:rPr>
              <a:t>.</a:t>
            </a:r>
            <a:endParaRPr lang="en-IN" b="1"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44624"/>
            <a:ext cx="9144000" cy="648072"/>
          </a:xfrm>
        </p:spPr>
        <p:txBody>
          <a:bodyPr>
            <a:normAutofit fontScale="90000"/>
          </a:bodyPr>
          <a:lstStyle/>
          <a:p>
            <a:pPr algn="ctr"/>
            <a:r>
              <a:rPr lang="en-US" sz="4400" b="1" dirty="0" smtClean="0">
                <a:solidFill>
                  <a:srgbClr val="D60093"/>
                </a:solidFill>
                <a:latin typeface="Algerian" pitchFamily="82" charset="0"/>
              </a:rPr>
              <a:t>SENSORY SYSTEM</a:t>
            </a:r>
            <a:endParaRPr lang="en-IN" sz="4400" b="1" dirty="0" smtClean="0">
              <a:solidFill>
                <a:srgbClr val="D60093"/>
              </a:solidFill>
              <a:latin typeface="Algerian" pitchFamily="82" charset="0"/>
            </a:endParaRPr>
          </a:p>
        </p:txBody>
      </p:sp>
      <p:sp>
        <p:nvSpPr>
          <p:cNvPr id="23555" name="Content Placeholder 2"/>
          <p:cNvSpPr>
            <a:spLocks noGrp="1"/>
          </p:cNvSpPr>
          <p:nvPr>
            <p:ph sz="quarter" idx="4294967295"/>
          </p:nvPr>
        </p:nvSpPr>
        <p:spPr>
          <a:xfrm>
            <a:off x="0" y="692696"/>
            <a:ext cx="9144000" cy="6165304"/>
          </a:xfrm>
          <a:prstGeom prst="rect">
            <a:avLst/>
          </a:prstGeom>
        </p:spPr>
        <p:txBody>
          <a:bodyPr>
            <a:normAutofit/>
          </a:bodyPr>
          <a:lstStyle/>
          <a:p>
            <a:pPr algn="just">
              <a:buFont typeface="Wingdings 2" pitchFamily="18" charset="2"/>
              <a:buNone/>
            </a:pPr>
            <a:r>
              <a:rPr lang="en-US" sz="2100" dirty="0" smtClean="0">
                <a:solidFill>
                  <a:srgbClr val="00153E"/>
                </a:solidFill>
                <a:latin typeface="Baskerville Old Face" pitchFamily="18" charset="0"/>
              </a:rPr>
              <a:t>The sense organs of Starfish include </a:t>
            </a:r>
            <a:r>
              <a:rPr lang="en-US" sz="2100" b="1" dirty="0" smtClean="0">
                <a:solidFill>
                  <a:srgbClr val="00153E"/>
                </a:solidFill>
                <a:latin typeface="Baskerville Old Face" pitchFamily="18" charset="0"/>
              </a:rPr>
              <a:t>neurosensory cells </a:t>
            </a:r>
            <a:r>
              <a:rPr lang="en-US" sz="2100" dirty="0" smtClean="0">
                <a:solidFill>
                  <a:srgbClr val="00153E"/>
                </a:solidFill>
                <a:latin typeface="Baskerville Old Face" pitchFamily="18" charset="0"/>
              </a:rPr>
              <a:t>and </a:t>
            </a:r>
            <a:r>
              <a:rPr lang="en-US" sz="2100" b="1" dirty="0" smtClean="0">
                <a:solidFill>
                  <a:srgbClr val="00153E"/>
                </a:solidFill>
                <a:latin typeface="Baskerville Old Face" pitchFamily="18" charset="0"/>
              </a:rPr>
              <a:t>eyes</a:t>
            </a:r>
            <a:r>
              <a:rPr lang="en-US" sz="2100" dirty="0" smtClean="0">
                <a:solidFill>
                  <a:srgbClr val="00153E"/>
                </a:solidFill>
                <a:latin typeface="Baskerville Old Face" pitchFamily="18" charset="0"/>
              </a:rPr>
              <a:t>.</a:t>
            </a:r>
          </a:p>
          <a:p>
            <a:pPr marL="457200" indent="-457200" algn="just">
              <a:buClr>
                <a:srgbClr val="006C31"/>
              </a:buClr>
              <a:buSzPct val="90000"/>
              <a:buFont typeface="+mj-lt"/>
              <a:buAutoNum type="arabicParenR"/>
            </a:pPr>
            <a:r>
              <a:rPr lang="en-US" sz="2100" b="1" u="sng" dirty="0" smtClean="0">
                <a:solidFill>
                  <a:srgbClr val="008E40"/>
                </a:solidFill>
                <a:latin typeface="Baskerville Old Face" pitchFamily="18" charset="0"/>
              </a:rPr>
              <a:t>NEUROSENSORY CELLS:</a:t>
            </a:r>
            <a:r>
              <a:rPr lang="en-US" sz="2100" b="1" dirty="0" smtClean="0">
                <a:solidFill>
                  <a:srgbClr val="0070C0"/>
                </a:solidFill>
                <a:latin typeface="Baskerville Old Face" pitchFamily="18" charset="0"/>
              </a:rPr>
              <a:t> </a:t>
            </a:r>
            <a:r>
              <a:rPr lang="en-US" sz="2100" dirty="0" smtClean="0">
                <a:solidFill>
                  <a:srgbClr val="0070C0"/>
                </a:solidFill>
                <a:latin typeface="Baskerville Old Face" pitchFamily="18" charset="0"/>
              </a:rPr>
              <a:t>The neurosensory cells occur in the epidermis as more or less spindle shaped structures. Each bears a small filament at its distal or free end and sends a fine nerve fibre from its proximal or attached end to the underlying nerve plexus. The neurosensory cells probably act as photoreceptors, tactile receptors and chemoreceptors. The tactile receptors are abundant in the suckers of tube feet. The chemoreceptors are numerous in the terminal tentacles of the arms where they are olfactory in nature. The epidermal sensory cells are also particularly prevalent along the margins of the ambulacral grooves.</a:t>
            </a:r>
            <a:endParaRPr lang="en-US" sz="2100" dirty="0" smtClean="0">
              <a:solidFill>
                <a:schemeClr val="tx1"/>
              </a:solidFill>
              <a:latin typeface="Baskerville Old Face" pitchFamily="18" charset="0"/>
            </a:endParaRPr>
          </a:p>
          <a:p>
            <a:pPr marL="457200" indent="-457200" algn="just">
              <a:buClr>
                <a:srgbClr val="CF4317"/>
              </a:buClr>
              <a:buSzPct val="90000"/>
              <a:buFont typeface="+mj-lt"/>
              <a:buAutoNum type="arabicParenR"/>
            </a:pPr>
            <a:r>
              <a:rPr lang="en-US" sz="2100" b="1" u="sng" dirty="0" smtClean="0">
                <a:solidFill>
                  <a:srgbClr val="FF3300"/>
                </a:solidFill>
                <a:latin typeface="Baskerville Old Face" pitchFamily="18" charset="0"/>
              </a:rPr>
              <a:t>EYES</a:t>
            </a:r>
            <a:r>
              <a:rPr lang="en-US" sz="2100" dirty="0" smtClean="0">
                <a:solidFill>
                  <a:srgbClr val="FF3300"/>
                </a:solidFill>
                <a:latin typeface="Baskerville Old Face" pitchFamily="18" charset="0"/>
              </a:rPr>
              <a:t>: </a:t>
            </a:r>
            <a:r>
              <a:rPr lang="en-US" sz="2100" dirty="0" smtClean="0">
                <a:solidFill>
                  <a:schemeClr val="accent6">
                    <a:lumMod val="50000"/>
                  </a:schemeClr>
                </a:solidFill>
                <a:latin typeface="Baskerville Old Face" pitchFamily="18" charset="0"/>
              </a:rPr>
              <a:t>are small, bright-red spots one under the base of the terminal tentacle of each arm. Each eye comprises of a number of (80 to 200) cup-shaped concavities lined by alternating </a:t>
            </a:r>
            <a:r>
              <a:rPr lang="en-US" sz="2100" b="1" dirty="0" smtClean="0">
                <a:solidFill>
                  <a:schemeClr val="accent6">
                    <a:lumMod val="50000"/>
                  </a:schemeClr>
                </a:solidFill>
                <a:latin typeface="Baskerville Old Face" pitchFamily="18" charset="0"/>
              </a:rPr>
              <a:t>pigment cells </a:t>
            </a:r>
            <a:r>
              <a:rPr lang="en-US" sz="2100" dirty="0" smtClean="0">
                <a:solidFill>
                  <a:schemeClr val="accent6">
                    <a:lumMod val="50000"/>
                  </a:schemeClr>
                </a:solidFill>
                <a:latin typeface="Baskerville Old Face" pitchFamily="18" charset="0"/>
              </a:rPr>
              <a:t>and </a:t>
            </a:r>
            <a:r>
              <a:rPr lang="en-US" sz="2100" b="1" dirty="0" smtClean="0">
                <a:solidFill>
                  <a:schemeClr val="accent6">
                    <a:lumMod val="50000"/>
                  </a:schemeClr>
                </a:solidFill>
                <a:latin typeface="Baskerville Old Face" pitchFamily="18" charset="0"/>
              </a:rPr>
              <a:t>retinal cells</a:t>
            </a:r>
            <a:r>
              <a:rPr lang="en-US" sz="2100" dirty="0" smtClean="0">
                <a:solidFill>
                  <a:schemeClr val="accent6">
                    <a:lumMod val="50000"/>
                  </a:schemeClr>
                </a:solidFill>
                <a:latin typeface="Baskerville Old Face" pitchFamily="18" charset="0"/>
              </a:rPr>
              <a:t>. The pigment cells contain an </a:t>
            </a:r>
            <a:r>
              <a:rPr lang="en-US" sz="2100" u="sng" dirty="0" smtClean="0">
                <a:solidFill>
                  <a:schemeClr val="accent6">
                    <a:lumMod val="50000"/>
                  </a:schemeClr>
                </a:solidFill>
                <a:latin typeface="Baskerville Old Face" pitchFamily="18" charset="0"/>
              </a:rPr>
              <a:t>orange pigment</a:t>
            </a:r>
            <a:r>
              <a:rPr lang="en-US" sz="2100" dirty="0" smtClean="0">
                <a:solidFill>
                  <a:schemeClr val="accent6">
                    <a:lumMod val="50000"/>
                  </a:schemeClr>
                </a:solidFill>
                <a:latin typeface="Baskerville Old Face" pitchFamily="18" charset="0"/>
              </a:rPr>
              <a:t>. Each retinal cell bears distally a knobbed visual rod that projects into the concavity and sends proximally a nerve fibre that enters the radial nerve cord. Each concavity is covered by transparent cuticle and may contain a lens beneath the cuticle the lens is not found in all the species of starfishes. The eyes are sensitive to light and most starfishes are positively </a:t>
            </a:r>
            <a:r>
              <a:rPr lang="en-US" sz="2100" dirty="0" err="1" smtClean="0">
                <a:solidFill>
                  <a:schemeClr val="accent6">
                    <a:lumMod val="50000"/>
                  </a:schemeClr>
                </a:solidFill>
                <a:latin typeface="Baskerville Old Face" pitchFamily="18" charset="0"/>
              </a:rPr>
              <a:t>phototactic</a:t>
            </a:r>
            <a:r>
              <a:rPr lang="en-US" sz="2100" dirty="0" smtClean="0">
                <a:solidFill>
                  <a:schemeClr val="accent6">
                    <a:lumMod val="50000"/>
                  </a:schemeClr>
                </a:solidFill>
                <a:latin typeface="Baskerville Old Face" pitchFamily="18" charset="0"/>
              </a:rPr>
              <a:t>.</a:t>
            </a:r>
            <a:endParaRPr lang="en-US" sz="2100" b="1" dirty="0" smtClean="0">
              <a:solidFill>
                <a:schemeClr val="accent6">
                  <a:lumMod val="50000"/>
                </a:schemeClr>
              </a:solidFill>
              <a:latin typeface="Baskerville Old Face"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116632"/>
            <a:ext cx="9144000" cy="533400"/>
          </a:xfrm>
        </p:spPr>
        <p:txBody>
          <a:bodyPr>
            <a:noAutofit/>
          </a:bodyPr>
          <a:lstStyle/>
          <a:p>
            <a:pPr algn="ctr"/>
            <a:r>
              <a:rPr lang="en-US" sz="4000" b="1" dirty="0" smtClean="0">
                <a:solidFill>
                  <a:srgbClr val="996633"/>
                </a:solidFill>
                <a:latin typeface="Algerian" pitchFamily="82" charset="0"/>
              </a:rPr>
              <a:t>REPRODUCTIVE SYSTEM</a:t>
            </a:r>
            <a:endParaRPr lang="en-IN" sz="4000" b="1" dirty="0" smtClean="0">
              <a:solidFill>
                <a:srgbClr val="996633"/>
              </a:solidFill>
              <a:latin typeface="Algerian" pitchFamily="82" charset="0"/>
            </a:endParaRPr>
          </a:p>
        </p:txBody>
      </p:sp>
      <p:sp>
        <p:nvSpPr>
          <p:cNvPr id="23555" name="Content Placeholder 2"/>
          <p:cNvSpPr>
            <a:spLocks noGrp="1"/>
          </p:cNvSpPr>
          <p:nvPr>
            <p:ph sz="quarter" idx="4294967295"/>
          </p:nvPr>
        </p:nvSpPr>
        <p:spPr>
          <a:xfrm>
            <a:off x="0" y="692696"/>
            <a:ext cx="9144000" cy="6165304"/>
          </a:xfrm>
          <a:prstGeom prst="rect">
            <a:avLst/>
          </a:prstGeom>
        </p:spPr>
        <p:txBody>
          <a:bodyPr>
            <a:normAutofit/>
          </a:bodyPr>
          <a:lstStyle/>
          <a:p>
            <a:pPr algn="just">
              <a:buFont typeface="Wingdings 2" pitchFamily="18" charset="2"/>
              <a:buNone/>
              <a:defRPr/>
            </a:pPr>
            <a:r>
              <a:rPr lang="en-US" sz="2000" i="1" dirty="0" err="1" smtClean="0">
                <a:solidFill>
                  <a:schemeClr val="accent2">
                    <a:lumMod val="50000"/>
                  </a:schemeClr>
                </a:solidFill>
                <a:latin typeface="Baskerville Old Face" pitchFamily="18" charset="0"/>
              </a:rPr>
              <a:t>Asterias</a:t>
            </a:r>
            <a:r>
              <a:rPr lang="en-US" sz="2000" dirty="0" smtClean="0">
                <a:solidFill>
                  <a:schemeClr val="accent2">
                    <a:lumMod val="50000"/>
                  </a:schemeClr>
                </a:solidFill>
                <a:latin typeface="Baskerville Old Face" pitchFamily="18" charset="0"/>
              </a:rPr>
              <a:t> is a unisexual animal with no sexual dimorphism. Ovaries and testes have similar form and structure and consists of masses of small, rounded follicles like the bunch of grapes. They however, differ in </a:t>
            </a:r>
            <a:r>
              <a:rPr lang="en-US" sz="2000" dirty="0" err="1" smtClean="0">
                <a:solidFill>
                  <a:schemeClr val="accent2">
                    <a:lumMod val="50000"/>
                  </a:schemeClr>
                </a:solidFill>
                <a:latin typeface="Baskerville Old Face" pitchFamily="18" charset="0"/>
              </a:rPr>
              <a:t>colour</a:t>
            </a:r>
            <a:r>
              <a:rPr lang="en-US" sz="2000" dirty="0" smtClean="0">
                <a:solidFill>
                  <a:schemeClr val="accent2">
                    <a:lumMod val="50000"/>
                  </a:schemeClr>
                </a:solidFill>
                <a:latin typeface="Baskerville Old Face" pitchFamily="18" charset="0"/>
              </a:rPr>
              <a:t> in both sexes. The testes are usually pale grey while the ovaries vary from pink to orange.</a:t>
            </a:r>
          </a:p>
          <a:p>
            <a:pPr algn="just">
              <a:buFont typeface="Wingdings 2" pitchFamily="18" charset="2"/>
              <a:buNone/>
              <a:defRPr/>
            </a:pPr>
            <a:r>
              <a:rPr lang="en-US" sz="2000" dirty="0" smtClean="0">
                <a:latin typeface="Baskerville Old Face" pitchFamily="18" charset="0"/>
              </a:rPr>
              <a:t>There are five pairs of gonads in either sex, a pair in each inter-radius. The gonads are attached at the bases of the arms and extend freely into the proximal parts of the arms on the sides of pyloric </a:t>
            </a:r>
            <a:r>
              <a:rPr lang="en-US" sz="2000" dirty="0" err="1" smtClean="0">
                <a:latin typeface="Baskerville Old Face" pitchFamily="18" charset="0"/>
              </a:rPr>
              <a:t>caeca</a:t>
            </a:r>
            <a:r>
              <a:rPr lang="en-US" sz="2000" dirty="0" smtClean="0">
                <a:latin typeface="Baskerville Old Face" pitchFamily="18" charset="0"/>
              </a:rPr>
              <a:t>. The two gonads of each pair extend into the two adjacent arms and thus each arm houses two gonads belonging to two different (adjacent) pairs.</a:t>
            </a:r>
          </a:p>
          <a:p>
            <a:pPr algn="just">
              <a:buFont typeface="Wingdings 2" pitchFamily="18" charset="2"/>
              <a:buNone/>
              <a:defRPr/>
            </a:pPr>
            <a:r>
              <a:rPr lang="en-US" sz="2000" dirty="0" smtClean="0">
                <a:solidFill>
                  <a:srgbClr val="D60093"/>
                </a:solidFill>
                <a:latin typeface="Baskerville Old Face" pitchFamily="18" charset="0"/>
              </a:rPr>
              <a:t>The size of the gonads varies with the season of the year, being largest during the breeding period (late spring season). From the point of attachment of each gonad arises a short duct that opens out by a minute </a:t>
            </a:r>
            <a:r>
              <a:rPr lang="en-US" sz="2000" b="1" dirty="0" smtClean="0">
                <a:solidFill>
                  <a:srgbClr val="D60093"/>
                </a:solidFill>
                <a:latin typeface="Baskerville Old Face" pitchFamily="18" charset="0"/>
              </a:rPr>
              <a:t>genital pore</a:t>
            </a:r>
            <a:r>
              <a:rPr lang="en-US" sz="2000" dirty="0" smtClean="0">
                <a:solidFill>
                  <a:srgbClr val="D60093"/>
                </a:solidFill>
                <a:latin typeface="Baskerville Old Face" pitchFamily="18" charset="0"/>
              </a:rPr>
              <a:t> situated on the aboral surface at the side of the base of an arm. Accessory glands and copulatory organs are absent.</a:t>
            </a:r>
          </a:p>
          <a:p>
            <a:pPr algn="just">
              <a:buFont typeface="Wingdings 2" pitchFamily="18" charset="2"/>
              <a:buNone/>
              <a:defRPr/>
            </a:pPr>
            <a:r>
              <a:rPr lang="en-US" sz="2000" dirty="0" smtClean="0">
                <a:solidFill>
                  <a:srgbClr val="C00000"/>
                </a:solidFill>
                <a:latin typeface="Baskerville Old Face" pitchFamily="18" charset="0"/>
              </a:rPr>
              <a:t>The sex cells are believed to originate in the aboral part of the axial gland or from the wall of the </a:t>
            </a:r>
            <a:r>
              <a:rPr lang="en-US" sz="2000" dirty="0" err="1" smtClean="0">
                <a:solidFill>
                  <a:srgbClr val="C00000"/>
                </a:solidFill>
                <a:latin typeface="Baskerville Old Face" pitchFamily="18" charset="0"/>
              </a:rPr>
              <a:t>coelom</a:t>
            </a:r>
            <a:r>
              <a:rPr lang="en-US" sz="2000" dirty="0" smtClean="0">
                <a:solidFill>
                  <a:srgbClr val="C00000"/>
                </a:solidFill>
                <a:latin typeface="Baskerville Old Face" pitchFamily="18" charset="0"/>
              </a:rPr>
              <a:t> near the proximal part of the axial gland and then migrate through the genital rachis to the gonads. Spermatozoa and ova are discharged by the male and the female starfishes respectively into the sea water. There is single breeding in a year which is induced by rise in spring temperature. A single female lays about 2.5 million eggs in a season.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87288"/>
            <a:ext cx="9144000" cy="533400"/>
          </a:xfrm>
        </p:spPr>
        <p:txBody>
          <a:bodyPr>
            <a:noAutofit/>
          </a:bodyPr>
          <a:lstStyle/>
          <a:p>
            <a:pPr algn="ctr"/>
            <a:r>
              <a:rPr lang="en-US" sz="4000" b="1" dirty="0" smtClean="0">
                <a:solidFill>
                  <a:schemeClr val="accent5">
                    <a:lumMod val="50000"/>
                  </a:schemeClr>
                </a:solidFill>
                <a:latin typeface="Algerian" pitchFamily="82" charset="0"/>
              </a:rPr>
              <a:t>DEVELOPMENT</a:t>
            </a:r>
            <a:endParaRPr lang="en-IN" sz="4000" b="1" dirty="0" smtClean="0">
              <a:solidFill>
                <a:schemeClr val="accent5">
                  <a:lumMod val="50000"/>
                </a:schemeClr>
              </a:solidFill>
              <a:latin typeface="Algerian" pitchFamily="82" charset="0"/>
            </a:endParaRPr>
          </a:p>
        </p:txBody>
      </p:sp>
      <p:sp>
        <p:nvSpPr>
          <p:cNvPr id="23555" name="Content Placeholder 2"/>
          <p:cNvSpPr>
            <a:spLocks noGrp="1"/>
          </p:cNvSpPr>
          <p:nvPr>
            <p:ph sz="quarter" idx="4294967295"/>
          </p:nvPr>
        </p:nvSpPr>
        <p:spPr>
          <a:xfrm>
            <a:off x="0" y="692696"/>
            <a:ext cx="9144000" cy="6165304"/>
          </a:xfrm>
          <a:prstGeom prst="rect">
            <a:avLst/>
          </a:prstGeom>
        </p:spPr>
        <p:txBody>
          <a:bodyPr>
            <a:normAutofit lnSpcReduction="10000"/>
          </a:bodyPr>
          <a:lstStyle/>
          <a:p>
            <a:pPr algn="just">
              <a:buFont typeface="Wingdings 2" pitchFamily="18" charset="2"/>
              <a:buNone/>
              <a:defRPr/>
            </a:pPr>
            <a:r>
              <a:rPr lang="en-US" sz="2000" dirty="0" smtClean="0">
                <a:solidFill>
                  <a:srgbClr val="002060"/>
                </a:solidFill>
                <a:latin typeface="Baskerville Old Face" pitchFamily="18" charset="0"/>
              </a:rPr>
              <a:t>Fertilization takes place in sea water. Zygote thus formed contains little yolk. It undergoes a rapid </a:t>
            </a:r>
            <a:r>
              <a:rPr lang="en-US" sz="2000" b="1" dirty="0" err="1" smtClean="0">
                <a:solidFill>
                  <a:srgbClr val="002060"/>
                </a:solidFill>
                <a:latin typeface="Baskerville Old Face" pitchFamily="18" charset="0"/>
              </a:rPr>
              <a:t>holoblastic</a:t>
            </a:r>
            <a:r>
              <a:rPr lang="en-US" sz="2000" dirty="0" smtClean="0">
                <a:solidFill>
                  <a:srgbClr val="002060"/>
                </a:solidFill>
                <a:latin typeface="Baskerville Old Face" pitchFamily="18" charset="0"/>
              </a:rPr>
              <a:t> (complete), </a:t>
            </a:r>
            <a:r>
              <a:rPr lang="en-US" sz="2000" b="1" dirty="0" smtClean="0">
                <a:solidFill>
                  <a:srgbClr val="002060"/>
                </a:solidFill>
                <a:latin typeface="Baskerville Old Face" pitchFamily="18" charset="0"/>
              </a:rPr>
              <a:t>equal</a:t>
            </a:r>
            <a:r>
              <a:rPr lang="en-US" sz="2000" dirty="0" smtClean="0">
                <a:solidFill>
                  <a:srgbClr val="002060"/>
                </a:solidFill>
                <a:latin typeface="Baskerville Old Face" pitchFamily="18" charset="0"/>
              </a:rPr>
              <a:t>, </a:t>
            </a:r>
            <a:r>
              <a:rPr lang="en-US" sz="2000" b="1" dirty="0" smtClean="0">
                <a:solidFill>
                  <a:srgbClr val="002060"/>
                </a:solidFill>
                <a:latin typeface="Baskerville Old Face" pitchFamily="18" charset="0"/>
              </a:rPr>
              <a:t>indeterminate</a:t>
            </a:r>
            <a:r>
              <a:rPr lang="en-US" sz="2000" dirty="0" smtClean="0">
                <a:solidFill>
                  <a:srgbClr val="002060"/>
                </a:solidFill>
                <a:latin typeface="Baskerville Old Face" pitchFamily="18" charset="0"/>
              </a:rPr>
              <a:t> and </a:t>
            </a:r>
            <a:r>
              <a:rPr lang="en-US" sz="2000" b="1" dirty="0" smtClean="0">
                <a:solidFill>
                  <a:srgbClr val="002060"/>
                </a:solidFill>
                <a:latin typeface="Baskerville Old Face" pitchFamily="18" charset="0"/>
              </a:rPr>
              <a:t>radial</a:t>
            </a:r>
            <a:r>
              <a:rPr lang="en-US" sz="2000" dirty="0" smtClean="0">
                <a:solidFill>
                  <a:srgbClr val="002060"/>
                </a:solidFill>
                <a:latin typeface="Baskerville Old Face" pitchFamily="18" charset="0"/>
              </a:rPr>
              <a:t> cleavage. By the 2</a:t>
            </a:r>
            <a:r>
              <a:rPr lang="en-US" sz="2000" baseline="30000" dirty="0" smtClean="0">
                <a:solidFill>
                  <a:srgbClr val="002060"/>
                </a:solidFill>
                <a:latin typeface="Baskerville Old Face" pitchFamily="18" charset="0"/>
              </a:rPr>
              <a:t>nd</a:t>
            </a:r>
            <a:r>
              <a:rPr lang="en-US" sz="2000" dirty="0" smtClean="0">
                <a:solidFill>
                  <a:srgbClr val="002060"/>
                </a:solidFill>
                <a:latin typeface="Baskerville Old Face" pitchFamily="18" charset="0"/>
              </a:rPr>
              <a:t> day a single-layered hollow, spherical, ciliated embryo, the </a:t>
            </a:r>
            <a:r>
              <a:rPr lang="en-US" sz="2000" b="1" dirty="0" smtClean="0">
                <a:solidFill>
                  <a:srgbClr val="002060"/>
                </a:solidFill>
                <a:latin typeface="Baskerville Old Face" pitchFamily="18" charset="0"/>
              </a:rPr>
              <a:t>blastula</a:t>
            </a:r>
            <a:r>
              <a:rPr lang="en-US" sz="2000" dirty="0" smtClean="0">
                <a:solidFill>
                  <a:srgbClr val="002060"/>
                </a:solidFill>
                <a:latin typeface="Baskerville Old Face" pitchFamily="18" charset="0"/>
              </a:rPr>
              <a:t> is formed. It is about 0.2 mm. in diameter and having a fluid-filled cavity called the </a:t>
            </a:r>
            <a:r>
              <a:rPr lang="en-US" sz="2000" b="1" dirty="0" err="1" smtClean="0">
                <a:solidFill>
                  <a:srgbClr val="002060"/>
                </a:solidFill>
                <a:latin typeface="Baskerville Old Face" pitchFamily="18" charset="0"/>
              </a:rPr>
              <a:t>blastocoel</a:t>
            </a:r>
            <a:r>
              <a:rPr lang="en-US" sz="2000" dirty="0" smtClean="0">
                <a:solidFill>
                  <a:srgbClr val="002060"/>
                </a:solidFill>
                <a:latin typeface="Baskerville Old Face" pitchFamily="18" charset="0"/>
              </a:rPr>
              <a:t>. It changes into a two-layered ciliated </a:t>
            </a:r>
            <a:r>
              <a:rPr lang="en-US" sz="2000" b="1" dirty="0" smtClean="0">
                <a:solidFill>
                  <a:srgbClr val="002060"/>
                </a:solidFill>
                <a:latin typeface="Baskerville Old Face" pitchFamily="18" charset="0"/>
              </a:rPr>
              <a:t>gastrula </a:t>
            </a:r>
            <a:r>
              <a:rPr lang="en-US" sz="2000" dirty="0" smtClean="0">
                <a:solidFill>
                  <a:srgbClr val="002060"/>
                </a:solidFill>
                <a:latin typeface="Baskerville Old Face" pitchFamily="18" charset="0"/>
              </a:rPr>
              <a:t>by invagination at one end. The outer and inner layers of the gastrula are called the </a:t>
            </a:r>
            <a:r>
              <a:rPr lang="en-US" sz="2000" b="1" dirty="0" smtClean="0">
                <a:solidFill>
                  <a:srgbClr val="002060"/>
                </a:solidFill>
                <a:latin typeface="Baskerville Old Face" pitchFamily="18" charset="0"/>
              </a:rPr>
              <a:t>ectoderm</a:t>
            </a:r>
            <a:r>
              <a:rPr lang="en-US" sz="2000" dirty="0" smtClean="0">
                <a:solidFill>
                  <a:srgbClr val="002060"/>
                </a:solidFill>
                <a:latin typeface="Baskerville Old Face" pitchFamily="18" charset="0"/>
              </a:rPr>
              <a:t> and </a:t>
            </a:r>
            <a:r>
              <a:rPr lang="en-US" sz="2000" b="1" dirty="0" smtClean="0">
                <a:solidFill>
                  <a:srgbClr val="002060"/>
                </a:solidFill>
                <a:latin typeface="Baskerville Old Face" pitchFamily="18" charset="0"/>
              </a:rPr>
              <a:t>endoderm</a:t>
            </a:r>
            <a:r>
              <a:rPr lang="en-US" sz="2000" dirty="0" smtClean="0">
                <a:solidFill>
                  <a:srgbClr val="002060"/>
                </a:solidFill>
                <a:latin typeface="Baskerville Old Face" pitchFamily="18" charset="0"/>
              </a:rPr>
              <a:t> respectively (see </a:t>
            </a:r>
            <a:r>
              <a:rPr lang="en-US" sz="2000" smtClean="0">
                <a:solidFill>
                  <a:srgbClr val="002060"/>
                </a:solidFill>
                <a:latin typeface="Baskerville Old Face" pitchFamily="18" charset="0"/>
              </a:rPr>
              <a:t>fig.). </a:t>
            </a:r>
            <a:r>
              <a:rPr lang="en-US" sz="2000" dirty="0" smtClean="0">
                <a:solidFill>
                  <a:srgbClr val="002060"/>
                </a:solidFill>
                <a:latin typeface="Baskerville Old Face" pitchFamily="18" charset="0"/>
              </a:rPr>
              <a:t>Its cavity is now called as </a:t>
            </a:r>
            <a:r>
              <a:rPr lang="en-US" sz="2000" b="1" dirty="0" err="1" smtClean="0">
                <a:solidFill>
                  <a:srgbClr val="002060"/>
                </a:solidFill>
                <a:latin typeface="Baskerville Old Face" pitchFamily="18" charset="0"/>
              </a:rPr>
              <a:t>gastrocoel</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archenteron</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primitive gut</a:t>
            </a:r>
            <a:r>
              <a:rPr lang="en-US" sz="2000" dirty="0" smtClean="0">
                <a:solidFill>
                  <a:srgbClr val="002060"/>
                </a:solidFill>
                <a:latin typeface="Baskerville Old Face" pitchFamily="18" charset="0"/>
              </a:rPr>
              <a:t> which opens by a wide aperture, the </a:t>
            </a:r>
            <a:r>
              <a:rPr lang="en-US" sz="2000" b="1" dirty="0" err="1" smtClean="0">
                <a:solidFill>
                  <a:srgbClr val="002060"/>
                </a:solidFill>
                <a:latin typeface="Baskerville Old Face" pitchFamily="18" charset="0"/>
              </a:rPr>
              <a:t>blastopore</a:t>
            </a:r>
            <a:r>
              <a:rPr lang="en-US" sz="2000" dirty="0" smtClean="0">
                <a:solidFill>
                  <a:srgbClr val="002060"/>
                </a:solidFill>
                <a:latin typeface="Baskerville Old Face" pitchFamily="18" charset="0"/>
              </a:rPr>
              <a:t>. The ectoderm at the inner blind end of the archenteron buds off cells which pass into the </a:t>
            </a:r>
            <a:r>
              <a:rPr lang="en-US" sz="2000" dirty="0" err="1" smtClean="0">
                <a:solidFill>
                  <a:srgbClr val="002060"/>
                </a:solidFill>
                <a:latin typeface="Baskerville Old Face" pitchFamily="18" charset="0"/>
              </a:rPr>
              <a:t>blastocoel</a:t>
            </a:r>
            <a:r>
              <a:rPr lang="en-US" sz="2000" dirty="0" smtClean="0">
                <a:solidFill>
                  <a:srgbClr val="002060"/>
                </a:solidFill>
                <a:latin typeface="Baskerville Old Face" pitchFamily="18" charset="0"/>
              </a:rPr>
              <a:t> and form the </a:t>
            </a:r>
            <a:r>
              <a:rPr lang="en-US" sz="2000" b="1" dirty="0" err="1" smtClean="0">
                <a:solidFill>
                  <a:srgbClr val="002060"/>
                </a:solidFill>
                <a:latin typeface="Baskerville Old Face" pitchFamily="18" charset="0"/>
              </a:rPr>
              <a:t>mesenchyme</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mesoderm</a:t>
            </a:r>
            <a:r>
              <a:rPr lang="en-US" sz="2000" dirty="0" smtClean="0">
                <a:solidFill>
                  <a:srgbClr val="002060"/>
                </a:solidFill>
                <a:latin typeface="Baskerville Old Face" pitchFamily="18" charset="0"/>
              </a:rPr>
              <a:t>. The same region of the endoderm </a:t>
            </a:r>
            <a:r>
              <a:rPr lang="en-US" sz="2000" dirty="0" err="1" smtClean="0">
                <a:solidFill>
                  <a:srgbClr val="002060"/>
                </a:solidFill>
                <a:latin typeface="Baskerville Old Face" pitchFamily="18" charset="0"/>
              </a:rPr>
              <a:t>evaginates</a:t>
            </a:r>
            <a:r>
              <a:rPr lang="en-US" sz="2000" dirty="0" smtClean="0">
                <a:solidFill>
                  <a:srgbClr val="002060"/>
                </a:solidFill>
                <a:latin typeface="Baskerville Old Face" pitchFamily="18" charset="0"/>
              </a:rPr>
              <a:t> as two pouches, which finally gets pinched off as the right and left sacs producing </a:t>
            </a:r>
            <a:r>
              <a:rPr lang="en-US" sz="2000" b="1" dirty="0" err="1" smtClean="0">
                <a:solidFill>
                  <a:srgbClr val="002060"/>
                </a:solidFill>
                <a:latin typeface="Baskerville Old Face" pitchFamily="18" charset="0"/>
              </a:rPr>
              <a:t>coelom</a:t>
            </a:r>
            <a:r>
              <a:rPr lang="en-US" sz="2000" dirty="0" smtClean="0">
                <a:solidFill>
                  <a:srgbClr val="002060"/>
                </a:solidFill>
                <a:latin typeface="Baskerville Old Face" pitchFamily="18" charset="0"/>
              </a:rPr>
              <a:t> and its </a:t>
            </a:r>
            <a:r>
              <a:rPr lang="en-US" sz="2000" dirty="0" err="1" smtClean="0">
                <a:solidFill>
                  <a:srgbClr val="002060"/>
                </a:solidFill>
                <a:latin typeface="Baskerville Old Face" pitchFamily="18" charset="0"/>
              </a:rPr>
              <a:t>mesodermal</a:t>
            </a:r>
            <a:r>
              <a:rPr lang="en-US" sz="2000" dirty="0" smtClean="0">
                <a:solidFill>
                  <a:srgbClr val="002060"/>
                </a:solidFill>
                <a:latin typeface="Baskerville Old Face" pitchFamily="18" charset="0"/>
              </a:rPr>
              <a:t> lining. Thus the </a:t>
            </a:r>
            <a:r>
              <a:rPr lang="en-US" sz="2000" dirty="0" err="1" smtClean="0">
                <a:solidFill>
                  <a:srgbClr val="002060"/>
                </a:solidFill>
                <a:latin typeface="Baskerville Old Face" pitchFamily="18" charset="0"/>
              </a:rPr>
              <a:t>coelom</a:t>
            </a:r>
            <a:r>
              <a:rPr lang="en-US" sz="2000" dirty="0" smtClean="0">
                <a:solidFill>
                  <a:srgbClr val="002060"/>
                </a:solidFill>
                <a:latin typeface="Baskerville Old Face" pitchFamily="18" charset="0"/>
              </a:rPr>
              <a:t> is </a:t>
            </a:r>
            <a:r>
              <a:rPr lang="en-US" sz="2000" b="1" dirty="0" err="1" smtClean="0">
                <a:solidFill>
                  <a:srgbClr val="002060"/>
                </a:solidFill>
                <a:latin typeface="Baskerville Old Face" pitchFamily="18" charset="0"/>
              </a:rPr>
              <a:t>enterocoelus</a:t>
            </a:r>
            <a:r>
              <a:rPr lang="en-US" sz="2000" b="1" dirty="0" smtClean="0">
                <a:solidFill>
                  <a:srgbClr val="002060"/>
                </a:solidFill>
                <a:latin typeface="Baskerville Old Face" pitchFamily="18" charset="0"/>
              </a:rPr>
              <a:t> type</a:t>
            </a:r>
            <a:r>
              <a:rPr lang="en-US" sz="2000" dirty="0" smtClean="0">
                <a:solidFill>
                  <a:srgbClr val="002060"/>
                </a:solidFill>
                <a:latin typeface="Baskerville Old Face" pitchFamily="18" charset="0"/>
              </a:rPr>
              <a:t>. </a:t>
            </a:r>
          </a:p>
          <a:p>
            <a:pPr algn="just">
              <a:buFont typeface="Wingdings 2" pitchFamily="18" charset="2"/>
              <a:buNone/>
              <a:defRPr/>
            </a:pPr>
            <a:r>
              <a:rPr lang="en-US" sz="2000" dirty="0" smtClean="0">
                <a:latin typeface="Baskerville Old Face" pitchFamily="18" charset="0"/>
              </a:rPr>
              <a:t>An </a:t>
            </a:r>
            <a:r>
              <a:rPr lang="en-US" sz="2000" dirty="0" err="1" smtClean="0">
                <a:latin typeface="Baskerville Old Face" pitchFamily="18" charset="0"/>
              </a:rPr>
              <a:t>ectodermal</a:t>
            </a:r>
            <a:r>
              <a:rPr lang="en-US" sz="2000" dirty="0" smtClean="0">
                <a:latin typeface="Baskerville Old Face" pitchFamily="18" charset="0"/>
              </a:rPr>
              <a:t> invagination (</a:t>
            </a:r>
            <a:r>
              <a:rPr lang="en-US" sz="2000" dirty="0" err="1" smtClean="0">
                <a:latin typeface="Baskerville Old Face" pitchFamily="18" charset="0"/>
              </a:rPr>
              <a:t>stomodaeum</a:t>
            </a:r>
            <a:r>
              <a:rPr lang="en-US" sz="2000" dirty="0" smtClean="0">
                <a:latin typeface="Baskerville Old Face" pitchFamily="18" charset="0"/>
              </a:rPr>
              <a:t>) on the ventral side of the embryo becomes continuous with the archenteron. The opening thus developed becomes the mouth. The archenteron gets differentiated into </a:t>
            </a:r>
            <a:r>
              <a:rPr lang="en-US" sz="2000" b="1" dirty="0" err="1" smtClean="0">
                <a:latin typeface="Baskerville Old Face" pitchFamily="18" charset="0"/>
              </a:rPr>
              <a:t>oesophagus</a:t>
            </a:r>
            <a:r>
              <a:rPr lang="en-US" sz="2000" dirty="0" smtClean="0">
                <a:latin typeface="Baskerville Old Face" pitchFamily="18" charset="0"/>
              </a:rPr>
              <a:t>, </a:t>
            </a:r>
            <a:r>
              <a:rPr lang="en-US" sz="2000" b="1" dirty="0" smtClean="0">
                <a:latin typeface="Baskerville Old Face" pitchFamily="18" charset="0"/>
              </a:rPr>
              <a:t>stomach</a:t>
            </a:r>
            <a:r>
              <a:rPr lang="en-US" sz="2000" dirty="0" smtClean="0">
                <a:latin typeface="Baskerville Old Face" pitchFamily="18" charset="0"/>
              </a:rPr>
              <a:t> and </a:t>
            </a:r>
            <a:r>
              <a:rPr lang="en-US" sz="2000" b="1" dirty="0" smtClean="0">
                <a:latin typeface="Baskerville Old Face" pitchFamily="18" charset="0"/>
              </a:rPr>
              <a:t>intestine</a:t>
            </a:r>
            <a:r>
              <a:rPr lang="en-US" sz="2000" dirty="0" smtClean="0">
                <a:latin typeface="Baskerville Old Face" pitchFamily="18" charset="0"/>
              </a:rPr>
              <a:t>. </a:t>
            </a:r>
            <a:r>
              <a:rPr lang="en-US" sz="2000" i="1" dirty="0" smtClean="0">
                <a:latin typeface="Baskerville Old Face" pitchFamily="18" charset="0"/>
              </a:rPr>
              <a:t>The </a:t>
            </a:r>
            <a:r>
              <a:rPr lang="en-US" sz="2000" i="1" dirty="0" err="1" smtClean="0">
                <a:latin typeface="Baskerville Old Face" pitchFamily="18" charset="0"/>
              </a:rPr>
              <a:t>blastopore</a:t>
            </a:r>
            <a:r>
              <a:rPr lang="en-US" sz="2000" i="1" dirty="0" smtClean="0">
                <a:latin typeface="Baskerville Old Face" pitchFamily="18" charset="0"/>
              </a:rPr>
              <a:t> becomes the anus</a:t>
            </a:r>
            <a:r>
              <a:rPr lang="en-US" sz="2000" dirty="0" smtClean="0">
                <a:latin typeface="Baskerville Old Face" pitchFamily="18" charset="0"/>
              </a:rPr>
              <a:t>. The cilia which earlier covers the whole surface </a:t>
            </a:r>
            <a:r>
              <a:rPr lang="en-US" sz="2000" dirty="0" err="1" smtClean="0">
                <a:latin typeface="Baskerville Old Face" pitchFamily="18" charset="0"/>
              </a:rPr>
              <a:t>uniformely</a:t>
            </a:r>
            <a:r>
              <a:rPr lang="en-US" sz="2000" dirty="0" smtClean="0">
                <a:latin typeface="Baskerville Old Face" pitchFamily="18" charset="0"/>
              </a:rPr>
              <a:t>, now gets restricted to a large </a:t>
            </a:r>
            <a:r>
              <a:rPr lang="en-US" sz="2000" b="1" dirty="0" err="1" smtClean="0">
                <a:latin typeface="Baskerville Old Face" pitchFamily="18" charset="0"/>
              </a:rPr>
              <a:t>perioral</a:t>
            </a:r>
            <a:r>
              <a:rPr lang="en-US" sz="2000" b="1" dirty="0" smtClean="0">
                <a:latin typeface="Baskerville Old Face" pitchFamily="18" charset="0"/>
              </a:rPr>
              <a:t> band</a:t>
            </a:r>
            <a:r>
              <a:rPr lang="en-US" sz="2000" dirty="0" smtClean="0">
                <a:latin typeface="Baskerville Old Face" pitchFamily="18" charset="0"/>
              </a:rPr>
              <a:t> surrounding the mouth and a small </a:t>
            </a:r>
            <a:r>
              <a:rPr lang="en-US" sz="2000" b="1" dirty="0" err="1" smtClean="0">
                <a:latin typeface="Baskerville Old Face" pitchFamily="18" charset="0"/>
              </a:rPr>
              <a:t>adoral</a:t>
            </a:r>
            <a:r>
              <a:rPr lang="en-US" sz="2000" b="1" dirty="0" smtClean="0">
                <a:latin typeface="Baskerville Old Face" pitchFamily="18" charset="0"/>
              </a:rPr>
              <a:t> band</a:t>
            </a:r>
            <a:r>
              <a:rPr lang="en-US" sz="2000" dirty="0" smtClean="0">
                <a:latin typeface="Baskerville Old Face" pitchFamily="18" charset="0"/>
              </a:rPr>
              <a:t> that lies inside the mouth. With all these changes the embryo becomes a larva capable of independent existence, having a bilateral symmetry and is now known as the </a:t>
            </a:r>
            <a:r>
              <a:rPr lang="en-US" sz="2000" b="1" dirty="0" err="1" smtClean="0">
                <a:latin typeface="Baskerville Old Face" pitchFamily="18" charset="0"/>
              </a:rPr>
              <a:t>Dipleurula</a:t>
            </a:r>
            <a:r>
              <a:rPr lang="en-US" sz="2000" b="1" dirty="0" smtClean="0">
                <a:latin typeface="Baskerville Old Face" pitchFamily="18" charset="0"/>
              </a:rPr>
              <a:t> Larva</a:t>
            </a:r>
            <a:r>
              <a:rPr lang="en-US" sz="2000" dirty="0" smtClean="0">
                <a:latin typeface="Baskerville Old Face" pitchFamily="18" charset="0"/>
              </a:rPr>
              <a:t>.</a:t>
            </a:r>
          </a:p>
          <a:p>
            <a:pPr algn="just">
              <a:buFont typeface="Wingdings 2" pitchFamily="18" charset="2"/>
              <a:buNone/>
              <a:defRPr/>
            </a:pPr>
            <a:r>
              <a:rPr lang="en-US" sz="2000" dirty="0" smtClean="0">
                <a:solidFill>
                  <a:srgbClr val="C00000"/>
                </a:solidFill>
                <a:latin typeface="Baskerville Old Face" pitchFamily="18" charset="0"/>
              </a:rPr>
              <a:t>It is a fundamental larval form which arises in various types of larvae of </a:t>
            </a:r>
            <a:r>
              <a:rPr lang="en-US" sz="2000" dirty="0" err="1" smtClean="0">
                <a:solidFill>
                  <a:srgbClr val="C00000"/>
                </a:solidFill>
                <a:latin typeface="Baskerville Old Face" pitchFamily="18" charset="0"/>
              </a:rPr>
              <a:t>Echinodermata</a:t>
            </a:r>
            <a:r>
              <a:rPr lang="en-US" sz="2000" dirty="0" smtClean="0">
                <a:solidFill>
                  <a:srgbClr val="C00000"/>
                </a:solidFill>
                <a:latin typeface="Baskerville Old Face" pitchFamily="18" charset="0"/>
              </a:rPr>
              <a:t>.</a:t>
            </a:r>
            <a:endParaRPr lang="en-US" sz="2000" b="1" baseline="30000" dirty="0" smtClean="0">
              <a:solidFill>
                <a:srgbClr val="C00000"/>
              </a:solidFill>
              <a:latin typeface="Baskerville Old Face"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168.jpg"/>
          <p:cNvPicPr>
            <a:picLocks noChangeAspect="1"/>
          </p:cNvPicPr>
          <p:nvPr/>
        </p:nvPicPr>
        <p:blipFill>
          <a:blip r:embed="rId2" cstate="print"/>
          <a:srcRect b="12104"/>
          <a:stretch>
            <a:fillRect/>
          </a:stretch>
        </p:blipFill>
        <p:spPr>
          <a:xfrm>
            <a:off x="-1" y="692696"/>
            <a:ext cx="9109331" cy="5400600"/>
          </a:xfrm>
          <a:prstGeom prst="rect">
            <a:avLst/>
          </a:prstGeom>
        </p:spPr>
      </p:pic>
      <p:sp>
        <p:nvSpPr>
          <p:cNvPr id="4" name="TextBox 3"/>
          <p:cNvSpPr txBox="1"/>
          <p:nvPr/>
        </p:nvSpPr>
        <p:spPr>
          <a:xfrm>
            <a:off x="1403648" y="6381328"/>
            <a:ext cx="6480720" cy="400110"/>
          </a:xfrm>
          <a:prstGeom prst="rect">
            <a:avLst/>
          </a:prstGeom>
          <a:noFill/>
        </p:spPr>
        <p:txBody>
          <a:bodyPr wrap="square" rtlCol="0">
            <a:spAutoFit/>
          </a:bodyPr>
          <a:lstStyle/>
          <a:p>
            <a:pPr algn="ctr"/>
            <a:r>
              <a:rPr lang="en-IN" sz="2000" b="1" u="sng" dirty="0" smtClean="0">
                <a:solidFill>
                  <a:srgbClr val="7030A0"/>
                </a:solidFill>
              </a:rPr>
              <a:t>Development and Segmentation in growing Embryo</a:t>
            </a:r>
            <a:endParaRPr lang="en-IN" sz="2000" b="1" u="sng" dirty="0">
              <a:solidFill>
                <a:srgbClr val="7030A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44624"/>
            <a:ext cx="9144000" cy="432048"/>
          </a:xfrm>
        </p:spPr>
        <p:txBody>
          <a:bodyPr>
            <a:noAutofit/>
          </a:bodyPr>
          <a:lstStyle/>
          <a:p>
            <a:pPr algn="r"/>
            <a:r>
              <a:rPr lang="en-US" sz="2800" b="1" dirty="0" smtClean="0">
                <a:solidFill>
                  <a:schemeClr val="accent5">
                    <a:lumMod val="50000"/>
                  </a:schemeClr>
                </a:solidFill>
                <a:latin typeface="Algerian" pitchFamily="82" charset="0"/>
              </a:rPr>
              <a:t>DEVELOPMENT </a:t>
            </a:r>
            <a:r>
              <a:rPr lang="en-US" sz="1400" b="1" dirty="0" smtClean="0">
                <a:solidFill>
                  <a:schemeClr val="accent5">
                    <a:lumMod val="50000"/>
                  </a:schemeClr>
                </a:solidFill>
                <a:latin typeface="Algerian" pitchFamily="82" charset="0"/>
              </a:rPr>
              <a:t>Contd.</a:t>
            </a:r>
            <a:endParaRPr lang="en-IN" sz="2800" b="1" dirty="0" smtClean="0">
              <a:solidFill>
                <a:schemeClr val="accent5">
                  <a:lumMod val="50000"/>
                </a:schemeClr>
              </a:solidFill>
              <a:latin typeface="Algerian" pitchFamily="82" charset="0"/>
            </a:endParaRPr>
          </a:p>
        </p:txBody>
      </p:sp>
      <p:sp>
        <p:nvSpPr>
          <p:cNvPr id="23555" name="Content Placeholder 2"/>
          <p:cNvSpPr>
            <a:spLocks noGrp="1"/>
          </p:cNvSpPr>
          <p:nvPr>
            <p:ph sz="quarter" idx="4294967295"/>
          </p:nvPr>
        </p:nvSpPr>
        <p:spPr>
          <a:xfrm>
            <a:off x="0" y="692696"/>
            <a:ext cx="9144000" cy="6165304"/>
          </a:xfrm>
          <a:prstGeom prst="rect">
            <a:avLst/>
          </a:prstGeom>
        </p:spPr>
        <p:txBody>
          <a:bodyPr>
            <a:normAutofit lnSpcReduction="10000"/>
          </a:bodyPr>
          <a:lstStyle/>
          <a:p>
            <a:pPr algn="just">
              <a:buFont typeface="Wingdings 2" pitchFamily="18" charset="2"/>
              <a:buNone/>
              <a:defRPr/>
            </a:pPr>
            <a:r>
              <a:rPr lang="en-US" sz="2000" dirty="0" smtClean="0">
                <a:solidFill>
                  <a:srgbClr val="002060"/>
                </a:solidFill>
                <a:latin typeface="Baskerville Old Face" pitchFamily="18" charset="0"/>
              </a:rPr>
              <a:t>Fertilization takes place in sea water. Zygote thus formed contains little yolk. It undergoes a rapid </a:t>
            </a:r>
            <a:r>
              <a:rPr lang="en-US" sz="2000" b="1" dirty="0" err="1" smtClean="0">
                <a:solidFill>
                  <a:srgbClr val="002060"/>
                </a:solidFill>
                <a:latin typeface="Baskerville Old Face" pitchFamily="18" charset="0"/>
              </a:rPr>
              <a:t>holoblastic</a:t>
            </a:r>
            <a:r>
              <a:rPr lang="en-US" sz="2000" dirty="0" smtClean="0">
                <a:solidFill>
                  <a:srgbClr val="002060"/>
                </a:solidFill>
                <a:latin typeface="Baskerville Old Face" pitchFamily="18" charset="0"/>
              </a:rPr>
              <a:t> (complete), </a:t>
            </a:r>
            <a:r>
              <a:rPr lang="en-US" sz="2000" b="1" dirty="0" smtClean="0">
                <a:solidFill>
                  <a:srgbClr val="002060"/>
                </a:solidFill>
                <a:latin typeface="Baskerville Old Face" pitchFamily="18" charset="0"/>
              </a:rPr>
              <a:t>equal</a:t>
            </a:r>
            <a:r>
              <a:rPr lang="en-US" sz="2000" dirty="0" smtClean="0">
                <a:solidFill>
                  <a:srgbClr val="002060"/>
                </a:solidFill>
                <a:latin typeface="Baskerville Old Face" pitchFamily="18" charset="0"/>
              </a:rPr>
              <a:t>, </a:t>
            </a:r>
            <a:r>
              <a:rPr lang="en-US" sz="2000" b="1" dirty="0" smtClean="0">
                <a:solidFill>
                  <a:srgbClr val="002060"/>
                </a:solidFill>
                <a:latin typeface="Baskerville Old Face" pitchFamily="18" charset="0"/>
              </a:rPr>
              <a:t>indeterminate</a:t>
            </a:r>
            <a:r>
              <a:rPr lang="en-US" sz="2000" dirty="0" smtClean="0">
                <a:solidFill>
                  <a:srgbClr val="002060"/>
                </a:solidFill>
                <a:latin typeface="Baskerville Old Face" pitchFamily="18" charset="0"/>
              </a:rPr>
              <a:t> and </a:t>
            </a:r>
            <a:r>
              <a:rPr lang="en-US" sz="2000" b="1" dirty="0" smtClean="0">
                <a:solidFill>
                  <a:srgbClr val="002060"/>
                </a:solidFill>
                <a:latin typeface="Baskerville Old Face" pitchFamily="18" charset="0"/>
              </a:rPr>
              <a:t>radial</a:t>
            </a:r>
            <a:r>
              <a:rPr lang="en-US" sz="2000" dirty="0" smtClean="0">
                <a:solidFill>
                  <a:srgbClr val="002060"/>
                </a:solidFill>
                <a:latin typeface="Baskerville Old Face" pitchFamily="18" charset="0"/>
              </a:rPr>
              <a:t> cleavage. By the 2</a:t>
            </a:r>
            <a:r>
              <a:rPr lang="en-US" sz="2000" baseline="30000" dirty="0" smtClean="0">
                <a:solidFill>
                  <a:srgbClr val="002060"/>
                </a:solidFill>
                <a:latin typeface="Baskerville Old Face" pitchFamily="18" charset="0"/>
              </a:rPr>
              <a:t>nd</a:t>
            </a:r>
            <a:r>
              <a:rPr lang="en-US" sz="2000" dirty="0" smtClean="0">
                <a:solidFill>
                  <a:srgbClr val="002060"/>
                </a:solidFill>
                <a:latin typeface="Baskerville Old Face" pitchFamily="18" charset="0"/>
              </a:rPr>
              <a:t> day a single-layered hollow, spherical, ciliated embryo, the </a:t>
            </a:r>
            <a:r>
              <a:rPr lang="en-US" sz="2000" b="1" dirty="0" smtClean="0">
                <a:solidFill>
                  <a:srgbClr val="002060"/>
                </a:solidFill>
                <a:latin typeface="Baskerville Old Face" pitchFamily="18" charset="0"/>
              </a:rPr>
              <a:t>blastula</a:t>
            </a:r>
            <a:r>
              <a:rPr lang="en-US" sz="2000" dirty="0" smtClean="0">
                <a:solidFill>
                  <a:srgbClr val="002060"/>
                </a:solidFill>
                <a:latin typeface="Baskerville Old Face" pitchFamily="18" charset="0"/>
              </a:rPr>
              <a:t> is formed. It is about 0.2 mm. in diameter and having a fluid-filled cavity called the </a:t>
            </a:r>
            <a:r>
              <a:rPr lang="en-US" sz="2000" b="1" dirty="0" err="1" smtClean="0">
                <a:solidFill>
                  <a:srgbClr val="002060"/>
                </a:solidFill>
                <a:latin typeface="Baskerville Old Face" pitchFamily="18" charset="0"/>
              </a:rPr>
              <a:t>blastocoel</a:t>
            </a:r>
            <a:r>
              <a:rPr lang="en-US" sz="2000" dirty="0" smtClean="0">
                <a:solidFill>
                  <a:srgbClr val="002060"/>
                </a:solidFill>
                <a:latin typeface="Baskerville Old Face" pitchFamily="18" charset="0"/>
              </a:rPr>
              <a:t>. It changes into a two-layered ciliated </a:t>
            </a:r>
            <a:r>
              <a:rPr lang="en-US" sz="2000" b="1" dirty="0" smtClean="0">
                <a:solidFill>
                  <a:srgbClr val="002060"/>
                </a:solidFill>
                <a:latin typeface="Baskerville Old Face" pitchFamily="18" charset="0"/>
              </a:rPr>
              <a:t>gastrula </a:t>
            </a:r>
            <a:r>
              <a:rPr lang="en-US" sz="2000" dirty="0" smtClean="0">
                <a:solidFill>
                  <a:srgbClr val="002060"/>
                </a:solidFill>
                <a:latin typeface="Baskerville Old Face" pitchFamily="18" charset="0"/>
              </a:rPr>
              <a:t>by invagination at one end. The outer and inner layers of the gastrula are called the </a:t>
            </a:r>
            <a:r>
              <a:rPr lang="en-US" sz="2000" b="1" dirty="0" smtClean="0">
                <a:solidFill>
                  <a:srgbClr val="002060"/>
                </a:solidFill>
                <a:latin typeface="Baskerville Old Face" pitchFamily="18" charset="0"/>
              </a:rPr>
              <a:t>ectoderm</a:t>
            </a:r>
            <a:r>
              <a:rPr lang="en-US" sz="2000" dirty="0" smtClean="0">
                <a:solidFill>
                  <a:srgbClr val="002060"/>
                </a:solidFill>
                <a:latin typeface="Baskerville Old Face" pitchFamily="18" charset="0"/>
              </a:rPr>
              <a:t> and </a:t>
            </a:r>
            <a:r>
              <a:rPr lang="en-US" sz="2000" b="1" dirty="0" smtClean="0">
                <a:solidFill>
                  <a:srgbClr val="002060"/>
                </a:solidFill>
                <a:latin typeface="Baskerville Old Face" pitchFamily="18" charset="0"/>
              </a:rPr>
              <a:t>endoderm</a:t>
            </a:r>
            <a:r>
              <a:rPr lang="en-US" sz="2000" dirty="0" smtClean="0">
                <a:solidFill>
                  <a:srgbClr val="002060"/>
                </a:solidFill>
                <a:latin typeface="Baskerville Old Face" pitchFamily="18" charset="0"/>
              </a:rPr>
              <a:t> respectively (see fig.). Its cavity is now called as </a:t>
            </a:r>
            <a:r>
              <a:rPr lang="en-US" sz="2000" b="1" dirty="0" err="1" smtClean="0">
                <a:solidFill>
                  <a:srgbClr val="002060"/>
                </a:solidFill>
                <a:latin typeface="Baskerville Old Face" pitchFamily="18" charset="0"/>
              </a:rPr>
              <a:t>gastrocoel</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archenteron</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primitive gut</a:t>
            </a:r>
            <a:r>
              <a:rPr lang="en-US" sz="2000" dirty="0" smtClean="0">
                <a:solidFill>
                  <a:srgbClr val="002060"/>
                </a:solidFill>
                <a:latin typeface="Baskerville Old Face" pitchFamily="18" charset="0"/>
              </a:rPr>
              <a:t> which opens by a wide aperture, the </a:t>
            </a:r>
            <a:r>
              <a:rPr lang="en-US" sz="2000" b="1" dirty="0" err="1" smtClean="0">
                <a:solidFill>
                  <a:srgbClr val="002060"/>
                </a:solidFill>
                <a:latin typeface="Baskerville Old Face" pitchFamily="18" charset="0"/>
              </a:rPr>
              <a:t>blastopore</a:t>
            </a:r>
            <a:r>
              <a:rPr lang="en-US" sz="2000" dirty="0" smtClean="0">
                <a:solidFill>
                  <a:srgbClr val="002060"/>
                </a:solidFill>
                <a:latin typeface="Baskerville Old Face" pitchFamily="18" charset="0"/>
              </a:rPr>
              <a:t>. The ectoderm at the inner blind end of the archenteron buds off cells which pass into the </a:t>
            </a:r>
            <a:r>
              <a:rPr lang="en-US" sz="2000" dirty="0" err="1" smtClean="0">
                <a:solidFill>
                  <a:srgbClr val="002060"/>
                </a:solidFill>
                <a:latin typeface="Baskerville Old Face" pitchFamily="18" charset="0"/>
              </a:rPr>
              <a:t>blastocoel</a:t>
            </a:r>
            <a:r>
              <a:rPr lang="en-US" sz="2000" dirty="0" smtClean="0">
                <a:solidFill>
                  <a:srgbClr val="002060"/>
                </a:solidFill>
                <a:latin typeface="Baskerville Old Face" pitchFamily="18" charset="0"/>
              </a:rPr>
              <a:t> and form the </a:t>
            </a:r>
            <a:r>
              <a:rPr lang="en-US" sz="2000" b="1" dirty="0" err="1" smtClean="0">
                <a:solidFill>
                  <a:srgbClr val="002060"/>
                </a:solidFill>
                <a:latin typeface="Baskerville Old Face" pitchFamily="18" charset="0"/>
              </a:rPr>
              <a:t>mesenchyme</a:t>
            </a:r>
            <a:r>
              <a:rPr lang="en-US" sz="2000" dirty="0" smtClean="0">
                <a:solidFill>
                  <a:srgbClr val="002060"/>
                </a:solidFill>
                <a:latin typeface="Baskerville Old Face" pitchFamily="18" charset="0"/>
              </a:rPr>
              <a:t> or </a:t>
            </a:r>
            <a:r>
              <a:rPr lang="en-US" sz="2000" b="1" dirty="0" smtClean="0">
                <a:solidFill>
                  <a:srgbClr val="002060"/>
                </a:solidFill>
                <a:latin typeface="Baskerville Old Face" pitchFamily="18" charset="0"/>
              </a:rPr>
              <a:t>mesoderm</a:t>
            </a:r>
            <a:r>
              <a:rPr lang="en-US" sz="2000" dirty="0" smtClean="0">
                <a:solidFill>
                  <a:srgbClr val="002060"/>
                </a:solidFill>
                <a:latin typeface="Baskerville Old Face" pitchFamily="18" charset="0"/>
              </a:rPr>
              <a:t>. The same region of the endoderm </a:t>
            </a:r>
            <a:r>
              <a:rPr lang="en-US" sz="2000" dirty="0" err="1" smtClean="0">
                <a:solidFill>
                  <a:srgbClr val="002060"/>
                </a:solidFill>
                <a:latin typeface="Baskerville Old Face" pitchFamily="18" charset="0"/>
              </a:rPr>
              <a:t>evaginates</a:t>
            </a:r>
            <a:r>
              <a:rPr lang="en-US" sz="2000" dirty="0" smtClean="0">
                <a:solidFill>
                  <a:srgbClr val="002060"/>
                </a:solidFill>
                <a:latin typeface="Baskerville Old Face" pitchFamily="18" charset="0"/>
              </a:rPr>
              <a:t> as two pouches, which finally gets pinched off as the right and left sacs producing </a:t>
            </a:r>
            <a:r>
              <a:rPr lang="en-US" sz="2000" b="1" dirty="0" err="1" smtClean="0">
                <a:solidFill>
                  <a:srgbClr val="002060"/>
                </a:solidFill>
                <a:latin typeface="Baskerville Old Face" pitchFamily="18" charset="0"/>
              </a:rPr>
              <a:t>coelom</a:t>
            </a:r>
            <a:r>
              <a:rPr lang="en-US" sz="2000" dirty="0" smtClean="0">
                <a:solidFill>
                  <a:srgbClr val="002060"/>
                </a:solidFill>
                <a:latin typeface="Baskerville Old Face" pitchFamily="18" charset="0"/>
              </a:rPr>
              <a:t> and its </a:t>
            </a:r>
            <a:r>
              <a:rPr lang="en-US" sz="2000" dirty="0" err="1" smtClean="0">
                <a:solidFill>
                  <a:srgbClr val="002060"/>
                </a:solidFill>
                <a:latin typeface="Baskerville Old Face" pitchFamily="18" charset="0"/>
              </a:rPr>
              <a:t>mesodermal</a:t>
            </a:r>
            <a:r>
              <a:rPr lang="en-US" sz="2000" dirty="0" smtClean="0">
                <a:solidFill>
                  <a:srgbClr val="002060"/>
                </a:solidFill>
                <a:latin typeface="Baskerville Old Face" pitchFamily="18" charset="0"/>
              </a:rPr>
              <a:t> lining. Thus the </a:t>
            </a:r>
            <a:r>
              <a:rPr lang="en-US" sz="2000" dirty="0" err="1" smtClean="0">
                <a:solidFill>
                  <a:srgbClr val="002060"/>
                </a:solidFill>
                <a:latin typeface="Baskerville Old Face" pitchFamily="18" charset="0"/>
              </a:rPr>
              <a:t>coelom</a:t>
            </a:r>
            <a:r>
              <a:rPr lang="en-US" sz="2000" dirty="0" smtClean="0">
                <a:solidFill>
                  <a:srgbClr val="002060"/>
                </a:solidFill>
                <a:latin typeface="Baskerville Old Face" pitchFamily="18" charset="0"/>
              </a:rPr>
              <a:t> is </a:t>
            </a:r>
            <a:r>
              <a:rPr lang="en-US" sz="2000" b="1" dirty="0" err="1" smtClean="0">
                <a:solidFill>
                  <a:srgbClr val="002060"/>
                </a:solidFill>
                <a:latin typeface="Baskerville Old Face" pitchFamily="18" charset="0"/>
              </a:rPr>
              <a:t>enterocoelus</a:t>
            </a:r>
            <a:r>
              <a:rPr lang="en-US" sz="2000" b="1" dirty="0" smtClean="0">
                <a:solidFill>
                  <a:srgbClr val="002060"/>
                </a:solidFill>
                <a:latin typeface="Baskerville Old Face" pitchFamily="18" charset="0"/>
              </a:rPr>
              <a:t> type</a:t>
            </a:r>
            <a:r>
              <a:rPr lang="en-US" sz="2000" dirty="0" smtClean="0">
                <a:solidFill>
                  <a:srgbClr val="002060"/>
                </a:solidFill>
                <a:latin typeface="Baskerville Old Face" pitchFamily="18" charset="0"/>
              </a:rPr>
              <a:t>. </a:t>
            </a:r>
          </a:p>
          <a:p>
            <a:pPr algn="just">
              <a:buFont typeface="Wingdings 2" pitchFamily="18" charset="2"/>
              <a:buNone/>
              <a:defRPr/>
            </a:pPr>
            <a:r>
              <a:rPr lang="en-US" sz="2000" dirty="0" smtClean="0">
                <a:latin typeface="Baskerville Old Face" pitchFamily="18" charset="0"/>
              </a:rPr>
              <a:t>An </a:t>
            </a:r>
            <a:r>
              <a:rPr lang="en-US" sz="2000" dirty="0" err="1" smtClean="0">
                <a:latin typeface="Baskerville Old Face" pitchFamily="18" charset="0"/>
              </a:rPr>
              <a:t>ectodermal</a:t>
            </a:r>
            <a:r>
              <a:rPr lang="en-US" sz="2000" dirty="0" smtClean="0">
                <a:latin typeface="Baskerville Old Face" pitchFamily="18" charset="0"/>
              </a:rPr>
              <a:t> invagination (</a:t>
            </a:r>
            <a:r>
              <a:rPr lang="en-US" sz="2000" dirty="0" err="1" smtClean="0">
                <a:latin typeface="Baskerville Old Face" pitchFamily="18" charset="0"/>
              </a:rPr>
              <a:t>stomodaeum</a:t>
            </a:r>
            <a:r>
              <a:rPr lang="en-US" sz="2000" dirty="0" smtClean="0">
                <a:latin typeface="Baskerville Old Face" pitchFamily="18" charset="0"/>
              </a:rPr>
              <a:t>) on the ventral side of the embryo becomes continuous with the archenteron. The opening thus developed becomes the mouth. The archenteron gets differentiated into </a:t>
            </a:r>
            <a:r>
              <a:rPr lang="en-US" sz="2000" b="1" dirty="0" err="1" smtClean="0">
                <a:latin typeface="Baskerville Old Face" pitchFamily="18" charset="0"/>
              </a:rPr>
              <a:t>oesophagus</a:t>
            </a:r>
            <a:r>
              <a:rPr lang="en-US" sz="2000" dirty="0" smtClean="0">
                <a:latin typeface="Baskerville Old Face" pitchFamily="18" charset="0"/>
              </a:rPr>
              <a:t>, </a:t>
            </a:r>
            <a:r>
              <a:rPr lang="en-US" sz="2000" b="1" dirty="0" smtClean="0">
                <a:latin typeface="Baskerville Old Face" pitchFamily="18" charset="0"/>
              </a:rPr>
              <a:t>stomach</a:t>
            </a:r>
            <a:r>
              <a:rPr lang="en-US" sz="2000" dirty="0" smtClean="0">
                <a:latin typeface="Baskerville Old Face" pitchFamily="18" charset="0"/>
              </a:rPr>
              <a:t> and </a:t>
            </a:r>
            <a:r>
              <a:rPr lang="en-US" sz="2000" b="1" dirty="0" smtClean="0">
                <a:latin typeface="Baskerville Old Face" pitchFamily="18" charset="0"/>
              </a:rPr>
              <a:t>intestine</a:t>
            </a:r>
            <a:r>
              <a:rPr lang="en-US" sz="2000" dirty="0" smtClean="0">
                <a:latin typeface="Baskerville Old Face" pitchFamily="18" charset="0"/>
              </a:rPr>
              <a:t>. </a:t>
            </a:r>
            <a:r>
              <a:rPr lang="en-US" sz="2000" i="1" dirty="0" smtClean="0">
                <a:latin typeface="Baskerville Old Face" pitchFamily="18" charset="0"/>
              </a:rPr>
              <a:t>The </a:t>
            </a:r>
            <a:r>
              <a:rPr lang="en-US" sz="2000" i="1" dirty="0" err="1" smtClean="0">
                <a:latin typeface="Baskerville Old Face" pitchFamily="18" charset="0"/>
              </a:rPr>
              <a:t>blastopore</a:t>
            </a:r>
            <a:r>
              <a:rPr lang="en-US" sz="2000" i="1" dirty="0" smtClean="0">
                <a:latin typeface="Baskerville Old Face" pitchFamily="18" charset="0"/>
              </a:rPr>
              <a:t> becomes the anus</a:t>
            </a:r>
            <a:r>
              <a:rPr lang="en-US" sz="2000" dirty="0" smtClean="0">
                <a:latin typeface="Baskerville Old Face" pitchFamily="18" charset="0"/>
              </a:rPr>
              <a:t>. The cilia which earlier covers the whole surface </a:t>
            </a:r>
            <a:r>
              <a:rPr lang="en-US" sz="2000" dirty="0" err="1" smtClean="0">
                <a:latin typeface="Baskerville Old Face" pitchFamily="18" charset="0"/>
              </a:rPr>
              <a:t>uniformely</a:t>
            </a:r>
            <a:r>
              <a:rPr lang="en-US" sz="2000" dirty="0" smtClean="0">
                <a:latin typeface="Baskerville Old Face" pitchFamily="18" charset="0"/>
              </a:rPr>
              <a:t>, now gets restricted to a large </a:t>
            </a:r>
            <a:r>
              <a:rPr lang="en-US" sz="2000" b="1" dirty="0" err="1" smtClean="0">
                <a:latin typeface="Baskerville Old Face" pitchFamily="18" charset="0"/>
              </a:rPr>
              <a:t>perioral</a:t>
            </a:r>
            <a:r>
              <a:rPr lang="en-US" sz="2000" b="1" dirty="0" smtClean="0">
                <a:latin typeface="Baskerville Old Face" pitchFamily="18" charset="0"/>
              </a:rPr>
              <a:t> band</a:t>
            </a:r>
            <a:r>
              <a:rPr lang="en-US" sz="2000" dirty="0" smtClean="0">
                <a:latin typeface="Baskerville Old Face" pitchFamily="18" charset="0"/>
              </a:rPr>
              <a:t> surrounding the mouth and a small </a:t>
            </a:r>
            <a:r>
              <a:rPr lang="en-US" sz="2000" b="1" dirty="0" err="1" smtClean="0">
                <a:latin typeface="Baskerville Old Face" pitchFamily="18" charset="0"/>
              </a:rPr>
              <a:t>adoral</a:t>
            </a:r>
            <a:r>
              <a:rPr lang="en-US" sz="2000" b="1" dirty="0" smtClean="0">
                <a:latin typeface="Baskerville Old Face" pitchFamily="18" charset="0"/>
              </a:rPr>
              <a:t> band</a:t>
            </a:r>
            <a:r>
              <a:rPr lang="en-US" sz="2000" dirty="0" smtClean="0">
                <a:latin typeface="Baskerville Old Face" pitchFamily="18" charset="0"/>
              </a:rPr>
              <a:t> that lies inside the mouth. With all these changes the embryo becomes a larva capable of independent existence, having a bilateral symmetry and is now known as the </a:t>
            </a:r>
            <a:r>
              <a:rPr lang="en-US" sz="2000" b="1" dirty="0" err="1" smtClean="0">
                <a:latin typeface="Baskerville Old Face" pitchFamily="18" charset="0"/>
              </a:rPr>
              <a:t>Dipleurula</a:t>
            </a:r>
            <a:r>
              <a:rPr lang="en-US" sz="2000" b="1" dirty="0" smtClean="0">
                <a:latin typeface="Baskerville Old Face" pitchFamily="18" charset="0"/>
              </a:rPr>
              <a:t> Larva</a:t>
            </a:r>
            <a:r>
              <a:rPr lang="en-US" sz="2000" dirty="0" smtClean="0">
                <a:latin typeface="Baskerville Old Face" pitchFamily="18" charset="0"/>
              </a:rPr>
              <a:t>.</a:t>
            </a:r>
          </a:p>
          <a:p>
            <a:pPr algn="just">
              <a:buFont typeface="Wingdings 2" pitchFamily="18" charset="2"/>
              <a:buNone/>
              <a:defRPr/>
            </a:pPr>
            <a:r>
              <a:rPr lang="en-US" sz="2000" dirty="0" smtClean="0">
                <a:solidFill>
                  <a:srgbClr val="C00000"/>
                </a:solidFill>
                <a:latin typeface="Baskerville Old Face" pitchFamily="18" charset="0"/>
              </a:rPr>
              <a:t>It is a fundamental larval form which arises in various types of larvae of </a:t>
            </a:r>
            <a:r>
              <a:rPr lang="en-US" sz="2000" dirty="0" err="1" smtClean="0">
                <a:solidFill>
                  <a:srgbClr val="C00000"/>
                </a:solidFill>
                <a:latin typeface="Baskerville Old Face" pitchFamily="18" charset="0"/>
              </a:rPr>
              <a:t>Echinodermata</a:t>
            </a:r>
            <a:r>
              <a:rPr lang="en-US" sz="2000" dirty="0" smtClean="0">
                <a:solidFill>
                  <a:srgbClr val="C00000"/>
                </a:solidFill>
                <a:latin typeface="Baskerville Old Face" pitchFamily="18" charset="0"/>
              </a:rPr>
              <a:t>.</a:t>
            </a:r>
            <a:endParaRPr lang="en-US" sz="2000" b="1" baseline="30000" dirty="0" smtClean="0">
              <a:solidFill>
                <a:srgbClr val="C00000"/>
              </a:solidFill>
              <a:latin typeface="Baskerville Old Face"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44624"/>
            <a:ext cx="9144000" cy="432048"/>
          </a:xfrm>
        </p:spPr>
        <p:txBody>
          <a:bodyPr>
            <a:noAutofit/>
          </a:bodyPr>
          <a:lstStyle/>
          <a:p>
            <a:pPr algn="r"/>
            <a:r>
              <a:rPr lang="en-US" sz="2800" b="1" dirty="0" smtClean="0">
                <a:solidFill>
                  <a:schemeClr val="accent5">
                    <a:lumMod val="50000"/>
                  </a:schemeClr>
                </a:solidFill>
                <a:latin typeface="Algerian" pitchFamily="82" charset="0"/>
              </a:rPr>
              <a:t>DEVELOPMENT </a:t>
            </a:r>
            <a:r>
              <a:rPr lang="en-US" sz="1400" b="1" dirty="0" smtClean="0">
                <a:solidFill>
                  <a:schemeClr val="accent5">
                    <a:lumMod val="50000"/>
                  </a:schemeClr>
                </a:solidFill>
                <a:latin typeface="Algerian" pitchFamily="82" charset="0"/>
              </a:rPr>
              <a:t>Contd.</a:t>
            </a:r>
            <a:endParaRPr lang="en-IN" sz="2800" b="1" dirty="0" smtClean="0">
              <a:solidFill>
                <a:schemeClr val="accent5">
                  <a:lumMod val="50000"/>
                </a:schemeClr>
              </a:solidFill>
              <a:latin typeface="Algerian" pitchFamily="82" charset="0"/>
            </a:endParaRPr>
          </a:p>
        </p:txBody>
      </p:sp>
      <p:sp>
        <p:nvSpPr>
          <p:cNvPr id="23555" name="Content Placeholder 2"/>
          <p:cNvSpPr>
            <a:spLocks noGrp="1"/>
          </p:cNvSpPr>
          <p:nvPr>
            <p:ph sz="quarter" idx="4294967295"/>
          </p:nvPr>
        </p:nvSpPr>
        <p:spPr>
          <a:xfrm>
            <a:off x="0" y="548680"/>
            <a:ext cx="9144000" cy="6309320"/>
          </a:xfrm>
          <a:prstGeom prst="rect">
            <a:avLst/>
          </a:prstGeom>
        </p:spPr>
        <p:txBody>
          <a:bodyPr>
            <a:noAutofit/>
          </a:bodyPr>
          <a:lstStyle/>
          <a:p>
            <a:pPr algn="just">
              <a:buFont typeface="Wingdings 2" pitchFamily="18" charset="2"/>
              <a:buNone/>
              <a:defRPr/>
            </a:pPr>
            <a:r>
              <a:rPr lang="en-US" sz="2000" dirty="0" smtClean="0">
                <a:solidFill>
                  <a:srgbClr val="532BE5"/>
                </a:solidFill>
                <a:latin typeface="Baskerville Old Face" pitchFamily="18" charset="0"/>
              </a:rPr>
              <a:t>The larva swims near the surface with a clockwise rotation, keeping its anterior end foremost. Locomotion is effected by the </a:t>
            </a:r>
            <a:r>
              <a:rPr lang="en-US" sz="2000" dirty="0" err="1" smtClean="0">
                <a:solidFill>
                  <a:srgbClr val="532BE5"/>
                </a:solidFill>
                <a:latin typeface="Baskerville Old Face" pitchFamily="18" charset="0"/>
              </a:rPr>
              <a:t>perioral</a:t>
            </a:r>
            <a:r>
              <a:rPr lang="en-US" sz="2000" dirty="0" smtClean="0">
                <a:solidFill>
                  <a:srgbClr val="532BE5"/>
                </a:solidFill>
                <a:latin typeface="Baskerville Old Face" pitchFamily="18" charset="0"/>
              </a:rPr>
              <a:t> band of cilia. It feeds on unicellular algae. The </a:t>
            </a:r>
            <a:r>
              <a:rPr lang="en-US" sz="2000" dirty="0" err="1" smtClean="0">
                <a:solidFill>
                  <a:srgbClr val="532BE5"/>
                </a:solidFill>
                <a:latin typeface="Baskerville Old Face" pitchFamily="18" charset="0"/>
              </a:rPr>
              <a:t>adoral</a:t>
            </a:r>
            <a:r>
              <a:rPr lang="en-US" sz="2000" dirty="0" smtClean="0">
                <a:solidFill>
                  <a:srgbClr val="532BE5"/>
                </a:solidFill>
                <a:latin typeface="Baskerville Old Face" pitchFamily="18" charset="0"/>
              </a:rPr>
              <a:t> band of cilia helps in in attracting the food particles towards the mouth. Soon the larva puts forth on either side three </a:t>
            </a:r>
            <a:r>
              <a:rPr lang="en-US" sz="2000" b="1" dirty="0" smtClean="0">
                <a:solidFill>
                  <a:srgbClr val="532BE5"/>
                </a:solidFill>
                <a:latin typeface="Baskerville Old Face" pitchFamily="18" charset="0"/>
              </a:rPr>
              <a:t>lateral lobes </a:t>
            </a:r>
            <a:r>
              <a:rPr lang="en-US" sz="2000" dirty="0" smtClean="0">
                <a:solidFill>
                  <a:srgbClr val="532BE5"/>
                </a:solidFill>
                <a:latin typeface="Baskerville Old Face" pitchFamily="18" charset="0"/>
              </a:rPr>
              <a:t>and on the front side a large </a:t>
            </a:r>
            <a:r>
              <a:rPr lang="en-US" sz="2000" b="1" dirty="0" err="1" smtClean="0">
                <a:solidFill>
                  <a:srgbClr val="532BE5"/>
                </a:solidFill>
                <a:latin typeface="Baskerville Old Face" pitchFamily="18" charset="0"/>
              </a:rPr>
              <a:t>preoral</a:t>
            </a:r>
            <a:r>
              <a:rPr lang="en-US" sz="2000" b="1" dirty="0" smtClean="0">
                <a:solidFill>
                  <a:srgbClr val="532BE5"/>
                </a:solidFill>
                <a:latin typeface="Baskerville Old Face" pitchFamily="18" charset="0"/>
              </a:rPr>
              <a:t> lobe</a:t>
            </a:r>
            <a:r>
              <a:rPr lang="en-US" sz="2000" dirty="0" smtClean="0">
                <a:solidFill>
                  <a:srgbClr val="532BE5"/>
                </a:solidFill>
                <a:latin typeface="Baskerville Old Face" pitchFamily="18" charset="0"/>
              </a:rPr>
              <a:t>. The </a:t>
            </a:r>
            <a:r>
              <a:rPr lang="en-US" sz="2000" dirty="0" err="1" smtClean="0">
                <a:solidFill>
                  <a:srgbClr val="532BE5"/>
                </a:solidFill>
                <a:latin typeface="Baskerville Old Face" pitchFamily="18" charset="0"/>
              </a:rPr>
              <a:t>perioral</a:t>
            </a:r>
            <a:r>
              <a:rPr lang="en-US" sz="2000" dirty="0" smtClean="0">
                <a:solidFill>
                  <a:srgbClr val="532BE5"/>
                </a:solidFill>
                <a:latin typeface="Baskerville Old Face" pitchFamily="18" charset="0"/>
              </a:rPr>
              <a:t> band now splits into two: a </a:t>
            </a:r>
            <a:r>
              <a:rPr lang="en-US" sz="2000" b="1" dirty="0" err="1" smtClean="0">
                <a:solidFill>
                  <a:srgbClr val="532BE5"/>
                </a:solidFill>
                <a:latin typeface="Baskerville Old Face" pitchFamily="18" charset="0"/>
              </a:rPr>
              <a:t>preoral</a:t>
            </a:r>
            <a:r>
              <a:rPr lang="en-US" sz="2000" b="1" dirty="0" smtClean="0">
                <a:solidFill>
                  <a:srgbClr val="532BE5"/>
                </a:solidFill>
                <a:latin typeface="Baskerville Old Face" pitchFamily="18" charset="0"/>
              </a:rPr>
              <a:t> loop</a:t>
            </a:r>
            <a:r>
              <a:rPr lang="en-US" sz="2000" dirty="0" smtClean="0">
                <a:solidFill>
                  <a:srgbClr val="532BE5"/>
                </a:solidFill>
                <a:latin typeface="Baskerville Old Face" pitchFamily="18" charset="0"/>
              </a:rPr>
              <a:t> that borders the </a:t>
            </a:r>
            <a:r>
              <a:rPr lang="en-US" sz="2000" dirty="0" err="1" smtClean="0">
                <a:solidFill>
                  <a:srgbClr val="532BE5"/>
                </a:solidFill>
                <a:latin typeface="Baskerville Old Face" pitchFamily="18" charset="0"/>
              </a:rPr>
              <a:t>preoral</a:t>
            </a:r>
            <a:r>
              <a:rPr lang="en-US" sz="2000" dirty="0" smtClean="0">
                <a:solidFill>
                  <a:srgbClr val="532BE5"/>
                </a:solidFill>
                <a:latin typeface="Baskerville Old Face" pitchFamily="18" charset="0"/>
              </a:rPr>
              <a:t> lobe and a </a:t>
            </a:r>
            <a:r>
              <a:rPr lang="en-US" sz="2000" b="1" dirty="0" err="1" smtClean="0">
                <a:solidFill>
                  <a:srgbClr val="532BE5"/>
                </a:solidFill>
                <a:latin typeface="Baskerville Old Face" pitchFamily="18" charset="0"/>
              </a:rPr>
              <a:t>postoral</a:t>
            </a:r>
            <a:r>
              <a:rPr lang="en-US" sz="2000" b="1" dirty="0" smtClean="0">
                <a:solidFill>
                  <a:srgbClr val="532BE5"/>
                </a:solidFill>
                <a:latin typeface="Baskerville Old Face" pitchFamily="18" charset="0"/>
              </a:rPr>
              <a:t> loop</a:t>
            </a:r>
            <a:r>
              <a:rPr lang="en-US" sz="2000" dirty="0" smtClean="0">
                <a:solidFill>
                  <a:srgbClr val="532BE5"/>
                </a:solidFill>
                <a:latin typeface="Baskerville Old Face" pitchFamily="18" charset="0"/>
              </a:rPr>
              <a:t> that borders the lateral lobes. The larva is now called the </a:t>
            </a:r>
            <a:r>
              <a:rPr lang="en-US" sz="2000" b="1" dirty="0" err="1" smtClean="0">
                <a:solidFill>
                  <a:srgbClr val="532BE5"/>
                </a:solidFill>
                <a:latin typeface="Baskerville Old Face" pitchFamily="18" charset="0"/>
              </a:rPr>
              <a:t>Bipinnaria</a:t>
            </a:r>
            <a:r>
              <a:rPr lang="en-US" sz="2000" b="1" dirty="0" smtClean="0">
                <a:solidFill>
                  <a:srgbClr val="532BE5"/>
                </a:solidFill>
                <a:latin typeface="Baskerville Old Face" pitchFamily="18" charset="0"/>
              </a:rPr>
              <a:t> Larva </a:t>
            </a:r>
            <a:r>
              <a:rPr lang="en-US" sz="2000" dirty="0" smtClean="0">
                <a:solidFill>
                  <a:srgbClr val="532BE5"/>
                </a:solidFill>
                <a:latin typeface="Baskerville Old Face" pitchFamily="18" charset="0"/>
              </a:rPr>
              <a:t>(see figure).</a:t>
            </a:r>
          </a:p>
          <a:p>
            <a:pPr algn="just">
              <a:buFont typeface="Wingdings 2" pitchFamily="18" charset="2"/>
              <a:buNone/>
              <a:defRPr/>
            </a:pPr>
            <a:r>
              <a:rPr lang="en-US" sz="2000" dirty="0" smtClean="0">
                <a:latin typeface="Baskerville Old Face" pitchFamily="18" charset="0"/>
              </a:rPr>
              <a:t>After some time, the lobes of the </a:t>
            </a:r>
            <a:r>
              <a:rPr lang="en-US" sz="2000" dirty="0" err="1" smtClean="0">
                <a:latin typeface="Baskerville Old Face" pitchFamily="18" charset="0"/>
              </a:rPr>
              <a:t>bipinnaria</a:t>
            </a:r>
            <a:r>
              <a:rPr lang="en-US" sz="2000" dirty="0" smtClean="0">
                <a:latin typeface="Baskerville Old Face" pitchFamily="18" charset="0"/>
              </a:rPr>
              <a:t> larva become modified into long, contractile processes and three </a:t>
            </a:r>
            <a:r>
              <a:rPr lang="en-US" sz="2000" b="1" dirty="0" smtClean="0">
                <a:latin typeface="Baskerville Old Face" pitchFamily="18" charset="0"/>
              </a:rPr>
              <a:t>fixing processes</a:t>
            </a:r>
            <a:r>
              <a:rPr lang="en-US" sz="2000" dirty="0" smtClean="0">
                <a:latin typeface="Baskerville Old Face" pitchFamily="18" charset="0"/>
              </a:rPr>
              <a:t> grow out from the </a:t>
            </a:r>
            <a:r>
              <a:rPr lang="en-US" sz="2000" dirty="0" err="1" smtClean="0">
                <a:latin typeface="Baskerville Old Face" pitchFamily="18" charset="0"/>
              </a:rPr>
              <a:t>preoral</a:t>
            </a:r>
            <a:r>
              <a:rPr lang="en-US" sz="2000" dirty="0" smtClean="0">
                <a:latin typeface="Baskerville Old Face" pitchFamily="18" charset="0"/>
              </a:rPr>
              <a:t> region. These processes are non-ciliated and end in </a:t>
            </a:r>
            <a:r>
              <a:rPr lang="en-US" sz="2000" b="1" dirty="0" smtClean="0">
                <a:latin typeface="Baskerville Old Face" pitchFamily="18" charset="0"/>
              </a:rPr>
              <a:t>suckers</a:t>
            </a:r>
            <a:r>
              <a:rPr lang="en-US" sz="2000" dirty="0" smtClean="0">
                <a:latin typeface="Baskerville Old Face" pitchFamily="18" charset="0"/>
              </a:rPr>
              <a:t>. The larva is now termed as </a:t>
            </a:r>
            <a:r>
              <a:rPr lang="en-US" sz="2000" b="1" dirty="0" err="1" smtClean="0">
                <a:latin typeface="Baskerville Old Face" pitchFamily="18" charset="0"/>
              </a:rPr>
              <a:t>Brachiolaria</a:t>
            </a:r>
            <a:r>
              <a:rPr lang="en-US" sz="2000" b="1" dirty="0" smtClean="0">
                <a:latin typeface="Baskerville Old Face" pitchFamily="18" charset="0"/>
              </a:rPr>
              <a:t> Larva</a:t>
            </a:r>
            <a:r>
              <a:rPr lang="en-US" sz="2000" dirty="0" smtClean="0">
                <a:latin typeface="Baskerville Old Face" pitchFamily="18" charset="0"/>
              </a:rPr>
              <a:t> . The </a:t>
            </a:r>
            <a:r>
              <a:rPr lang="en-US" sz="2000" dirty="0" err="1" smtClean="0">
                <a:latin typeface="Baskerville Old Face" pitchFamily="18" charset="0"/>
              </a:rPr>
              <a:t>brachiolaria</a:t>
            </a:r>
            <a:r>
              <a:rPr lang="en-US" sz="2000" dirty="0" smtClean="0">
                <a:latin typeface="Baskerville Old Face" pitchFamily="18" charset="0"/>
              </a:rPr>
              <a:t> larva swims about and feeds like </a:t>
            </a:r>
            <a:r>
              <a:rPr lang="en-US" sz="2000" dirty="0" err="1" smtClean="0">
                <a:latin typeface="Baskerville Old Face" pitchFamily="18" charset="0"/>
              </a:rPr>
              <a:t>bipinnaria</a:t>
            </a:r>
            <a:r>
              <a:rPr lang="en-US" sz="2000" dirty="0" smtClean="0">
                <a:latin typeface="Baskerville Old Face" pitchFamily="18" charset="0"/>
              </a:rPr>
              <a:t> larva.</a:t>
            </a:r>
          </a:p>
          <a:p>
            <a:pPr algn="just">
              <a:buFont typeface="Wingdings 2" pitchFamily="18" charset="2"/>
              <a:buNone/>
              <a:defRPr/>
            </a:pPr>
            <a:r>
              <a:rPr lang="en-US" sz="2000" b="1" dirty="0" smtClean="0">
                <a:solidFill>
                  <a:srgbClr val="C00000"/>
                </a:solidFill>
                <a:latin typeface="Baskerville Old Face" pitchFamily="18" charset="0"/>
              </a:rPr>
              <a:t>METAMORPHOSIS:</a:t>
            </a:r>
            <a:r>
              <a:rPr lang="en-US" sz="2000" dirty="0" smtClean="0">
                <a:solidFill>
                  <a:srgbClr val="C00000"/>
                </a:solidFill>
                <a:latin typeface="Baskerville Old Face" pitchFamily="18" charset="0"/>
              </a:rPr>
              <a:t> </a:t>
            </a:r>
            <a:r>
              <a:rPr lang="en-US" sz="2000" dirty="0" smtClean="0">
                <a:solidFill>
                  <a:schemeClr val="accent2">
                    <a:lumMod val="50000"/>
                  </a:schemeClr>
                </a:solidFill>
                <a:latin typeface="Baskerville Old Face" pitchFamily="18" charset="0"/>
              </a:rPr>
              <a:t>After 6 or 7 weeks, the larva settles to the bottom  and gets fixed to some object by its fixing processes. The larval mouth and anus closes and anew mouth is formed on the left side of the larva and a new anus is developed on the right side. The left and right sides of the larva will, thus, form the oral and aboral surfaces of the adult. Fives lobes grow out round the axis between the new mouth and anus. These are </a:t>
            </a:r>
            <a:r>
              <a:rPr lang="en-US" sz="2000" b="1" dirty="0" smtClean="0">
                <a:solidFill>
                  <a:schemeClr val="accent2">
                    <a:lumMod val="50000"/>
                  </a:schemeClr>
                </a:solidFill>
                <a:latin typeface="Baskerville Old Face" pitchFamily="18" charset="0"/>
              </a:rPr>
              <a:t>arm rudiments</a:t>
            </a:r>
            <a:r>
              <a:rPr lang="en-US" sz="2000" dirty="0" smtClean="0">
                <a:solidFill>
                  <a:schemeClr val="accent2">
                    <a:lumMod val="50000"/>
                  </a:schemeClr>
                </a:solidFill>
                <a:latin typeface="Baskerville Old Face" pitchFamily="18" charset="0"/>
              </a:rPr>
              <a:t> and later on </a:t>
            </a:r>
            <a:r>
              <a:rPr lang="en-US" sz="2000" dirty="0" err="1" smtClean="0">
                <a:solidFill>
                  <a:schemeClr val="accent2">
                    <a:lumMod val="50000"/>
                  </a:schemeClr>
                </a:solidFill>
                <a:latin typeface="Baskerville Old Face" pitchFamily="18" charset="0"/>
              </a:rPr>
              <a:t>skeletol</a:t>
            </a:r>
            <a:r>
              <a:rPr lang="en-US" sz="2000" dirty="0" smtClean="0">
                <a:solidFill>
                  <a:schemeClr val="accent2">
                    <a:lumMod val="50000"/>
                  </a:schemeClr>
                </a:solidFill>
                <a:latin typeface="Baskerville Old Face" pitchFamily="18" charset="0"/>
              </a:rPr>
              <a:t> elements develops in them as they grow in size. Two pairs of outgrowths from the </a:t>
            </a:r>
            <a:r>
              <a:rPr lang="en-US" sz="2000" dirty="0" err="1" smtClean="0">
                <a:solidFill>
                  <a:schemeClr val="accent2">
                    <a:lumMod val="50000"/>
                  </a:schemeClr>
                </a:solidFill>
                <a:latin typeface="Baskerville Old Face" pitchFamily="18" charset="0"/>
              </a:rPr>
              <a:t>coelom</a:t>
            </a:r>
            <a:r>
              <a:rPr lang="en-US" sz="2000" dirty="0" smtClean="0">
                <a:solidFill>
                  <a:schemeClr val="accent2">
                    <a:lumMod val="50000"/>
                  </a:schemeClr>
                </a:solidFill>
                <a:latin typeface="Baskerville Old Face" pitchFamily="18" charset="0"/>
              </a:rPr>
              <a:t> in each lobe forms the first tube feet and serves for the attachment. By a complex internal reorganization a bilaterally symmetrical larva is transformed into a radially symmetrical adult starfish. </a:t>
            </a:r>
            <a:endParaRPr lang="en-US" sz="2000" b="1" baseline="30000" dirty="0" smtClean="0">
              <a:solidFill>
                <a:schemeClr val="accent2">
                  <a:lumMod val="50000"/>
                </a:schemeClr>
              </a:solidFill>
              <a:latin typeface="Baskerville Old Face"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69.jpg"/>
          <p:cNvPicPr>
            <a:picLocks noChangeAspect="1"/>
          </p:cNvPicPr>
          <p:nvPr/>
        </p:nvPicPr>
        <p:blipFill>
          <a:blip r:embed="rId2" cstate="print"/>
          <a:srcRect b="8001"/>
          <a:stretch>
            <a:fillRect/>
          </a:stretch>
        </p:blipFill>
        <p:spPr>
          <a:xfrm>
            <a:off x="2051720" y="0"/>
            <a:ext cx="4824536" cy="6309320"/>
          </a:xfrm>
          <a:prstGeom prst="rect">
            <a:avLst/>
          </a:prstGeom>
        </p:spPr>
      </p:pic>
      <p:sp>
        <p:nvSpPr>
          <p:cNvPr id="3" name="TextBox 2"/>
          <p:cNvSpPr txBox="1"/>
          <p:nvPr/>
        </p:nvSpPr>
        <p:spPr>
          <a:xfrm>
            <a:off x="251520" y="6381328"/>
            <a:ext cx="8640960" cy="369332"/>
          </a:xfrm>
          <a:prstGeom prst="rect">
            <a:avLst/>
          </a:prstGeom>
          <a:noFill/>
        </p:spPr>
        <p:txBody>
          <a:bodyPr wrap="square" rtlCol="0">
            <a:spAutoFit/>
          </a:bodyPr>
          <a:lstStyle/>
          <a:p>
            <a:r>
              <a:rPr lang="en-IN" b="1" u="sng" dirty="0" smtClean="0">
                <a:solidFill>
                  <a:srgbClr val="0070C0"/>
                </a:solidFill>
              </a:rPr>
              <a:t>Larval forms of Starfish</a:t>
            </a:r>
            <a:r>
              <a:rPr lang="en-IN" b="1" dirty="0" smtClean="0">
                <a:solidFill>
                  <a:srgbClr val="0070C0"/>
                </a:solidFill>
              </a:rPr>
              <a:t>: A. Dipleurula; B &amp; C. </a:t>
            </a:r>
            <a:r>
              <a:rPr lang="en-IN" b="1" dirty="0" err="1" smtClean="0">
                <a:solidFill>
                  <a:srgbClr val="0070C0"/>
                </a:solidFill>
              </a:rPr>
              <a:t>Bipinneria</a:t>
            </a:r>
            <a:r>
              <a:rPr lang="en-IN" b="1" dirty="0" smtClean="0">
                <a:solidFill>
                  <a:srgbClr val="0070C0"/>
                </a:solidFill>
              </a:rPr>
              <a:t>; D &amp; E. Brachiolaria</a:t>
            </a:r>
            <a:endParaRPr lang="en-IN" b="1" dirty="0">
              <a:solidFill>
                <a:srgbClr val="0070C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231304"/>
            <a:ext cx="9144000" cy="533400"/>
          </a:xfrm>
        </p:spPr>
        <p:txBody>
          <a:bodyPr>
            <a:noAutofit/>
          </a:bodyPr>
          <a:lstStyle/>
          <a:p>
            <a:pPr algn="ctr"/>
            <a:r>
              <a:rPr lang="en-US" sz="3600" b="1" dirty="0" err="1" smtClean="0">
                <a:solidFill>
                  <a:srgbClr val="002060"/>
                </a:solidFill>
                <a:latin typeface="Algerian" pitchFamily="82" charset="0"/>
              </a:rPr>
              <a:t>Autotomy</a:t>
            </a:r>
            <a:r>
              <a:rPr lang="en-US" sz="3600" b="1" dirty="0" smtClean="0">
                <a:solidFill>
                  <a:srgbClr val="002060"/>
                </a:solidFill>
                <a:latin typeface="Algerian" pitchFamily="82" charset="0"/>
              </a:rPr>
              <a:t> and regeneration</a:t>
            </a:r>
            <a:endParaRPr lang="en-IN" sz="3600" b="1" dirty="0" smtClean="0">
              <a:solidFill>
                <a:srgbClr val="002060"/>
              </a:solidFill>
              <a:latin typeface="Algerian" pitchFamily="82" charset="0"/>
            </a:endParaRPr>
          </a:p>
        </p:txBody>
      </p:sp>
      <p:sp>
        <p:nvSpPr>
          <p:cNvPr id="23555" name="Content Placeholder 2"/>
          <p:cNvSpPr>
            <a:spLocks noGrp="1"/>
          </p:cNvSpPr>
          <p:nvPr>
            <p:ph sz="quarter" idx="4294967295"/>
          </p:nvPr>
        </p:nvSpPr>
        <p:spPr>
          <a:xfrm>
            <a:off x="0" y="836712"/>
            <a:ext cx="9144000" cy="6021288"/>
          </a:xfrm>
          <a:prstGeom prst="rect">
            <a:avLst/>
          </a:prstGeom>
        </p:spPr>
        <p:txBody>
          <a:bodyPr>
            <a:normAutofit/>
          </a:bodyPr>
          <a:lstStyle/>
          <a:p>
            <a:pPr algn="just">
              <a:buFont typeface="Wingdings 2" pitchFamily="18" charset="2"/>
              <a:buNone/>
              <a:defRPr/>
            </a:pPr>
            <a:r>
              <a:rPr lang="en-US" sz="2000" dirty="0" smtClean="0">
                <a:solidFill>
                  <a:srgbClr val="B43A14"/>
                </a:solidFill>
                <a:latin typeface="Baskerville Old Face" pitchFamily="18" charset="0"/>
              </a:rPr>
              <a:t>If the arm is injured or held up, the starfish usually casts off near the 4</a:t>
            </a:r>
            <a:r>
              <a:rPr lang="en-US" sz="2000" baseline="30000" dirty="0" smtClean="0">
                <a:solidFill>
                  <a:srgbClr val="B43A14"/>
                </a:solidFill>
                <a:latin typeface="Baskerville Old Face" pitchFamily="18" charset="0"/>
              </a:rPr>
              <a:t>th</a:t>
            </a:r>
            <a:r>
              <a:rPr lang="en-US" sz="2000" dirty="0" smtClean="0">
                <a:solidFill>
                  <a:srgbClr val="B43A14"/>
                </a:solidFill>
                <a:latin typeface="Baskerville Old Face" pitchFamily="18" charset="0"/>
              </a:rPr>
              <a:t> or 5</a:t>
            </a:r>
            <a:r>
              <a:rPr lang="en-US" sz="2000" baseline="30000" dirty="0" smtClean="0">
                <a:solidFill>
                  <a:srgbClr val="B43A14"/>
                </a:solidFill>
                <a:latin typeface="Baskerville Old Face" pitchFamily="18" charset="0"/>
              </a:rPr>
              <a:t>th</a:t>
            </a:r>
            <a:r>
              <a:rPr lang="en-US" sz="2000" dirty="0" smtClean="0">
                <a:solidFill>
                  <a:srgbClr val="B43A14"/>
                </a:solidFill>
                <a:latin typeface="Baskerville Old Face" pitchFamily="18" charset="0"/>
              </a:rPr>
              <a:t> ambulacral </a:t>
            </a:r>
            <a:r>
              <a:rPr lang="en-US" sz="2000" dirty="0" err="1" smtClean="0">
                <a:solidFill>
                  <a:srgbClr val="B43A14"/>
                </a:solidFill>
                <a:latin typeface="Baskerville Old Face" pitchFamily="18" charset="0"/>
              </a:rPr>
              <a:t>ossicles</a:t>
            </a:r>
            <a:r>
              <a:rPr lang="en-US" sz="2000" dirty="0" smtClean="0">
                <a:solidFill>
                  <a:srgbClr val="B43A14"/>
                </a:solidFill>
                <a:latin typeface="Baskerville Old Face" pitchFamily="18" charset="0"/>
              </a:rPr>
              <a:t>. This is called </a:t>
            </a:r>
            <a:r>
              <a:rPr lang="en-US" sz="2000" b="1" dirty="0" err="1" smtClean="0">
                <a:solidFill>
                  <a:srgbClr val="B43A14"/>
                </a:solidFill>
                <a:latin typeface="Baskerville Old Face" pitchFamily="18" charset="0"/>
              </a:rPr>
              <a:t>Autotomy</a:t>
            </a:r>
            <a:r>
              <a:rPr lang="en-US" sz="2000" dirty="0" smtClean="0">
                <a:solidFill>
                  <a:srgbClr val="B43A14"/>
                </a:solidFill>
                <a:latin typeface="Baskerville Old Face" pitchFamily="18" charset="0"/>
              </a:rPr>
              <a:t>. The opening left in the side of the central disc by broken off arm is immediately closed by the contraction of the adjacent body wall musculature for the protection of the internal organs. Regeneration of a new arm then starts. The terminal tentacle, the terminal </a:t>
            </a:r>
            <a:r>
              <a:rPr lang="en-US" sz="2000" dirty="0" err="1" smtClean="0">
                <a:solidFill>
                  <a:srgbClr val="B43A14"/>
                </a:solidFill>
                <a:latin typeface="Baskerville Old Face" pitchFamily="18" charset="0"/>
              </a:rPr>
              <a:t>ossicle</a:t>
            </a:r>
            <a:r>
              <a:rPr lang="en-US" sz="2000" dirty="0" smtClean="0">
                <a:solidFill>
                  <a:srgbClr val="B43A14"/>
                </a:solidFill>
                <a:latin typeface="Baskerville Old Face" pitchFamily="18" charset="0"/>
              </a:rPr>
              <a:t> and the eye are the first to be formed in regeneration. The internal organs such as, pyloric </a:t>
            </a:r>
            <a:r>
              <a:rPr lang="en-US" sz="2000" dirty="0" err="1" smtClean="0">
                <a:solidFill>
                  <a:srgbClr val="B43A14"/>
                </a:solidFill>
                <a:latin typeface="Baskerville Old Face" pitchFamily="18" charset="0"/>
              </a:rPr>
              <a:t>caeca</a:t>
            </a:r>
            <a:r>
              <a:rPr lang="en-US" sz="2000" dirty="0" smtClean="0">
                <a:solidFill>
                  <a:srgbClr val="B43A14"/>
                </a:solidFill>
                <a:latin typeface="Baskerville Old Face" pitchFamily="18" charset="0"/>
              </a:rPr>
              <a:t>, radial ambulacral vessel, radial nerve cord, etc. grow from their stumpy remains.</a:t>
            </a:r>
          </a:p>
          <a:p>
            <a:pPr algn="just">
              <a:buFont typeface="Wingdings 2" pitchFamily="18" charset="2"/>
              <a:buNone/>
              <a:defRPr/>
            </a:pPr>
            <a:r>
              <a:rPr lang="en-US" sz="2000" dirty="0" smtClean="0">
                <a:solidFill>
                  <a:schemeClr val="accent2">
                    <a:lumMod val="50000"/>
                  </a:schemeClr>
                </a:solidFill>
                <a:latin typeface="Baskerville Old Face" pitchFamily="18" charset="0"/>
              </a:rPr>
              <a:t>Experimentally it has been found that cutting off as many as four arms does not result in the death of animal. Al the four arms are regenerated in due course of time. When all the five arms are cut off, regeneration can still occur but only if the starfish is fed properly. An isolated arm cannot develop the central disc and other arms in </a:t>
            </a:r>
            <a:r>
              <a:rPr lang="en-US" sz="2000" i="1" dirty="0" err="1" smtClean="0">
                <a:solidFill>
                  <a:schemeClr val="accent2">
                    <a:lumMod val="50000"/>
                  </a:schemeClr>
                </a:solidFill>
                <a:latin typeface="Baskerville Old Face" pitchFamily="18" charset="0"/>
              </a:rPr>
              <a:t>Asteria</a:t>
            </a:r>
            <a:r>
              <a:rPr lang="en-US" sz="2000" dirty="0" smtClean="0">
                <a:solidFill>
                  <a:schemeClr val="accent2">
                    <a:lumMod val="50000"/>
                  </a:schemeClr>
                </a:solidFill>
                <a:latin typeface="Baskerville Old Face" pitchFamily="18" charset="0"/>
              </a:rPr>
              <a:t>. In some species, such as </a:t>
            </a:r>
            <a:r>
              <a:rPr lang="en-US" sz="2000" i="1" dirty="0" err="1" smtClean="0">
                <a:solidFill>
                  <a:schemeClr val="accent2">
                    <a:lumMod val="50000"/>
                  </a:schemeClr>
                </a:solidFill>
                <a:latin typeface="Baskerville Old Face" pitchFamily="18" charset="0"/>
              </a:rPr>
              <a:t>Linckia</a:t>
            </a:r>
            <a:r>
              <a:rPr lang="en-US" sz="2000" dirty="0" smtClean="0">
                <a:solidFill>
                  <a:schemeClr val="accent2">
                    <a:lumMod val="50000"/>
                  </a:schemeClr>
                </a:solidFill>
                <a:latin typeface="Baskerville Old Face" pitchFamily="18" charset="0"/>
              </a:rPr>
              <a:t>, however, a single isolated arm can grow into a new starfish. Such species cast off their arms as a method of reproduction. In such cases, few individuals are found with all the five arms of equal size.</a:t>
            </a:r>
          </a:p>
          <a:p>
            <a:pPr algn="just">
              <a:buFont typeface="Wingdings 2" pitchFamily="18" charset="2"/>
              <a:buNone/>
              <a:defRPr/>
            </a:pPr>
            <a:r>
              <a:rPr lang="en-US" sz="2000" b="1" dirty="0" smtClean="0">
                <a:solidFill>
                  <a:srgbClr val="7030A0"/>
                </a:solidFill>
                <a:latin typeface="Baskerville Old Face" pitchFamily="18" charset="0"/>
              </a:rPr>
              <a:t>ECONOMIC IMPORTANCE: </a:t>
            </a:r>
            <a:r>
              <a:rPr lang="en-US" sz="2000" dirty="0" smtClean="0">
                <a:solidFill>
                  <a:srgbClr val="0070C0"/>
                </a:solidFill>
                <a:latin typeface="Baskerville Old Face" pitchFamily="18" charset="0"/>
              </a:rPr>
              <a:t>They cause considerable damage to the clam and oyster beds, thus reducing human food. They are useful also as the dried and powdered starfishes are used as fertilizers. The starfishes </a:t>
            </a:r>
            <a:r>
              <a:rPr lang="en-US" sz="2000" b="1" dirty="0" smtClean="0">
                <a:solidFill>
                  <a:srgbClr val="0070C0"/>
                </a:solidFill>
                <a:latin typeface="Baskerville Old Face" pitchFamily="18" charset="0"/>
              </a:rPr>
              <a:t>scavenges</a:t>
            </a:r>
            <a:r>
              <a:rPr lang="en-US" sz="2000" dirty="0" smtClean="0">
                <a:solidFill>
                  <a:srgbClr val="0070C0"/>
                </a:solidFill>
                <a:latin typeface="Baskerville Old Face" pitchFamily="18" charset="0"/>
              </a:rPr>
              <a:t> (clean) the sea floor by engulfing dead animals and their fragments and also help in scientific studies to know about echinoderms in educational institutes.</a:t>
            </a:r>
            <a:endParaRPr lang="en-US" sz="2000" b="1" dirty="0" smtClean="0">
              <a:solidFill>
                <a:srgbClr val="0070C0"/>
              </a:solidFill>
              <a:latin typeface="Baskerville Old Face"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86624"/>
            <a:ext cx="9144000" cy="1362456"/>
          </a:xfrm>
        </p:spPr>
        <p:txBody>
          <a:bodyPr/>
          <a:lstStyle/>
          <a:p>
            <a:pPr algn="ctr"/>
            <a:r>
              <a:rPr lang="en-US" sz="8800" dirty="0" smtClean="0">
                <a:latin typeface="Algerian" pitchFamily="82" charset="0"/>
              </a:rPr>
              <a:t>THANK YOU ALL</a:t>
            </a:r>
            <a:endParaRPr lang="en-IN" dirty="0">
              <a:latin typeface="Algerian" pitchFamily="8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76672"/>
          </a:xfrm>
        </p:spPr>
        <p:txBody>
          <a:bodyPr>
            <a:normAutofit fontScale="90000"/>
          </a:bodyPr>
          <a:lstStyle/>
          <a:p>
            <a:pPr algn="r"/>
            <a:r>
              <a:rPr lang="en-IN" sz="3100" b="1" dirty="0" smtClean="0">
                <a:solidFill>
                  <a:srgbClr val="CF4317"/>
                </a:solidFill>
                <a:latin typeface="+mn-lt"/>
              </a:rPr>
              <a:t>External Characters (Contd.)</a:t>
            </a:r>
            <a:endParaRPr lang="en-IN" b="1" dirty="0">
              <a:solidFill>
                <a:srgbClr val="CF4317"/>
              </a:solidFill>
              <a:latin typeface="+mn-lt"/>
            </a:endParaRPr>
          </a:p>
        </p:txBody>
      </p:sp>
      <p:sp>
        <p:nvSpPr>
          <p:cNvPr id="3" name="Content Placeholder 2"/>
          <p:cNvSpPr>
            <a:spLocks noGrp="1"/>
          </p:cNvSpPr>
          <p:nvPr>
            <p:ph idx="1"/>
          </p:nvPr>
        </p:nvSpPr>
        <p:spPr>
          <a:xfrm>
            <a:off x="0" y="620688"/>
            <a:ext cx="9144000" cy="6237312"/>
          </a:xfrm>
        </p:spPr>
        <p:txBody>
          <a:bodyPr>
            <a:normAutofit fontScale="92500" lnSpcReduction="20000"/>
          </a:bodyPr>
          <a:lstStyle/>
          <a:p>
            <a:pPr algn="just">
              <a:buClr>
                <a:srgbClr val="FF0000"/>
              </a:buClr>
              <a:buNone/>
            </a:pPr>
            <a:r>
              <a:rPr lang="en-IN" dirty="0" smtClean="0">
                <a:solidFill>
                  <a:srgbClr val="FF0000"/>
                </a:solidFill>
              </a:rPr>
              <a:t>The lower side of the central disc is known as the </a:t>
            </a:r>
            <a:r>
              <a:rPr lang="en-IN" b="1" dirty="0" smtClean="0">
                <a:solidFill>
                  <a:srgbClr val="FF0000"/>
                </a:solidFill>
              </a:rPr>
              <a:t>Oral</a:t>
            </a:r>
            <a:r>
              <a:rPr lang="en-IN" dirty="0" smtClean="0">
                <a:solidFill>
                  <a:srgbClr val="FF0000"/>
                </a:solidFill>
              </a:rPr>
              <a:t> or </a:t>
            </a:r>
            <a:r>
              <a:rPr lang="en-IN" b="1" dirty="0" err="1" smtClean="0">
                <a:solidFill>
                  <a:srgbClr val="FF0000"/>
                </a:solidFill>
              </a:rPr>
              <a:t>Actinal</a:t>
            </a:r>
            <a:r>
              <a:rPr lang="en-IN" b="1" dirty="0" smtClean="0">
                <a:solidFill>
                  <a:srgbClr val="FF0000"/>
                </a:solidFill>
              </a:rPr>
              <a:t> Surface </a:t>
            </a:r>
            <a:r>
              <a:rPr lang="en-IN" dirty="0" smtClean="0">
                <a:solidFill>
                  <a:srgbClr val="FF0000"/>
                </a:solidFill>
              </a:rPr>
              <a:t>because it bears the mouth. The upper surface is convex and is called the </a:t>
            </a:r>
            <a:r>
              <a:rPr lang="en-IN" b="1" dirty="0" err="1" smtClean="0">
                <a:solidFill>
                  <a:srgbClr val="FF0000"/>
                </a:solidFill>
              </a:rPr>
              <a:t>aboral</a:t>
            </a:r>
            <a:r>
              <a:rPr lang="en-IN" dirty="0" smtClean="0">
                <a:solidFill>
                  <a:srgbClr val="FF0000"/>
                </a:solidFill>
              </a:rPr>
              <a:t> or </a:t>
            </a:r>
            <a:r>
              <a:rPr lang="en-IN" b="1" dirty="0" err="1" smtClean="0">
                <a:solidFill>
                  <a:srgbClr val="FF0000"/>
                </a:solidFill>
              </a:rPr>
              <a:t>abactinal</a:t>
            </a:r>
            <a:r>
              <a:rPr lang="en-IN" b="1" dirty="0" smtClean="0">
                <a:solidFill>
                  <a:srgbClr val="FF0000"/>
                </a:solidFill>
              </a:rPr>
              <a:t> surface</a:t>
            </a:r>
            <a:r>
              <a:rPr lang="en-IN" dirty="0" smtClean="0">
                <a:solidFill>
                  <a:srgbClr val="FF0000"/>
                </a:solidFill>
              </a:rPr>
              <a:t>. (</a:t>
            </a:r>
            <a:r>
              <a:rPr lang="en-IN" i="1" dirty="0" smtClean="0">
                <a:solidFill>
                  <a:srgbClr val="FF0000"/>
                </a:solidFill>
              </a:rPr>
              <a:t>The oral and </a:t>
            </a:r>
            <a:r>
              <a:rPr lang="en-IN" i="1" dirty="0" err="1" smtClean="0">
                <a:solidFill>
                  <a:srgbClr val="FF0000"/>
                </a:solidFill>
              </a:rPr>
              <a:t>aboral</a:t>
            </a:r>
            <a:r>
              <a:rPr lang="en-IN" i="1" dirty="0" smtClean="0">
                <a:solidFill>
                  <a:srgbClr val="FF0000"/>
                </a:solidFill>
              </a:rPr>
              <a:t> side is not the ventral and dorsal surfaces but corresponds to the </a:t>
            </a:r>
            <a:r>
              <a:rPr lang="en-IN" b="1" i="1" dirty="0" smtClean="0">
                <a:solidFill>
                  <a:srgbClr val="FF0000"/>
                </a:solidFill>
              </a:rPr>
              <a:t>left</a:t>
            </a:r>
            <a:r>
              <a:rPr lang="en-IN" i="1" dirty="0" smtClean="0">
                <a:solidFill>
                  <a:srgbClr val="FF0000"/>
                </a:solidFill>
              </a:rPr>
              <a:t> and </a:t>
            </a:r>
            <a:r>
              <a:rPr lang="en-IN" b="1" i="1" dirty="0" smtClean="0">
                <a:solidFill>
                  <a:srgbClr val="FF0000"/>
                </a:solidFill>
              </a:rPr>
              <a:t>right</a:t>
            </a:r>
            <a:r>
              <a:rPr lang="en-IN" i="1" dirty="0" smtClean="0">
                <a:solidFill>
                  <a:srgbClr val="FF0000"/>
                </a:solidFill>
              </a:rPr>
              <a:t> sides of the bilaterally symmetrical larva</a:t>
            </a:r>
            <a:r>
              <a:rPr lang="en-IN" dirty="0" smtClean="0">
                <a:solidFill>
                  <a:srgbClr val="FF0000"/>
                </a:solidFill>
              </a:rPr>
              <a:t>).</a:t>
            </a:r>
          </a:p>
          <a:p>
            <a:pPr algn="just">
              <a:buClr>
                <a:srgbClr val="FF0000"/>
              </a:buClr>
              <a:buNone/>
            </a:pPr>
            <a:r>
              <a:rPr lang="en-IN" dirty="0" smtClean="0">
                <a:solidFill>
                  <a:srgbClr val="FF0000"/>
                </a:solidFill>
              </a:rPr>
              <a:t>The axis occupied by the arms are called as </a:t>
            </a:r>
            <a:r>
              <a:rPr lang="en-IN" b="1" dirty="0" smtClean="0">
                <a:solidFill>
                  <a:srgbClr val="FF0000"/>
                </a:solidFill>
              </a:rPr>
              <a:t>Radii</a:t>
            </a:r>
            <a:r>
              <a:rPr lang="en-IN" dirty="0" smtClean="0">
                <a:solidFill>
                  <a:srgbClr val="FF0000"/>
                </a:solidFill>
              </a:rPr>
              <a:t> and the regions of the central disc between the arms as the</a:t>
            </a:r>
            <a:r>
              <a:rPr lang="en-IN" b="1" dirty="0" smtClean="0">
                <a:solidFill>
                  <a:srgbClr val="FF0000"/>
                </a:solidFill>
              </a:rPr>
              <a:t> Inter-radii</a:t>
            </a:r>
            <a:r>
              <a:rPr lang="en-IN" dirty="0" smtClean="0">
                <a:solidFill>
                  <a:srgbClr val="FF0000"/>
                </a:solidFill>
              </a:rPr>
              <a:t>. Following structures were seen on the body of starfish:</a:t>
            </a:r>
          </a:p>
          <a:p>
            <a:pPr algn="just">
              <a:buClr>
                <a:srgbClr val="002060"/>
              </a:buClr>
              <a:buFont typeface="Wingdings" pitchFamily="2" charset="2"/>
              <a:buChar char="Ø"/>
            </a:pPr>
            <a:r>
              <a:rPr lang="en-IN" b="1" dirty="0" smtClean="0">
                <a:solidFill>
                  <a:srgbClr val="7030A0"/>
                </a:solidFill>
              </a:rPr>
              <a:t>Mouth:</a:t>
            </a:r>
            <a:r>
              <a:rPr lang="en-IN" b="1" dirty="0" smtClean="0">
                <a:solidFill>
                  <a:srgbClr val="002060"/>
                </a:solidFill>
              </a:rPr>
              <a:t> </a:t>
            </a:r>
            <a:r>
              <a:rPr lang="en-IN" dirty="0" smtClean="0">
                <a:solidFill>
                  <a:schemeClr val="bg2">
                    <a:lumMod val="10000"/>
                  </a:schemeClr>
                </a:solidFill>
              </a:rPr>
              <a:t>is a circular aperture at the depression called </a:t>
            </a:r>
            <a:r>
              <a:rPr lang="en-IN" b="1" dirty="0" err="1" smtClean="0">
                <a:solidFill>
                  <a:schemeClr val="bg2">
                    <a:lumMod val="10000"/>
                  </a:schemeClr>
                </a:solidFill>
              </a:rPr>
              <a:t>Actinostome</a:t>
            </a:r>
            <a:r>
              <a:rPr lang="en-IN" dirty="0" smtClean="0">
                <a:solidFill>
                  <a:schemeClr val="bg2">
                    <a:lumMod val="10000"/>
                  </a:schemeClr>
                </a:solidFill>
              </a:rPr>
              <a:t> in the centre of central disc, surrounded by a tough, muscular membrane, the </a:t>
            </a:r>
            <a:r>
              <a:rPr lang="en-IN" b="1" dirty="0" err="1" smtClean="0">
                <a:solidFill>
                  <a:schemeClr val="bg2">
                    <a:lumMod val="10000"/>
                  </a:schemeClr>
                </a:solidFill>
              </a:rPr>
              <a:t>Peristome</a:t>
            </a:r>
            <a:r>
              <a:rPr lang="en-IN" dirty="0" smtClean="0">
                <a:solidFill>
                  <a:schemeClr val="bg2">
                    <a:lumMod val="10000"/>
                  </a:schemeClr>
                </a:solidFill>
              </a:rPr>
              <a:t>.</a:t>
            </a:r>
            <a:endParaRPr lang="en-IN" b="1" dirty="0" smtClean="0">
              <a:solidFill>
                <a:schemeClr val="accent3">
                  <a:lumMod val="50000"/>
                </a:schemeClr>
              </a:solidFill>
            </a:endParaRPr>
          </a:p>
          <a:p>
            <a:pPr algn="just">
              <a:buClr>
                <a:srgbClr val="00B050"/>
              </a:buClr>
              <a:buFont typeface="Wingdings" pitchFamily="2" charset="2"/>
              <a:buChar char="Ø"/>
            </a:pPr>
            <a:r>
              <a:rPr lang="en-IN" b="1" dirty="0" err="1" smtClean="0">
                <a:solidFill>
                  <a:schemeClr val="accent3">
                    <a:lumMod val="50000"/>
                  </a:schemeClr>
                </a:solidFill>
              </a:rPr>
              <a:t>Ambulacral</a:t>
            </a:r>
            <a:r>
              <a:rPr lang="en-IN" b="1" dirty="0" smtClean="0">
                <a:solidFill>
                  <a:schemeClr val="accent3">
                    <a:lumMod val="50000"/>
                  </a:schemeClr>
                </a:solidFill>
              </a:rPr>
              <a:t> Grooves:</a:t>
            </a:r>
            <a:r>
              <a:rPr lang="en-IN" dirty="0" smtClean="0">
                <a:solidFill>
                  <a:schemeClr val="bg2">
                    <a:lumMod val="10000"/>
                  </a:schemeClr>
                </a:solidFill>
              </a:rPr>
              <a:t> </a:t>
            </a:r>
            <a:r>
              <a:rPr lang="en-IN" dirty="0" smtClean="0">
                <a:solidFill>
                  <a:schemeClr val="tx1">
                    <a:lumMod val="85000"/>
                    <a:lumOff val="15000"/>
                  </a:schemeClr>
                </a:solidFill>
              </a:rPr>
              <a:t>are five narrow channels that radiate out from the angles of the </a:t>
            </a:r>
            <a:r>
              <a:rPr lang="en-IN" dirty="0" err="1" smtClean="0">
                <a:solidFill>
                  <a:schemeClr val="tx1">
                    <a:lumMod val="85000"/>
                    <a:lumOff val="15000"/>
                  </a:schemeClr>
                </a:solidFill>
              </a:rPr>
              <a:t>actinostome</a:t>
            </a:r>
            <a:r>
              <a:rPr lang="en-IN" dirty="0" smtClean="0">
                <a:solidFill>
                  <a:schemeClr val="tx1">
                    <a:lumMod val="85000"/>
                    <a:lumOff val="15000"/>
                  </a:schemeClr>
                </a:solidFill>
              </a:rPr>
              <a:t>, one extending along the middle of the oral surface of each arm </a:t>
            </a:r>
            <a:r>
              <a:rPr lang="en-IN" dirty="0" err="1" smtClean="0">
                <a:solidFill>
                  <a:schemeClr val="tx1">
                    <a:lumMod val="85000"/>
                    <a:lumOff val="15000"/>
                  </a:schemeClr>
                </a:solidFill>
              </a:rPr>
              <a:t>upto</a:t>
            </a:r>
            <a:r>
              <a:rPr lang="en-IN" dirty="0" smtClean="0">
                <a:solidFill>
                  <a:schemeClr val="tx1">
                    <a:lumMod val="85000"/>
                    <a:lumOff val="15000"/>
                  </a:schemeClr>
                </a:solidFill>
              </a:rPr>
              <a:t> its tip.</a:t>
            </a:r>
          </a:p>
          <a:p>
            <a:pPr algn="just">
              <a:buClr>
                <a:srgbClr val="00B050"/>
              </a:buClr>
              <a:buFont typeface="Wingdings" pitchFamily="2" charset="2"/>
              <a:buChar char="Ø"/>
            </a:pPr>
            <a:r>
              <a:rPr lang="en-IN" b="1" dirty="0" smtClean="0">
                <a:solidFill>
                  <a:schemeClr val="tx1">
                    <a:lumMod val="85000"/>
                    <a:lumOff val="15000"/>
                  </a:schemeClr>
                </a:solidFill>
              </a:rPr>
              <a:t>Tube Feet or Podia: </a:t>
            </a:r>
            <a:r>
              <a:rPr lang="en-IN" dirty="0" smtClean="0">
                <a:solidFill>
                  <a:srgbClr val="7030A0"/>
                </a:solidFill>
              </a:rPr>
              <a:t>are short, extensile, tubular processes arranged in 4 radial rows in each </a:t>
            </a:r>
            <a:r>
              <a:rPr lang="en-IN" dirty="0" err="1" smtClean="0">
                <a:solidFill>
                  <a:srgbClr val="7030A0"/>
                </a:solidFill>
              </a:rPr>
              <a:t>ambulacral</a:t>
            </a:r>
            <a:r>
              <a:rPr lang="en-IN" dirty="0" smtClean="0">
                <a:solidFill>
                  <a:srgbClr val="7030A0"/>
                </a:solidFill>
              </a:rPr>
              <a:t> </a:t>
            </a:r>
            <a:r>
              <a:rPr lang="en-IN" dirty="0" err="1" smtClean="0">
                <a:solidFill>
                  <a:srgbClr val="7030A0"/>
                </a:solidFill>
              </a:rPr>
              <a:t>goove</a:t>
            </a:r>
            <a:r>
              <a:rPr lang="en-IN" dirty="0" smtClean="0">
                <a:solidFill>
                  <a:srgbClr val="7030A0"/>
                </a:solidFill>
              </a:rPr>
              <a:t>. Each tube feet ends in a </a:t>
            </a:r>
            <a:r>
              <a:rPr lang="en-IN" b="1" dirty="0" smtClean="0">
                <a:solidFill>
                  <a:srgbClr val="7030A0"/>
                </a:solidFill>
              </a:rPr>
              <a:t>Sucker</a:t>
            </a:r>
            <a:r>
              <a:rPr lang="en-IN" dirty="0" smtClean="0">
                <a:solidFill>
                  <a:srgbClr val="7030A0"/>
                </a:solidFill>
              </a:rPr>
              <a:t> which works as a medium for attachment. The tube feet is multipurpose organ, i.e. it acts as organs of locomotion and capturing food, helps in respiration and adherence to substratum. They are also sensory in function.</a:t>
            </a:r>
            <a:endParaRPr lang="en-IN" b="1" dirty="0">
              <a:solidFill>
                <a:schemeClr val="bg2">
                  <a:lumMod val="1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157.jpg"/>
          <p:cNvPicPr>
            <a:picLocks noChangeAspect="1"/>
          </p:cNvPicPr>
          <p:nvPr/>
        </p:nvPicPr>
        <p:blipFill>
          <a:blip r:embed="rId2" cstate="print"/>
          <a:stretch>
            <a:fillRect/>
          </a:stretch>
        </p:blipFill>
        <p:spPr>
          <a:xfrm>
            <a:off x="35496" y="908719"/>
            <a:ext cx="4425323" cy="5400601"/>
          </a:xfrm>
          <a:prstGeom prst="rect">
            <a:avLst/>
          </a:prstGeom>
        </p:spPr>
      </p:pic>
      <p:pic>
        <p:nvPicPr>
          <p:cNvPr id="5" name="Picture 4" descr="img158.jpg"/>
          <p:cNvPicPr>
            <a:picLocks noChangeAspect="1"/>
          </p:cNvPicPr>
          <p:nvPr/>
        </p:nvPicPr>
        <p:blipFill>
          <a:blip r:embed="rId3" cstate="print"/>
          <a:stretch>
            <a:fillRect/>
          </a:stretch>
        </p:blipFill>
        <p:spPr>
          <a:xfrm>
            <a:off x="4572001" y="908720"/>
            <a:ext cx="4572000" cy="532859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016"/>
            <a:ext cx="9144000" cy="476672"/>
          </a:xfrm>
        </p:spPr>
        <p:txBody>
          <a:bodyPr>
            <a:normAutofit fontScale="90000"/>
          </a:bodyPr>
          <a:lstStyle/>
          <a:p>
            <a:pPr algn="r"/>
            <a:r>
              <a:rPr lang="en-IN" sz="3100" b="1" dirty="0" smtClean="0">
                <a:solidFill>
                  <a:srgbClr val="7030A0"/>
                </a:solidFill>
                <a:latin typeface="+mn-lt"/>
              </a:rPr>
              <a:t>External Characters (Contd.)</a:t>
            </a:r>
            <a:endParaRPr lang="en-IN" b="1" dirty="0">
              <a:solidFill>
                <a:srgbClr val="7030A0"/>
              </a:solidFill>
              <a:latin typeface="+mn-lt"/>
            </a:endParaRPr>
          </a:p>
        </p:txBody>
      </p:sp>
      <p:sp>
        <p:nvSpPr>
          <p:cNvPr id="3" name="Content Placeholder 2"/>
          <p:cNvSpPr>
            <a:spLocks noGrp="1"/>
          </p:cNvSpPr>
          <p:nvPr>
            <p:ph idx="1"/>
          </p:nvPr>
        </p:nvSpPr>
        <p:spPr>
          <a:xfrm>
            <a:off x="0" y="836712"/>
            <a:ext cx="9144000" cy="6237312"/>
          </a:xfrm>
        </p:spPr>
        <p:txBody>
          <a:bodyPr>
            <a:normAutofit/>
          </a:bodyPr>
          <a:lstStyle/>
          <a:p>
            <a:pPr algn="just">
              <a:buClr>
                <a:srgbClr val="CF4317"/>
              </a:buClr>
              <a:buFont typeface="Wingdings" pitchFamily="2" charset="2"/>
              <a:buChar char="Ø"/>
            </a:pPr>
            <a:r>
              <a:rPr lang="en-IN" b="1" dirty="0" smtClean="0">
                <a:solidFill>
                  <a:srgbClr val="CF4317"/>
                </a:solidFill>
              </a:rPr>
              <a:t>Spines:</a:t>
            </a:r>
            <a:r>
              <a:rPr lang="en-IN" dirty="0" smtClean="0">
                <a:solidFill>
                  <a:srgbClr val="002060"/>
                </a:solidFill>
              </a:rPr>
              <a:t> are short, stout outgrowth from the calcareous plates, the </a:t>
            </a:r>
            <a:r>
              <a:rPr lang="en-IN" b="1" dirty="0" err="1" smtClean="0">
                <a:solidFill>
                  <a:srgbClr val="002060"/>
                </a:solidFill>
              </a:rPr>
              <a:t>Ossicles</a:t>
            </a:r>
            <a:r>
              <a:rPr lang="en-IN" b="1" dirty="0" smtClean="0">
                <a:solidFill>
                  <a:srgbClr val="002060"/>
                </a:solidFill>
              </a:rPr>
              <a:t>,</a:t>
            </a:r>
            <a:r>
              <a:rPr lang="en-IN" dirty="0" smtClean="0">
                <a:solidFill>
                  <a:srgbClr val="002060"/>
                </a:solidFill>
              </a:rPr>
              <a:t> embedded in the body wall and covered by epidermis. They have a definite arrangement on the oral surface. There are 2 or 3 rows of movable spines (</a:t>
            </a:r>
            <a:r>
              <a:rPr lang="en-IN" b="1" dirty="0" err="1" smtClean="0">
                <a:solidFill>
                  <a:srgbClr val="002060"/>
                </a:solidFill>
              </a:rPr>
              <a:t>Ambulacral</a:t>
            </a:r>
            <a:r>
              <a:rPr lang="en-IN" b="1" dirty="0" smtClean="0">
                <a:solidFill>
                  <a:srgbClr val="002060"/>
                </a:solidFill>
              </a:rPr>
              <a:t> spines</a:t>
            </a:r>
            <a:r>
              <a:rPr lang="en-IN" dirty="0" smtClean="0">
                <a:solidFill>
                  <a:srgbClr val="002060"/>
                </a:solidFill>
              </a:rPr>
              <a:t>) along either border of each </a:t>
            </a:r>
            <a:r>
              <a:rPr lang="en-IN" dirty="0" err="1" smtClean="0">
                <a:solidFill>
                  <a:srgbClr val="002060"/>
                </a:solidFill>
              </a:rPr>
              <a:t>ambulacral</a:t>
            </a:r>
            <a:r>
              <a:rPr lang="en-IN" dirty="0" smtClean="0">
                <a:solidFill>
                  <a:srgbClr val="002060"/>
                </a:solidFill>
              </a:rPr>
              <a:t> groove. Outside the </a:t>
            </a:r>
            <a:r>
              <a:rPr lang="en-IN" dirty="0" err="1" smtClean="0">
                <a:solidFill>
                  <a:srgbClr val="002060"/>
                </a:solidFill>
              </a:rPr>
              <a:t>ambulacral</a:t>
            </a:r>
            <a:r>
              <a:rPr lang="en-IN" dirty="0" smtClean="0">
                <a:solidFill>
                  <a:srgbClr val="002060"/>
                </a:solidFill>
              </a:rPr>
              <a:t> spines are 3 rows of similar spines along the borders of the arms separating the oral from the </a:t>
            </a:r>
            <a:r>
              <a:rPr lang="en-IN" dirty="0" err="1" smtClean="0">
                <a:solidFill>
                  <a:srgbClr val="002060"/>
                </a:solidFill>
              </a:rPr>
              <a:t>aboral</a:t>
            </a:r>
            <a:r>
              <a:rPr lang="en-IN" dirty="0" smtClean="0">
                <a:solidFill>
                  <a:srgbClr val="002060"/>
                </a:solidFill>
              </a:rPr>
              <a:t> surface.</a:t>
            </a:r>
            <a:r>
              <a:rPr lang="en-IN" dirty="0">
                <a:solidFill>
                  <a:srgbClr val="002060"/>
                </a:solidFill>
              </a:rPr>
              <a:t> </a:t>
            </a:r>
            <a:r>
              <a:rPr lang="en-IN" dirty="0" smtClean="0">
                <a:solidFill>
                  <a:srgbClr val="002060"/>
                </a:solidFill>
              </a:rPr>
              <a:t>The spines of </a:t>
            </a:r>
            <a:r>
              <a:rPr lang="en-IN" dirty="0" err="1" smtClean="0">
                <a:solidFill>
                  <a:srgbClr val="002060"/>
                </a:solidFill>
              </a:rPr>
              <a:t>aboral</a:t>
            </a:r>
            <a:r>
              <a:rPr lang="en-IN" dirty="0" smtClean="0">
                <a:solidFill>
                  <a:srgbClr val="002060"/>
                </a:solidFill>
              </a:rPr>
              <a:t> surfaces are whitish, immovable and occur in irregular radial rows.</a:t>
            </a:r>
          </a:p>
          <a:p>
            <a:pPr algn="just">
              <a:buClr>
                <a:srgbClr val="0070C0"/>
              </a:buClr>
              <a:buFont typeface="Wingdings" pitchFamily="2" charset="2"/>
              <a:buChar char="Ø"/>
            </a:pPr>
            <a:r>
              <a:rPr lang="en-US" b="1" dirty="0" smtClean="0">
                <a:solidFill>
                  <a:srgbClr val="0070C0"/>
                </a:solidFill>
              </a:rPr>
              <a:t>Dermal </a:t>
            </a:r>
            <a:r>
              <a:rPr lang="en-US" b="1" dirty="0" err="1" smtClean="0">
                <a:solidFill>
                  <a:srgbClr val="0070C0"/>
                </a:solidFill>
              </a:rPr>
              <a:t>Branchiae</a:t>
            </a:r>
            <a:r>
              <a:rPr lang="en-US" dirty="0" smtClean="0">
                <a:solidFill>
                  <a:srgbClr val="0070C0"/>
                </a:solidFill>
              </a:rPr>
              <a:t> or </a:t>
            </a:r>
            <a:r>
              <a:rPr lang="en-US" b="1" dirty="0" err="1" smtClean="0">
                <a:solidFill>
                  <a:srgbClr val="0070C0"/>
                </a:solidFill>
              </a:rPr>
              <a:t>Papulae</a:t>
            </a:r>
            <a:r>
              <a:rPr lang="en-US" b="1" dirty="0" smtClean="0">
                <a:solidFill>
                  <a:srgbClr val="0070C0"/>
                </a:solidFill>
              </a:rPr>
              <a:t>: </a:t>
            </a:r>
            <a:r>
              <a:rPr lang="en-US" dirty="0" smtClean="0">
                <a:solidFill>
                  <a:srgbClr val="FF0000"/>
                </a:solidFill>
              </a:rPr>
              <a:t>are very small, soft, hollow, </a:t>
            </a:r>
            <a:r>
              <a:rPr lang="en-US" dirty="0" err="1" smtClean="0">
                <a:solidFill>
                  <a:srgbClr val="FF0000"/>
                </a:solidFill>
              </a:rPr>
              <a:t>filiform</a:t>
            </a:r>
            <a:r>
              <a:rPr lang="en-US" dirty="0" smtClean="0">
                <a:solidFill>
                  <a:srgbClr val="FF0000"/>
                </a:solidFill>
              </a:rPr>
              <a:t> processes protruding through minute pores in the integument between the </a:t>
            </a:r>
            <a:r>
              <a:rPr lang="en-US" dirty="0" err="1" smtClean="0">
                <a:solidFill>
                  <a:srgbClr val="FF0000"/>
                </a:solidFill>
              </a:rPr>
              <a:t>ossicles</a:t>
            </a:r>
            <a:r>
              <a:rPr lang="en-US" dirty="0" smtClean="0">
                <a:solidFill>
                  <a:srgbClr val="FF0000"/>
                </a:solidFill>
              </a:rPr>
              <a:t> on the aboral surface. It can be completely retracted into the body. They serve as respiratory and excretory organs.</a:t>
            </a:r>
            <a:endParaRPr lang="en-IN" b="1" dirty="0" smtClean="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476672"/>
          </a:xfrm>
        </p:spPr>
        <p:txBody>
          <a:bodyPr>
            <a:normAutofit fontScale="90000"/>
          </a:bodyPr>
          <a:lstStyle/>
          <a:p>
            <a:pPr algn="r"/>
            <a:r>
              <a:rPr lang="en-IN" sz="3100" b="1" dirty="0" smtClean="0">
                <a:solidFill>
                  <a:srgbClr val="7030A0"/>
                </a:solidFill>
                <a:latin typeface="+mn-lt"/>
              </a:rPr>
              <a:t>External Characters (Contd.)</a:t>
            </a:r>
            <a:endParaRPr lang="en-IN" b="1" dirty="0">
              <a:solidFill>
                <a:srgbClr val="7030A0"/>
              </a:solidFill>
              <a:latin typeface="+mn-lt"/>
            </a:endParaRPr>
          </a:p>
        </p:txBody>
      </p:sp>
      <p:sp>
        <p:nvSpPr>
          <p:cNvPr id="3" name="Content Placeholder 2"/>
          <p:cNvSpPr>
            <a:spLocks noGrp="1"/>
          </p:cNvSpPr>
          <p:nvPr>
            <p:ph idx="1"/>
          </p:nvPr>
        </p:nvSpPr>
        <p:spPr>
          <a:xfrm>
            <a:off x="0" y="504056"/>
            <a:ext cx="9144000" cy="6353944"/>
          </a:xfrm>
        </p:spPr>
        <p:txBody>
          <a:bodyPr>
            <a:normAutofit lnSpcReduction="10000"/>
          </a:bodyPr>
          <a:lstStyle/>
          <a:p>
            <a:pPr algn="just">
              <a:buClr>
                <a:srgbClr val="CF4317"/>
              </a:buClr>
              <a:buFont typeface="Wingdings" pitchFamily="2" charset="2"/>
              <a:buChar char="Ø"/>
            </a:pPr>
            <a:r>
              <a:rPr lang="en-IN" b="1" dirty="0" err="1" smtClean="0">
                <a:solidFill>
                  <a:srgbClr val="CF4317"/>
                </a:solidFill>
              </a:rPr>
              <a:t>Pedicillariae</a:t>
            </a:r>
            <a:r>
              <a:rPr lang="en-IN" b="1" dirty="0" smtClean="0">
                <a:solidFill>
                  <a:srgbClr val="CF4317"/>
                </a:solidFill>
              </a:rPr>
              <a:t>:</a:t>
            </a:r>
            <a:r>
              <a:rPr lang="en-IN" dirty="0" smtClean="0">
                <a:solidFill>
                  <a:srgbClr val="002060"/>
                </a:solidFill>
              </a:rPr>
              <a:t> they occurs between the spines on the oral as well as </a:t>
            </a:r>
            <a:r>
              <a:rPr lang="en-IN" dirty="0" err="1" smtClean="0">
                <a:solidFill>
                  <a:srgbClr val="002060"/>
                </a:solidFill>
              </a:rPr>
              <a:t>aboral</a:t>
            </a:r>
            <a:r>
              <a:rPr lang="en-IN" dirty="0" smtClean="0">
                <a:solidFill>
                  <a:srgbClr val="002060"/>
                </a:solidFill>
              </a:rPr>
              <a:t> surfaces in the form of microscopic, pincer-like bodies. It consists of a flexible stalk bearing 3 </a:t>
            </a:r>
            <a:r>
              <a:rPr lang="en-IN" dirty="0" err="1" smtClean="0">
                <a:solidFill>
                  <a:srgbClr val="002060"/>
                </a:solidFill>
              </a:rPr>
              <a:t>calcarious</a:t>
            </a:r>
            <a:r>
              <a:rPr lang="en-IN" dirty="0" smtClean="0">
                <a:solidFill>
                  <a:srgbClr val="002060"/>
                </a:solidFill>
              </a:rPr>
              <a:t> plates – a </a:t>
            </a:r>
            <a:r>
              <a:rPr lang="en-IN" b="1" dirty="0" smtClean="0">
                <a:solidFill>
                  <a:srgbClr val="002060"/>
                </a:solidFill>
              </a:rPr>
              <a:t>basilar plate</a:t>
            </a:r>
            <a:r>
              <a:rPr lang="en-IN" dirty="0" smtClean="0">
                <a:solidFill>
                  <a:srgbClr val="002060"/>
                </a:solidFill>
              </a:rPr>
              <a:t> at its top and two </a:t>
            </a:r>
            <a:r>
              <a:rPr lang="en-IN" b="1" dirty="0" smtClean="0">
                <a:solidFill>
                  <a:srgbClr val="002060"/>
                </a:solidFill>
              </a:rPr>
              <a:t>jaws</a:t>
            </a:r>
            <a:r>
              <a:rPr lang="en-IN" dirty="0" smtClean="0">
                <a:solidFill>
                  <a:srgbClr val="002060"/>
                </a:solidFill>
              </a:rPr>
              <a:t> movably articulated, all three together said to be </a:t>
            </a:r>
            <a:r>
              <a:rPr lang="en-IN" b="1" dirty="0" err="1" smtClean="0">
                <a:solidFill>
                  <a:srgbClr val="002060"/>
                </a:solidFill>
              </a:rPr>
              <a:t>Forcipulate</a:t>
            </a:r>
            <a:r>
              <a:rPr lang="en-IN" dirty="0" smtClean="0">
                <a:solidFill>
                  <a:srgbClr val="002060"/>
                </a:solidFill>
              </a:rPr>
              <a:t>. The jaws can be opened or closed by the contraction of minute </a:t>
            </a:r>
            <a:r>
              <a:rPr lang="en-IN" b="1" dirty="0" smtClean="0">
                <a:solidFill>
                  <a:srgbClr val="002060"/>
                </a:solidFill>
              </a:rPr>
              <a:t>abductor</a:t>
            </a:r>
            <a:r>
              <a:rPr lang="en-IN" dirty="0" smtClean="0">
                <a:solidFill>
                  <a:srgbClr val="002060"/>
                </a:solidFill>
              </a:rPr>
              <a:t> and </a:t>
            </a:r>
            <a:r>
              <a:rPr lang="en-IN" b="1" dirty="0" smtClean="0">
                <a:solidFill>
                  <a:srgbClr val="002060"/>
                </a:solidFill>
              </a:rPr>
              <a:t>adductor muscles</a:t>
            </a:r>
            <a:r>
              <a:rPr lang="en-IN" dirty="0" smtClean="0">
                <a:solidFill>
                  <a:srgbClr val="002060"/>
                </a:solidFill>
              </a:rPr>
              <a:t> </a:t>
            </a:r>
            <a:r>
              <a:rPr lang="en-IN" dirty="0" err="1" smtClean="0">
                <a:solidFill>
                  <a:srgbClr val="002060"/>
                </a:solidFill>
              </a:rPr>
              <a:t>repectively</a:t>
            </a:r>
            <a:r>
              <a:rPr lang="en-IN" dirty="0" smtClean="0">
                <a:solidFill>
                  <a:srgbClr val="002060"/>
                </a:solidFill>
              </a:rPr>
              <a:t>. The jaws in some meet along the entire length and crosses in some. The crossed </a:t>
            </a:r>
            <a:r>
              <a:rPr lang="en-IN" dirty="0" err="1" smtClean="0">
                <a:solidFill>
                  <a:srgbClr val="002060"/>
                </a:solidFill>
              </a:rPr>
              <a:t>pedicillariae</a:t>
            </a:r>
            <a:r>
              <a:rPr lang="en-IN" dirty="0" smtClean="0">
                <a:solidFill>
                  <a:srgbClr val="002060"/>
                </a:solidFill>
              </a:rPr>
              <a:t> are found on the </a:t>
            </a:r>
            <a:r>
              <a:rPr lang="en-IN" dirty="0" err="1" smtClean="0">
                <a:solidFill>
                  <a:srgbClr val="002060"/>
                </a:solidFill>
              </a:rPr>
              <a:t>aboral</a:t>
            </a:r>
            <a:r>
              <a:rPr lang="en-IN" dirty="0" smtClean="0">
                <a:solidFill>
                  <a:srgbClr val="002060"/>
                </a:solidFill>
              </a:rPr>
              <a:t> side while the uncrossed ones lie around the dermal </a:t>
            </a:r>
            <a:r>
              <a:rPr lang="en-IN" dirty="0" err="1" smtClean="0">
                <a:solidFill>
                  <a:srgbClr val="002060"/>
                </a:solidFill>
              </a:rPr>
              <a:t>branchiae</a:t>
            </a:r>
            <a:r>
              <a:rPr lang="en-IN" dirty="0" smtClean="0">
                <a:solidFill>
                  <a:srgbClr val="002060"/>
                </a:solidFill>
              </a:rPr>
              <a:t>. The </a:t>
            </a:r>
            <a:r>
              <a:rPr lang="en-IN" dirty="0" err="1" smtClean="0">
                <a:solidFill>
                  <a:srgbClr val="002060"/>
                </a:solidFill>
              </a:rPr>
              <a:t>pedicillariae</a:t>
            </a:r>
            <a:r>
              <a:rPr lang="en-IN" dirty="0" smtClean="0">
                <a:solidFill>
                  <a:srgbClr val="002060"/>
                </a:solidFill>
              </a:rPr>
              <a:t> are sensitive to contact and keep the surface of the body clear of settling debris and organisms.</a:t>
            </a:r>
          </a:p>
          <a:p>
            <a:pPr algn="just">
              <a:buClr>
                <a:srgbClr val="0070C0"/>
              </a:buClr>
              <a:buFont typeface="Wingdings" pitchFamily="2" charset="2"/>
              <a:buChar char="Ø"/>
            </a:pPr>
            <a:r>
              <a:rPr lang="en-US" b="1" dirty="0" err="1" smtClean="0">
                <a:solidFill>
                  <a:srgbClr val="0070C0"/>
                </a:solidFill>
              </a:rPr>
              <a:t>Madreporite</a:t>
            </a:r>
            <a:r>
              <a:rPr lang="en-US" b="1" dirty="0" smtClean="0">
                <a:solidFill>
                  <a:srgbClr val="0070C0"/>
                </a:solidFill>
              </a:rPr>
              <a:t>: </a:t>
            </a:r>
            <a:r>
              <a:rPr lang="en-US" dirty="0" smtClean="0">
                <a:solidFill>
                  <a:srgbClr val="00B050"/>
                </a:solidFill>
              </a:rPr>
              <a:t>is a flat, </a:t>
            </a:r>
            <a:r>
              <a:rPr lang="en-US" dirty="0" err="1" smtClean="0">
                <a:solidFill>
                  <a:srgbClr val="00B050"/>
                </a:solidFill>
              </a:rPr>
              <a:t>subcircular</a:t>
            </a:r>
            <a:r>
              <a:rPr lang="en-US" dirty="0" smtClean="0">
                <a:solidFill>
                  <a:srgbClr val="00B050"/>
                </a:solidFill>
              </a:rPr>
              <a:t> plate situated on the aboral surface of the central disc in one of the </a:t>
            </a:r>
            <a:r>
              <a:rPr lang="en-US" dirty="0" err="1" smtClean="0">
                <a:solidFill>
                  <a:srgbClr val="00B050"/>
                </a:solidFill>
              </a:rPr>
              <a:t>interradii</a:t>
            </a:r>
            <a:r>
              <a:rPr lang="en-US" dirty="0" smtClean="0">
                <a:solidFill>
                  <a:srgbClr val="00B050"/>
                </a:solidFill>
              </a:rPr>
              <a:t> close to the base of two arms. Its surface is marked by a number of radiating, narrow, straight or wavy </a:t>
            </a:r>
            <a:r>
              <a:rPr lang="en-US" dirty="0" err="1" smtClean="0">
                <a:solidFill>
                  <a:srgbClr val="00B050"/>
                </a:solidFill>
              </a:rPr>
              <a:t>gooves</a:t>
            </a:r>
            <a:r>
              <a:rPr lang="en-US" dirty="0" smtClean="0">
                <a:solidFill>
                  <a:srgbClr val="00B050"/>
                </a:solidFill>
              </a:rPr>
              <a:t> with pores in them. The </a:t>
            </a:r>
            <a:r>
              <a:rPr lang="en-US" dirty="0" err="1" smtClean="0">
                <a:solidFill>
                  <a:srgbClr val="00B050"/>
                </a:solidFill>
              </a:rPr>
              <a:t>madreporite</a:t>
            </a:r>
            <a:r>
              <a:rPr lang="en-US" dirty="0" smtClean="0">
                <a:solidFill>
                  <a:srgbClr val="00B050"/>
                </a:solidFill>
              </a:rPr>
              <a:t> gives them bilateral symmetry. </a:t>
            </a:r>
            <a:endParaRPr lang="en-IN" b="1" dirty="0" smtClean="0">
              <a:solidFill>
                <a:srgbClr val="00B05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59.jpg"/>
          <p:cNvPicPr>
            <a:picLocks noChangeAspect="1"/>
          </p:cNvPicPr>
          <p:nvPr/>
        </p:nvPicPr>
        <p:blipFill>
          <a:blip r:embed="rId2" cstate="print"/>
          <a:srcRect t="31669" r="3474"/>
          <a:stretch>
            <a:fillRect/>
          </a:stretch>
        </p:blipFill>
        <p:spPr>
          <a:xfrm>
            <a:off x="4716016" y="692695"/>
            <a:ext cx="4427984" cy="6151739"/>
          </a:xfrm>
          <a:prstGeom prst="rect">
            <a:avLst/>
          </a:prstGeom>
        </p:spPr>
      </p:pic>
      <p:pic>
        <p:nvPicPr>
          <p:cNvPr id="3" name="Picture 2" descr="img159.jpg"/>
          <p:cNvPicPr>
            <a:picLocks noChangeAspect="1"/>
          </p:cNvPicPr>
          <p:nvPr/>
        </p:nvPicPr>
        <p:blipFill>
          <a:blip r:embed="rId2" cstate="print"/>
          <a:srcRect r="505" b="68307"/>
          <a:stretch>
            <a:fillRect/>
          </a:stretch>
        </p:blipFill>
        <p:spPr>
          <a:xfrm>
            <a:off x="0" y="1556792"/>
            <a:ext cx="5148064" cy="374441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016"/>
            <a:ext cx="9144000" cy="476672"/>
          </a:xfrm>
        </p:spPr>
        <p:txBody>
          <a:bodyPr>
            <a:normAutofit fontScale="90000"/>
          </a:bodyPr>
          <a:lstStyle/>
          <a:p>
            <a:pPr algn="r"/>
            <a:r>
              <a:rPr lang="en-IN" sz="3100" b="1" dirty="0" smtClean="0">
                <a:solidFill>
                  <a:srgbClr val="7030A0"/>
                </a:solidFill>
                <a:latin typeface="+mn-lt"/>
              </a:rPr>
              <a:t>External Characters (Contd.)</a:t>
            </a:r>
            <a:endParaRPr lang="en-IN" b="1" dirty="0">
              <a:solidFill>
                <a:srgbClr val="7030A0"/>
              </a:solidFill>
              <a:latin typeface="+mn-lt"/>
            </a:endParaRPr>
          </a:p>
        </p:txBody>
      </p:sp>
      <p:sp>
        <p:nvSpPr>
          <p:cNvPr id="3" name="Content Placeholder 2"/>
          <p:cNvSpPr>
            <a:spLocks noGrp="1"/>
          </p:cNvSpPr>
          <p:nvPr>
            <p:ph idx="1"/>
          </p:nvPr>
        </p:nvSpPr>
        <p:spPr>
          <a:xfrm>
            <a:off x="0" y="836712"/>
            <a:ext cx="9144000" cy="6237312"/>
          </a:xfrm>
        </p:spPr>
        <p:txBody>
          <a:bodyPr>
            <a:normAutofit/>
          </a:bodyPr>
          <a:lstStyle/>
          <a:p>
            <a:pPr algn="just">
              <a:buClr>
                <a:srgbClr val="CF4317"/>
              </a:buClr>
              <a:buFont typeface="Wingdings" pitchFamily="2" charset="2"/>
              <a:buChar char="Ø"/>
            </a:pPr>
            <a:r>
              <a:rPr lang="en-IN" b="1" dirty="0" smtClean="0">
                <a:solidFill>
                  <a:srgbClr val="CF4317"/>
                </a:solidFill>
              </a:rPr>
              <a:t>Spines:</a:t>
            </a:r>
            <a:r>
              <a:rPr lang="en-IN" dirty="0" smtClean="0">
                <a:solidFill>
                  <a:srgbClr val="002060"/>
                </a:solidFill>
              </a:rPr>
              <a:t> </a:t>
            </a:r>
            <a:r>
              <a:rPr lang="en-IN" dirty="0" smtClean="0">
                <a:solidFill>
                  <a:schemeClr val="accent5">
                    <a:lumMod val="50000"/>
                  </a:schemeClr>
                </a:solidFill>
              </a:rPr>
              <a:t>is a small aperture hardly visible with the naked eye. It lies nearly in the middle of the </a:t>
            </a:r>
            <a:r>
              <a:rPr lang="en-IN" dirty="0" err="1" smtClean="0">
                <a:solidFill>
                  <a:schemeClr val="accent5">
                    <a:lumMod val="50000"/>
                  </a:schemeClr>
                </a:solidFill>
              </a:rPr>
              <a:t>aboral</a:t>
            </a:r>
            <a:r>
              <a:rPr lang="en-IN" dirty="0" smtClean="0">
                <a:solidFill>
                  <a:schemeClr val="accent5">
                    <a:lumMod val="50000"/>
                  </a:schemeClr>
                </a:solidFill>
              </a:rPr>
              <a:t> surface, being slightly displaced toward the </a:t>
            </a:r>
            <a:r>
              <a:rPr lang="en-IN" dirty="0" err="1" smtClean="0">
                <a:solidFill>
                  <a:schemeClr val="accent5">
                    <a:lumMod val="50000"/>
                  </a:schemeClr>
                </a:solidFill>
              </a:rPr>
              <a:t>interradius</a:t>
            </a:r>
            <a:r>
              <a:rPr lang="en-IN" dirty="0" smtClean="0">
                <a:solidFill>
                  <a:schemeClr val="accent5">
                    <a:lumMod val="50000"/>
                  </a:schemeClr>
                </a:solidFill>
              </a:rPr>
              <a:t> next to that occupied by the </a:t>
            </a:r>
            <a:r>
              <a:rPr lang="en-IN" dirty="0" err="1" smtClean="0">
                <a:solidFill>
                  <a:schemeClr val="accent5">
                    <a:lumMod val="50000"/>
                  </a:schemeClr>
                </a:solidFill>
              </a:rPr>
              <a:t>madreporite</a:t>
            </a:r>
            <a:r>
              <a:rPr lang="en-IN" dirty="0" smtClean="0">
                <a:solidFill>
                  <a:schemeClr val="accent5">
                    <a:lumMod val="50000"/>
                  </a:schemeClr>
                </a:solidFill>
              </a:rPr>
              <a:t>.</a:t>
            </a:r>
          </a:p>
          <a:p>
            <a:pPr algn="just">
              <a:buClr>
                <a:srgbClr val="0070C0"/>
              </a:buClr>
              <a:buFont typeface="Wingdings" pitchFamily="2" charset="2"/>
              <a:buChar char="Ø"/>
            </a:pPr>
            <a:r>
              <a:rPr lang="en-US" b="1" dirty="0" smtClean="0">
                <a:solidFill>
                  <a:srgbClr val="FFC000"/>
                </a:solidFill>
              </a:rPr>
              <a:t>Sense Organs:</a:t>
            </a:r>
            <a:r>
              <a:rPr lang="en-US" b="1" dirty="0" smtClean="0">
                <a:solidFill>
                  <a:srgbClr val="0070C0"/>
                </a:solidFill>
              </a:rPr>
              <a:t> </a:t>
            </a:r>
            <a:r>
              <a:rPr lang="en-US" dirty="0" smtClean="0"/>
              <a:t>The sense organs include 5 tentacles and 5 eyes. There is one tentacle at the each arm. It resembles the tube feet except that it is shorter and without a sucker. The tentacle act as </a:t>
            </a:r>
            <a:r>
              <a:rPr lang="en-US" b="1" dirty="0" smtClean="0"/>
              <a:t>olfactory organs</a:t>
            </a:r>
            <a:r>
              <a:rPr lang="en-US" dirty="0" smtClean="0"/>
              <a:t>. The eyes are small, bright-red spots, one beneath the base of each tentacle.</a:t>
            </a:r>
          </a:p>
          <a:p>
            <a:pPr algn="just">
              <a:buClr>
                <a:srgbClr val="0070C0"/>
              </a:buClr>
              <a:buFont typeface="Wingdings" pitchFamily="2" charset="2"/>
              <a:buChar char="Ø"/>
            </a:pPr>
            <a:r>
              <a:rPr lang="en-US" b="1" dirty="0" smtClean="0">
                <a:solidFill>
                  <a:srgbClr val="7030A0"/>
                </a:solidFill>
              </a:rPr>
              <a:t>The entire surface of the body including that of its outgrowths, viz. tube feet, spines, </a:t>
            </a:r>
            <a:r>
              <a:rPr lang="en-US" b="1" dirty="0" err="1" smtClean="0">
                <a:solidFill>
                  <a:srgbClr val="7030A0"/>
                </a:solidFill>
              </a:rPr>
              <a:t>pedicillariae</a:t>
            </a:r>
            <a:r>
              <a:rPr lang="en-US" b="1" dirty="0" smtClean="0">
                <a:solidFill>
                  <a:srgbClr val="7030A0"/>
                </a:solidFill>
              </a:rPr>
              <a:t> and dermal </a:t>
            </a:r>
            <a:r>
              <a:rPr lang="en-US" b="1" dirty="0" err="1" smtClean="0">
                <a:solidFill>
                  <a:srgbClr val="7030A0"/>
                </a:solidFill>
              </a:rPr>
              <a:t>branchiae</a:t>
            </a:r>
            <a:r>
              <a:rPr lang="en-US" b="1" dirty="0" smtClean="0">
                <a:solidFill>
                  <a:srgbClr val="7030A0"/>
                </a:solidFill>
              </a:rPr>
              <a:t> is ciliated. This </a:t>
            </a:r>
            <a:r>
              <a:rPr lang="en-US" b="1" dirty="0" err="1" smtClean="0">
                <a:solidFill>
                  <a:srgbClr val="7030A0"/>
                </a:solidFill>
              </a:rPr>
              <a:t>ciliation</a:t>
            </a:r>
            <a:r>
              <a:rPr lang="en-US" b="1" dirty="0" smtClean="0">
                <a:solidFill>
                  <a:srgbClr val="7030A0"/>
                </a:solidFill>
              </a:rPr>
              <a:t> helps in ridding the body surface of debris.</a:t>
            </a:r>
            <a:r>
              <a:rPr lang="en-IN" b="1" dirty="0" smtClean="0">
                <a:solidFill>
                  <a:srgbClr val="7030A0"/>
                </a:solidFill>
              </a:rPr>
              <a:t> The hardness of the body is due to presence of calcareous </a:t>
            </a:r>
            <a:r>
              <a:rPr lang="en-IN" b="1" i="1" dirty="0" err="1" smtClean="0">
                <a:solidFill>
                  <a:srgbClr val="7030A0"/>
                </a:solidFill>
              </a:rPr>
              <a:t>Ossicles</a:t>
            </a:r>
            <a:r>
              <a:rPr lang="en-IN" b="1" dirty="0" smtClean="0">
                <a:solidFill>
                  <a:srgbClr val="7030A0"/>
                </a:solidFill>
              </a:rPr>
              <a:t>. </a:t>
            </a:r>
            <a:endParaRPr lang="en-US" b="1" dirty="0" smtClean="0">
              <a:solidFill>
                <a:srgbClr val="7030A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1117</TotalTime>
  <Words>5460</Words>
  <Application>Microsoft Office PowerPoint</Application>
  <PresentationFormat>On-screen Show (4:3)</PresentationFormat>
  <Paragraphs>148</Paragraphs>
  <Slides>38</Slides>
  <Notes>4</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Flow</vt:lpstr>
      <vt:lpstr>PHYLUM : ECHINODERMATA</vt:lpstr>
      <vt:lpstr>Systematic Position</vt:lpstr>
      <vt:lpstr>Natural History</vt:lpstr>
      <vt:lpstr>External Characters (Contd.)</vt:lpstr>
      <vt:lpstr>Slide 5</vt:lpstr>
      <vt:lpstr>External Characters (Contd.)</vt:lpstr>
      <vt:lpstr>External Characters (Contd.)</vt:lpstr>
      <vt:lpstr>Slide 8</vt:lpstr>
      <vt:lpstr>External Characters (Contd.)</vt:lpstr>
      <vt:lpstr>Body Wall</vt:lpstr>
      <vt:lpstr>Body Wall (Contd.)</vt:lpstr>
      <vt:lpstr>Slide 12</vt:lpstr>
      <vt:lpstr>Endoskeleton</vt:lpstr>
      <vt:lpstr>Slide 14</vt:lpstr>
      <vt:lpstr>Coelom &amp; Coelomic Fluid</vt:lpstr>
      <vt:lpstr>DIGESTIVE SYSTEM</vt:lpstr>
      <vt:lpstr>DIGESTIVE SYSTEM (contd.)</vt:lpstr>
      <vt:lpstr>Slide 18</vt:lpstr>
      <vt:lpstr>Water vascular system or ambulacral system</vt:lpstr>
      <vt:lpstr>WaTEr vascular system or ambulacral system (Contd.)</vt:lpstr>
      <vt:lpstr>LOCOMOTION</vt:lpstr>
      <vt:lpstr>Slide 22</vt:lpstr>
      <vt:lpstr>HAEMAL or CIRCULATORY SYSTEM</vt:lpstr>
      <vt:lpstr>Slide 24</vt:lpstr>
      <vt:lpstr>PERIHAEMAL SYSTEM</vt:lpstr>
      <vt:lpstr>RESPIRATORY SYSTEM</vt:lpstr>
      <vt:lpstr>EXCRETORY SYSTEM</vt:lpstr>
      <vt:lpstr>Nervous System</vt:lpstr>
      <vt:lpstr>NERVOUS SYSTEM (CONTD.)</vt:lpstr>
      <vt:lpstr>SENSORY SYSTEM</vt:lpstr>
      <vt:lpstr>REPRODUCTIVE SYSTEM</vt:lpstr>
      <vt:lpstr>DEVELOPMENT</vt:lpstr>
      <vt:lpstr>Slide 33</vt:lpstr>
      <vt:lpstr>DEVELOPMENT Contd.</vt:lpstr>
      <vt:lpstr>DEVELOPMENT Contd.</vt:lpstr>
      <vt:lpstr>Slide 36</vt:lpstr>
      <vt:lpstr>Autotomy and regeneration</vt:lpstr>
      <vt:lpstr>THANK YOU ALL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PHYLUM : ECHINODERMATA</dc:title>
  <dc:creator>RAJIT</dc:creator>
  <cp:lastModifiedBy>RAJIT</cp:lastModifiedBy>
  <cp:revision>115</cp:revision>
  <dcterms:created xsi:type="dcterms:W3CDTF">2013-02-20T15:20:15Z</dcterms:created>
  <dcterms:modified xsi:type="dcterms:W3CDTF">2014-06-24T12:47:27Z</dcterms:modified>
</cp:coreProperties>
</file>