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8" r:id="rId2"/>
    <p:sldId id="259" r:id="rId3"/>
    <p:sldId id="260" r:id="rId4"/>
    <p:sldId id="261" r:id="rId5"/>
    <p:sldId id="264" r:id="rId6"/>
    <p:sldId id="26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C31"/>
    <a:srgbClr val="6BA42C"/>
    <a:srgbClr val="58267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2" name="Footer Placeholder 1"/>
          <p:cNvSpPr>
            <a:spLocks noGrp="1"/>
          </p:cNvSpPr>
          <p:nvPr>
            <p:ph type="ftr" sz="quarter" idx="11"/>
          </p:nvPr>
        </p:nvSpPr>
        <p:spPr/>
        <p:txBody>
          <a:bodyPr/>
          <a:lstStyle/>
          <a:p>
            <a:endParaRPr lang="en-IN"/>
          </a:p>
        </p:txBody>
      </p:sp>
      <p:sp>
        <p:nvSpPr>
          <p:cNvPr id="15" name="Slide Number Placeholder 14"/>
          <p:cNvSpPr>
            <a:spLocks noGrp="1"/>
          </p:cNvSpPr>
          <p:nvPr>
            <p:ph type="sldNum" sz="quarter" idx="12"/>
          </p:nvPr>
        </p:nvSpPr>
        <p:spPr>
          <a:xfrm>
            <a:off x="8229600" y="6473952"/>
            <a:ext cx="758952" cy="246888"/>
          </a:xfrm>
        </p:spPr>
        <p:txBody>
          <a:bodyPr/>
          <a:lstStyle/>
          <a:p>
            <a:fld id="{491373A1-BE5D-4AFC-959D-A20DE3AA2AEF}"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19" name="Footer Placeholder 18"/>
          <p:cNvSpPr>
            <a:spLocks noGrp="1"/>
          </p:cNvSpPr>
          <p:nvPr>
            <p:ph type="ftr" sz="quarter" idx="11"/>
          </p:nvPr>
        </p:nvSpPr>
        <p:spPr>
          <a:xfrm>
            <a:off x="3581400" y="76200"/>
            <a:ext cx="2895600" cy="288925"/>
          </a:xfrm>
        </p:spPr>
        <p:txBody>
          <a:bodyPr/>
          <a:lstStyle/>
          <a:p>
            <a:endParaRPr lang="en-IN"/>
          </a:p>
        </p:txBody>
      </p:sp>
      <p:sp>
        <p:nvSpPr>
          <p:cNvPr id="16" name="Slide Number Placeholder 15"/>
          <p:cNvSpPr>
            <a:spLocks noGrp="1"/>
          </p:cNvSpPr>
          <p:nvPr>
            <p:ph type="sldNum" sz="quarter" idx="12"/>
          </p:nvPr>
        </p:nvSpPr>
        <p:spPr>
          <a:xfrm>
            <a:off x="8229600" y="6473952"/>
            <a:ext cx="758952" cy="246888"/>
          </a:xfrm>
        </p:spPr>
        <p:txBody>
          <a:bodyPr/>
          <a:lstStyle/>
          <a:p>
            <a:fld id="{491373A1-BE5D-4AFC-959D-A20DE3AA2AEF}"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11" name="Footer Placeholder 10"/>
          <p:cNvSpPr>
            <a:spLocks noGrp="1"/>
          </p:cNvSpPr>
          <p:nvPr>
            <p:ph type="ftr" sz="quarter" idx="11"/>
          </p:nvPr>
        </p:nvSpPr>
        <p:spPr/>
        <p:txBody>
          <a:bodyPr/>
          <a:lstStyle/>
          <a:p>
            <a:endParaRPr lang="en-IN"/>
          </a:p>
        </p:txBody>
      </p:sp>
      <p:sp>
        <p:nvSpPr>
          <p:cNvPr id="16" name="Slide Number Placeholder 15"/>
          <p:cNvSpPr>
            <a:spLocks noGrp="1"/>
          </p:cNvSpPr>
          <p:nvPr>
            <p:ph type="sldNum" sz="quarter" idx="12"/>
          </p:nvPr>
        </p:nvSpPr>
        <p:spPr/>
        <p:txBody>
          <a:bodyPr/>
          <a:lstStyle/>
          <a:p>
            <a:fld id="{491373A1-BE5D-4AFC-959D-A20DE3AA2AEF}" type="slidenum">
              <a:rPr lang="en-IN" smtClean="0"/>
              <a:pPr/>
              <a:t>‹#›</a:t>
            </a:fld>
            <a:endParaRPr lang="en-IN"/>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10" name="Footer Placeholder 9"/>
          <p:cNvSpPr>
            <a:spLocks noGrp="1"/>
          </p:cNvSpPr>
          <p:nvPr>
            <p:ph type="ftr" sz="quarter" idx="11"/>
          </p:nvPr>
        </p:nvSpPr>
        <p:spPr/>
        <p:txBody>
          <a:bodyPr/>
          <a:lstStyle/>
          <a:p>
            <a:endParaRPr lang="en-IN"/>
          </a:p>
        </p:txBody>
      </p:sp>
      <p:sp>
        <p:nvSpPr>
          <p:cNvPr id="31" name="Slide Number Placeholder 30"/>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229600" y="6477000"/>
            <a:ext cx="762000" cy="246888"/>
          </a:xfrm>
        </p:spPr>
        <p:txBody>
          <a:bodyPr/>
          <a:lstStyle/>
          <a:p>
            <a:fld id="{491373A1-BE5D-4AFC-959D-A20DE3AA2AEF}" type="slidenum">
              <a:rPr lang="en-IN" smtClean="0"/>
              <a:pPr/>
              <a:t>‹#›</a:t>
            </a:fld>
            <a:endParaRPr lang="en-IN"/>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21" name="Footer Placeholder 20"/>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24" name="Footer Placeholder 23"/>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29" name="Footer Placeholder 28"/>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57C7374-D8AB-40DB-932F-B8635DB88D3F}" type="datetimeFigureOut">
              <a:rPr lang="en-IN" smtClean="0"/>
              <a:pPr/>
              <a:t>14-06-2014</a:t>
            </a:fld>
            <a:endParaRPr lang="en-IN"/>
          </a:p>
        </p:txBody>
      </p:sp>
      <p:sp>
        <p:nvSpPr>
          <p:cNvPr id="5" name="Footer Placeholder 4"/>
          <p:cNvSpPr>
            <a:spLocks noGrp="1"/>
          </p:cNvSpPr>
          <p:nvPr>
            <p:ph type="ftr" sz="quarter" idx="11"/>
          </p:nvPr>
        </p:nvSpPr>
        <p:spPr/>
        <p:txBody>
          <a:bodyPr/>
          <a:lstStyle/>
          <a:p>
            <a:endParaRPr lang="en-IN"/>
          </a:p>
        </p:txBody>
      </p:sp>
      <p:sp>
        <p:nvSpPr>
          <p:cNvPr id="31" name="Slide Number Placeholder 30"/>
          <p:cNvSpPr>
            <a:spLocks noGrp="1"/>
          </p:cNvSpPr>
          <p:nvPr>
            <p:ph type="sldNum" sz="quarter" idx="12"/>
          </p:nvPr>
        </p:nvSpPr>
        <p:spPr/>
        <p:txBody>
          <a:bodyPr/>
          <a:lstStyle/>
          <a:p>
            <a:fld id="{491373A1-BE5D-4AFC-959D-A20DE3AA2AEF}" type="slidenum">
              <a:rPr lang="en-IN" smtClean="0"/>
              <a:pPr/>
              <a:t>‹#›</a:t>
            </a:fld>
            <a:endParaRPr lang="en-IN"/>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57C7374-D8AB-40DB-932F-B8635DB88D3F}" type="datetimeFigureOut">
              <a:rPr lang="en-IN" smtClean="0"/>
              <a:pPr/>
              <a:t>14-06-2014</a:t>
            </a:fld>
            <a:endParaRPr lang="en-IN"/>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IN"/>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91373A1-BE5D-4AFC-959D-A20DE3AA2AEF}" type="slidenum">
              <a:rPr lang="en-IN" smtClean="0"/>
              <a:pPr/>
              <a:t>‹#›</a:t>
            </a:fld>
            <a:endParaRPr lang="en-IN"/>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0" y="2276872"/>
            <a:ext cx="9144000" cy="1152128"/>
          </a:xfrm>
        </p:spPr>
        <p:txBody>
          <a:bodyPr>
            <a:noAutofit/>
          </a:bodyPr>
          <a:lstStyle/>
          <a:p>
            <a:pPr algn="ctr" eaLnBrk="1" hangingPunct="1"/>
            <a:r>
              <a:rPr lang="en-US" sz="6600" b="1" dirty="0" smtClean="0">
                <a:solidFill>
                  <a:srgbClr val="6BA42C"/>
                </a:solidFill>
                <a:latin typeface="Algerian" pitchFamily="82" charset="0"/>
                <a:ea typeface="Adobe Kaiti Std R"/>
                <a:cs typeface="Adobe Kaiti Std R"/>
              </a:rPr>
              <a:t>PHYLUM : </a:t>
            </a:r>
            <a:r>
              <a:rPr lang="en-US" sz="6600" b="1" dirty="0" err="1" smtClean="0">
                <a:solidFill>
                  <a:srgbClr val="6BA42C"/>
                </a:solidFill>
                <a:latin typeface="Algerian" pitchFamily="82" charset="0"/>
                <a:ea typeface="Adobe Kaiti Std R"/>
                <a:cs typeface="Adobe Kaiti Std R"/>
              </a:rPr>
              <a:t>mollusca</a:t>
            </a:r>
            <a:endParaRPr lang="en-US" sz="6600" b="1" dirty="0" smtClean="0">
              <a:solidFill>
                <a:srgbClr val="6BA42C"/>
              </a:solidFill>
              <a:latin typeface="Algerian" pitchFamily="82" charset="0"/>
              <a:ea typeface="Adobe Kaiti Std R"/>
              <a:cs typeface="Adobe Kaiti Std R"/>
            </a:endParaRPr>
          </a:p>
        </p:txBody>
      </p:sp>
      <p:sp>
        <p:nvSpPr>
          <p:cNvPr id="5123" name="Subtitle 2"/>
          <p:cNvSpPr>
            <a:spLocks noGrp="1"/>
          </p:cNvSpPr>
          <p:nvPr>
            <p:ph type="subTitle" idx="1"/>
          </p:nvPr>
        </p:nvSpPr>
        <p:spPr>
          <a:xfrm>
            <a:off x="838200" y="4562499"/>
            <a:ext cx="7205663" cy="1674813"/>
          </a:xfrm>
        </p:spPr>
        <p:txBody>
          <a:bodyPr/>
          <a:lstStyle/>
          <a:p>
            <a:pPr algn="ctr" eaLnBrk="1" hangingPunct="1"/>
            <a:r>
              <a:rPr lang="en-US" sz="3600" b="1" dirty="0" smtClean="0">
                <a:solidFill>
                  <a:srgbClr val="0070C0"/>
                </a:solidFill>
                <a:latin typeface="Garamond" pitchFamily="18" charset="0"/>
              </a:rPr>
              <a:t>Dr. Sanjay Kumar </a:t>
            </a:r>
            <a:r>
              <a:rPr lang="en-US" sz="3600" b="1" dirty="0" err="1" smtClean="0">
                <a:solidFill>
                  <a:srgbClr val="0070C0"/>
                </a:solidFill>
                <a:latin typeface="Garamond" pitchFamily="18" charset="0"/>
              </a:rPr>
              <a:t>Jha</a:t>
            </a:r>
            <a:endParaRPr lang="en-US" sz="3600" b="1" dirty="0" smtClean="0">
              <a:solidFill>
                <a:srgbClr val="0070C0"/>
              </a:solidFill>
              <a:latin typeface="Garamond" pitchFamily="18" charset="0"/>
            </a:endParaRPr>
          </a:p>
          <a:p>
            <a:pPr algn="ctr" eaLnBrk="1" hangingPunct="1"/>
            <a:r>
              <a:rPr lang="en-US" sz="2400" b="1" dirty="0" smtClean="0">
                <a:solidFill>
                  <a:srgbClr val="0070C0"/>
                </a:solidFill>
                <a:latin typeface="Garamond" pitchFamily="18" charset="0"/>
              </a:rPr>
              <a:t>Department of Zoology</a:t>
            </a:r>
          </a:p>
          <a:p>
            <a:pPr algn="ctr" eaLnBrk="1" hangingPunct="1"/>
            <a:r>
              <a:rPr lang="en-US" sz="2400" b="1" dirty="0" smtClean="0">
                <a:solidFill>
                  <a:srgbClr val="0070C0"/>
                </a:solidFill>
                <a:latin typeface="Garamond" pitchFamily="18" charset="0"/>
              </a:rPr>
              <a:t>P.G.G.C.G. – 42, Chandigarh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222920"/>
            <a:ext cx="9144000" cy="685800"/>
          </a:xfrm>
        </p:spPr>
        <p:txBody>
          <a:bodyPr>
            <a:noAutofit/>
          </a:bodyPr>
          <a:lstStyle/>
          <a:p>
            <a:pPr algn="ctr" eaLnBrk="1" hangingPunct="1"/>
            <a:r>
              <a:rPr lang="en-US" sz="4000" b="1" dirty="0" smtClean="0">
                <a:solidFill>
                  <a:srgbClr val="7030A0"/>
                </a:solidFill>
                <a:latin typeface="Algerian" pitchFamily="82" charset="0"/>
                <a:ea typeface="Adobe Myungjo Std M"/>
                <a:cs typeface="Adobe Myungjo Std M"/>
              </a:rPr>
              <a:t>General Characters</a:t>
            </a:r>
          </a:p>
        </p:txBody>
      </p:sp>
      <p:sp>
        <p:nvSpPr>
          <p:cNvPr id="6147" name="Content Placeholder 2"/>
          <p:cNvSpPr>
            <a:spLocks noGrp="1"/>
          </p:cNvSpPr>
          <p:nvPr>
            <p:ph idx="1"/>
          </p:nvPr>
        </p:nvSpPr>
        <p:spPr>
          <a:xfrm>
            <a:off x="0" y="1008112"/>
            <a:ext cx="9144000" cy="5877272"/>
          </a:xfrm>
        </p:spPr>
        <p:txBody>
          <a:bodyPr>
            <a:noAutofit/>
          </a:bodyPr>
          <a:lstStyle/>
          <a:p>
            <a:pPr algn="just" eaLnBrk="1" hangingPunct="1">
              <a:buFont typeface="Wingdings 2" pitchFamily="18" charset="2"/>
              <a:buNone/>
            </a:pPr>
            <a:r>
              <a:rPr lang="en-US" sz="2000" dirty="0" smtClean="0">
                <a:solidFill>
                  <a:srgbClr val="002060"/>
                </a:solidFill>
                <a:latin typeface="Palatino Linotype" pitchFamily="18" charset="0"/>
              </a:rPr>
              <a:t>The phylum </a:t>
            </a:r>
            <a:r>
              <a:rPr lang="en-US" sz="2000" dirty="0" err="1" smtClean="0">
                <a:solidFill>
                  <a:srgbClr val="002060"/>
                </a:solidFill>
                <a:latin typeface="Palatino Linotype" pitchFamily="18" charset="0"/>
              </a:rPr>
              <a:t>Mollusca</a:t>
            </a:r>
            <a:r>
              <a:rPr lang="en-US" sz="2000" dirty="0" smtClean="0">
                <a:solidFill>
                  <a:srgbClr val="002060"/>
                </a:solidFill>
                <a:latin typeface="Palatino Linotype" pitchFamily="18" charset="0"/>
              </a:rPr>
              <a:t> are next to </a:t>
            </a:r>
            <a:r>
              <a:rPr lang="en-US" sz="2000" dirty="0" err="1" smtClean="0">
                <a:solidFill>
                  <a:srgbClr val="002060"/>
                </a:solidFill>
                <a:latin typeface="Palatino Linotype" pitchFamily="18" charset="0"/>
              </a:rPr>
              <a:t>Arthropoda</a:t>
            </a:r>
            <a:r>
              <a:rPr lang="en-US" sz="2000" dirty="0" smtClean="0">
                <a:solidFill>
                  <a:srgbClr val="002060"/>
                </a:solidFill>
                <a:latin typeface="Palatino Linotype" pitchFamily="18" charset="0"/>
              </a:rPr>
              <a:t> as regards the number of genera, species and the diversity of form, size and organization. This phylum is commonly represented by mussels, oysters, snails, slugs, squids and cuttlefishes, etc. possessing the following characteristics:-</a:t>
            </a:r>
          </a:p>
          <a:p>
            <a:pPr algn="just" eaLnBrk="1" hangingPunct="1">
              <a:buClr>
                <a:srgbClr val="00B050"/>
              </a:buClr>
              <a:buSzPct val="100000"/>
              <a:buFont typeface="Wingdings" pitchFamily="2" charset="2"/>
              <a:buChar char="v"/>
            </a:pPr>
            <a:r>
              <a:rPr lang="en-US" sz="2000" b="1" dirty="0" smtClean="0">
                <a:solidFill>
                  <a:srgbClr val="00B0F0"/>
                </a:solidFill>
                <a:latin typeface="Palatino Linotype" pitchFamily="18" charset="0"/>
              </a:rPr>
              <a:t>BODY FORM:</a:t>
            </a:r>
            <a:r>
              <a:rPr lang="en-US" sz="2000" dirty="0" smtClean="0">
                <a:solidFill>
                  <a:srgbClr val="00B0F0"/>
                </a:solidFill>
                <a:latin typeface="Palatino Linotype" pitchFamily="18" charset="0"/>
              </a:rPr>
              <a:t> </a:t>
            </a:r>
            <a:r>
              <a:rPr lang="en-US" sz="2000" dirty="0" smtClean="0">
                <a:solidFill>
                  <a:srgbClr val="002060"/>
                </a:solidFill>
                <a:latin typeface="Palatino Linotype" pitchFamily="18" charset="0"/>
              </a:rPr>
              <a:t>The body has a variety of shapes and is usually </a:t>
            </a:r>
            <a:r>
              <a:rPr lang="en-US" sz="2000" dirty="0" err="1" smtClean="0">
                <a:solidFill>
                  <a:srgbClr val="002060"/>
                </a:solidFill>
                <a:latin typeface="Palatino Linotype" pitchFamily="18" charset="0"/>
              </a:rPr>
              <a:t>unsegmented</a:t>
            </a:r>
            <a:r>
              <a:rPr lang="en-US" sz="2000" dirty="0" smtClean="0">
                <a:solidFill>
                  <a:srgbClr val="002060"/>
                </a:solidFill>
                <a:latin typeface="Palatino Linotype" pitchFamily="18" charset="0"/>
              </a:rPr>
              <a:t>. </a:t>
            </a:r>
            <a:r>
              <a:rPr lang="en-US" sz="2000" i="1" dirty="0" err="1" smtClean="0">
                <a:solidFill>
                  <a:srgbClr val="002060"/>
                </a:solidFill>
                <a:latin typeface="Palatino Linotype" pitchFamily="18" charset="0"/>
              </a:rPr>
              <a:t>Neopilina</a:t>
            </a:r>
            <a:r>
              <a:rPr lang="en-US" sz="2000" dirty="0" smtClean="0">
                <a:solidFill>
                  <a:srgbClr val="002060"/>
                </a:solidFill>
                <a:latin typeface="Palatino Linotype" pitchFamily="18" charset="0"/>
              </a:rPr>
              <a:t> is a segmented </a:t>
            </a:r>
            <a:r>
              <a:rPr lang="en-US" sz="2000" dirty="0" err="1" smtClean="0">
                <a:solidFill>
                  <a:srgbClr val="002060"/>
                </a:solidFill>
                <a:latin typeface="Palatino Linotype" pitchFamily="18" charset="0"/>
              </a:rPr>
              <a:t>mullusk</a:t>
            </a:r>
            <a:r>
              <a:rPr lang="en-US" sz="2000" dirty="0" smtClean="0">
                <a:solidFill>
                  <a:srgbClr val="002060"/>
                </a:solidFill>
                <a:latin typeface="Palatino Linotype" pitchFamily="18" charset="0"/>
              </a:rPr>
              <a:t> and is connecting link between phylum Annelids and Mollusks.</a:t>
            </a:r>
          </a:p>
          <a:p>
            <a:pPr algn="just" eaLnBrk="1" hangingPunct="1">
              <a:buClr>
                <a:srgbClr val="00B050"/>
              </a:buClr>
              <a:buSzPct val="100000"/>
              <a:buFont typeface="Wingdings" pitchFamily="2" charset="2"/>
              <a:buChar char="v"/>
            </a:pPr>
            <a:r>
              <a:rPr lang="en-US" sz="2000" b="1" dirty="0" smtClean="0">
                <a:solidFill>
                  <a:srgbClr val="00B050"/>
                </a:solidFill>
                <a:latin typeface="Palatino Linotype" pitchFamily="18" charset="0"/>
              </a:rPr>
              <a:t>SYMMETRY:</a:t>
            </a:r>
            <a:r>
              <a:rPr lang="en-US" sz="2000" dirty="0" smtClean="0">
                <a:solidFill>
                  <a:srgbClr val="00B050"/>
                </a:solidFill>
                <a:latin typeface="Palatino Linotype" pitchFamily="18" charset="0"/>
              </a:rPr>
              <a:t> </a:t>
            </a:r>
            <a:r>
              <a:rPr lang="en-US" sz="2000" dirty="0" smtClean="0">
                <a:solidFill>
                  <a:srgbClr val="002060"/>
                </a:solidFill>
                <a:latin typeface="Palatino Linotype" pitchFamily="18" charset="0"/>
              </a:rPr>
              <a:t>Their body has a </a:t>
            </a:r>
            <a:r>
              <a:rPr lang="en-US" sz="2000" u="sng" dirty="0" smtClean="0">
                <a:solidFill>
                  <a:srgbClr val="002060"/>
                </a:solidFill>
                <a:latin typeface="Palatino Linotype" pitchFamily="18" charset="0"/>
              </a:rPr>
              <a:t>bilateral</a:t>
            </a:r>
            <a:r>
              <a:rPr lang="en-US" sz="2000" dirty="0" smtClean="0">
                <a:solidFill>
                  <a:srgbClr val="002060"/>
                </a:solidFill>
                <a:latin typeface="Palatino Linotype" pitchFamily="18" charset="0"/>
              </a:rPr>
              <a:t> symmetry, but some forms get secondarily twisted due to torsion during growth and become asymmetrical.</a:t>
            </a:r>
          </a:p>
          <a:p>
            <a:pPr algn="just">
              <a:buClr>
                <a:srgbClr val="00B050"/>
              </a:buClr>
              <a:buSzPct val="100000"/>
              <a:buFont typeface="Wingdings" pitchFamily="2" charset="2"/>
              <a:buChar char="v"/>
            </a:pPr>
            <a:r>
              <a:rPr lang="en-US" sz="2000" b="1" dirty="0" smtClean="0">
                <a:solidFill>
                  <a:srgbClr val="FF0000"/>
                </a:solidFill>
                <a:latin typeface="Palatino Linotype" pitchFamily="18" charset="0"/>
              </a:rPr>
              <a:t>GERM LAYERS:</a:t>
            </a:r>
            <a:r>
              <a:rPr lang="en-US" sz="2000" dirty="0" smtClean="0">
                <a:solidFill>
                  <a:srgbClr val="FF0000"/>
                </a:solidFill>
                <a:latin typeface="Palatino Linotype" pitchFamily="18" charset="0"/>
              </a:rPr>
              <a:t> </a:t>
            </a:r>
            <a:r>
              <a:rPr lang="en-US" sz="2000" dirty="0" smtClean="0">
                <a:solidFill>
                  <a:srgbClr val="002060"/>
                </a:solidFill>
                <a:latin typeface="Palatino Linotype" pitchFamily="18" charset="0"/>
              </a:rPr>
              <a:t>Mollusks develops form three germ layers, </a:t>
            </a:r>
            <a:r>
              <a:rPr lang="en-US" sz="2000" i="1" dirty="0" smtClean="0">
                <a:solidFill>
                  <a:srgbClr val="002060"/>
                </a:solidFill>
                <a:latin typeface="Palatino Linotype" pitchFamily="18" charset="0"/>
              </a:rPr>
              <a:t>viz.</a:t>
            </a:r>
            <a:r>
              <a:rPr lang="en-US" sz="2000" dirty="0" smtClean="0">
                <a:solidFill>
                  <a:srgbClr val="002060"/>
                </a:solidFill>
                <a:latin typeface="Palatino Linotype" pitchFamily="18" charset="0"/>
              </a:rPr>
              <a:t>, ectoderm, mesoderm and endoderm, hence </a:t>
            </a:r>
            <a:r>
              <a:rPr lang="en-US" sz="2000" u="sng" dirty="0" err="1" smtClean="0">
                <a:solidFill>
                  <a:srgbClr val="002060"/>
                </a:solidFill>
                <a:latin typeface="Palatino Linotype" pitchFamily="18" charset="0"/>
              </a:rPr>
              <a:t>triploblastic</a:t>
            </a:r>
            <a:r>
              <a:rPr lang="en-US" sz="2000" dirty="0" smtClean="0">
                <a:solidFill>
                  <a:srgbClr val="002060"/>
                </a:solidFill>
                <a:latin typeface="Palatino Linotype" pitchFamily="18" charset="0"/>
              </a:rPr>
              <a:t> animals.</a:t>
            </a:r>
            <a:endParaRPr lang="en-US" sz="2000" dirty="0" smtClean="0">
              <a:solidFill>
                <a:srgbClr val="002060"/>
              </a:solidFill>
              <a:latin typeface="Adobe Garamond Pro Bold"/>
            </a:endParaRPr>
          </a:p>
          <a:p>
            <a:pPr algn="just">
              <a:buClr>
                <a:srgbClr val="00B050"/>
              </a:buClr>
              <a:buSzPct val="100000"/>
              <a:buFont typeface="Wingdings" pitchFamily="2" charset="2"/>
              <a:buChar char="v"/>
            </a:pPr>
            <a:r>
              <a:rPr lang="en-US" sz="2000" b="1" dirty="0" smtClean="0">
                <a:solidFill>
                  <a:srgbClr val="6BA42C"/>
                </a:solidFill>
                <a:latin typeface="Palatino Linotype" pitchFamily="18" charset="0"/>
              </a:rPr>
              <a:t>LEVEL OF ORGANIZATION:</a:t>
            </a:r>
            <a:r>
              <a:rPr lang="en-US" sz="2000" dirty="0" smtClean="0">
                <a:solidFill>
                  <a:srgbClr val="6BA42C"/>
                </a:solidFill>
                <a:latin typeface="Palatino Linotype" pitchFamily="18" charset="0"/>
              </a:rPr>
              <a:t> </a:t>
            </a:r>
            <a:r>
              <a:rPr lang="en-US" sz="2000" dirty="0" smtClean="0">
                <a:solidFill>
                  <a:srgbClr val="002060"/>
                </a:solidFill>
                <a:latin typeface="Palatino Linotype" pitchFamily="18" charset="0"/>
              </a:rPr>
              <a:t>The mollusks have definite organ-systems for various metabolic activities, hence, possess organ-system level of body organization.</a:t>
            </a:r>
          </a:p>
          <a:p>
            <a:pPr algn="just">
              <a:buClr>
                <a:srgbClr val="00B050"/>
              </a:buClr>
              <a:buSzPct val="100000"/>
              <a:buFont typeface="Wingdings" pitchFamily="2" charset="2"/>
              <a:buChar char="v"/>
            </a:pPr>
            <a:r>
              <a:rPr lang="en-US" sz="2000" b="1" dirty="0" smtClean="0">
                <a:solidFill>
                  <a:srgbClr val="0070C0"/>
                </a:solidFill>
                <a:latin typeface="Palatino Linotype" pitchFamily="18" charset="0"/>
              </a:rPr>
              <a:t>BODY PARTS:</a:t>
            </a:r>
            <a:r>
              <a:rPr lang="en-US" sz="2000" dirty="0" smtClean="0">
                <a:solidFill>
                  <a:srgbClr val="002060"/>
                </a:solidFill>
                <a:latin typeface="Palatino Linotype" pitchFamily="18" charset="0"/>
              </a:rPr>
              <a:t> The body is generally soft and is distinguished into three regions, </a:t>
            </a:r>
            <a:r>
              <a:rPr lang="en-US" sz="2000" i="1" dirty="0" smtClean="0">
                <a:solidFill>
                  <a:srgbClr val="002060"/>
                </a:solidFill>
                <a:latin typeface="Palatino Linotype" pitchFamily="18" charset="0"/>
              </a:rPr>
              <a:t>viz</a:t>
            </a:r>
            <a:r>
              <a:rPr lang="en-US" sz="2000" dirty="0" smtClean="0">
                <a:solidFill>
                  <a:srgbClr val="002060"/>
                </a:solidFill>
                <a:latin typeface="Palatino Linotype" pitchFamily="18" charset="0"/>
              </a:rPr>
              <a:t>., ant. </a:t>
            </a:r>
            <a:r>
              <a:rPr lang="en-US" sz="2000" b="1" dirty="0" smtClean="0">
                <a:solidFill>
                  <a:srgbClr val="002060"/>
                </a:solidFill>
                <a:latin typeface="Palatino Linotype" pitchFamily="18" charset="0"/>
              </a:rPr>
              <a:t>Head</a:t>
            </a:r>
            <a:r>
              <a:rPr lang="en-US" sz="2000" dirty="0" smtClean="0">
                <a:solidFill>
                  <a:srgbClr val="002060"/>
                </a:solidFill>
                <a:latin typeface="Palatino Linotype" pitchFamily="18" charset="0"/>
              </a:rPr>
              <a:t> with sense organs, dorsal </a:t>
            </a:r>
            <a:r>
              <a:rPr lang="en-US" sz="2000" b="1" dirty="0" smtClean="0">
                <a:solidFill>
                  <a:srgbClr val="002060"/>
                </a:solidFill>
                <a:latin typeface="Palatino Linotype" pitchFamily="18" charset="0"/>
              </a:rPr>
              <a:t>Visceral mass</a:t>
            </a:r>
            <a:r>
              <a:rPr lang="en-US" sz="2000" dirty="0" smtClean="0">
                <a:solidFill>
                  <a:srgbClr val="002060"/>
                </a:solidFill>
                <a:latin typeface="Palatino Linotype" pitchFamily="18" charset="0"/>
              </a:rPr>
              <a:t> having organ-systems and ventral </a:t>
            </a:r>
            <a:r>
              <a:rPr lang="en-US" sz="2000" b="1" dirty="0" smtClean="0">
                <a:solidFill>
                  <a:srgbClr val="002060"/>
                </a:solidFill>
                <a:latin typeface="Palatino Linotype" pitchFamily="18" charset="0"/>
              </a:rPr>
              <a:t>muscular Foot</a:t>
            </a:r>
            <a:r>
              <a:rPr lang="en-US" sz="2000" dirty="0" smtClean="0">
                <a:solidFill>
                  <a:srgbClr val="002060"/>
                </a:solidFill>
                <a:latin typeface="Palatino Linotype" pitchFamily="18" charset="0"/>
              </a:rPr>
              <a:t> for locomotion. Foot is modified for creeping, burrowing, swimming, etc.</a:t>
            </a:r>
            <a:endParaRPr lang="en-US" sz="2000" b="1" dirty="0" smtClean="0">
              <a:solidFill>
                <a:srgbClr val="002060"/>
              </a:solidFill>
              <a:latin typeface="Adobe Garamond Pro Bo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0" y="0"/>
            <a:ext cx="9144000" cy="6858000"/>
          </a:xfrm>
        </p:spPr>
        <p:txBody>
          <a:bodyPr>
            <a:normAutofit/>
          </a:bodyPr>
          <a:lstStyle/>
          <a:p>
            <a:pPr algn="just" eaLnBrk="1" hangingPunct="1">
              <a:buClr>
                <a:srgbClr val="C00000"/>
              </a:buClr>
              <a:buSzPct val="100000"/>
              <a:buFont typeface="Wingdings" pitchFamily="2" charset="2"/>
              <a:buChar char="v"/>
            </a:pPr>
            <a:r>
              <a:rPr lang="en-US" sz="2000" b="1" dirty="0" smtClean="0">
                <a:solidFill>
                  <a:srgbClr val="C00000"/>
                </a:solidFill>
                <a:latin typeface="Palatino Linotype" pitchFamily="18" charset="0"/>
              </a:rPr>
              <a:t>BODY WALL:</a:t>
            </a:r>
            <a:r>
              <a:rPr lang="en-US" sz="2000" dirty="0" smtClean="0">
                <a:solidFill>
                  <a:srgbClr val="58267E"/>
                </a:solidFill>
                <a:latin typeface="Palatino Linotype" pitchFamily="18" charset="0"/>
              </a:rPr>
              <a:t> Epidermis is </a:t>
            </a:r>
            <a:r>
              <a:rPr lang="en-US" sz="2000" u="sng" dirty="0" smtClean="0">
                <a:solidFill>
                  <a:srgbClr val="58267E"/>
                </a:solidFill>
                <a:latin typeface="Palatino Linotype" pitchFamily="18" charset="0"/>
              </a:rPr>
              <a:t>one-layered</a:t>
            </a:r>
            <a:r>
              <a:rPr lang="en-US" sz="2000" dirty="0" smtClean="0">
                <a:solidFill>
                  <a:srgbClr val="58267E"/>
                </a:solidFill>
                <a:latin typeface="Palatino Linotype" pitchFamily="18" charset="0"/>
              </a:rPr>
              <a:t>, usually ciliated, with mucous glands. Muscles are </a:t>
            </a:r>
            <a:r>
              <a:rPr lang="en-US" sz="2000" u="sng" dirty="0" err="1" smtClean="0">
                <a:solidFill>
                  <a:srgbClr val="58267E"/>
                </a:solidFill>
                <a:latin typeface="Palatino Linotype" pitchFamily="18" charset="0"/>
              </a:rPr>
              <a:t>unstriped</a:t>
            </a:r>
            <a:r>
              <a:rPr lang="en-US" sz="2000" dirty="0" smtClean="0">
                <a:solidFill>
                  <a:srgbClr val="58267E"/>
                </a:solidFill>
                <a:latin typeface="Palatino Linotype" pitchFamily="18" charset="0"/>
              </a:rPr>
              <a:t> or </a:t>
            </a:r>
            <a:r>
              <a:rPr lang="en-US" sz="2000" u="sng" dirty="0" err="1" smtClean="0">
                <a:solidFill>
                  <a:srgbClr val="58267E"/>
                </a:solidFill>
                <a:latin typeface="Palatino Linotype" pitchFamily="18" charset="0"/>
              </a:rPr>
              <a:t>unstriated</a:t>
            </a:r>
            <a:r>
              <a:rPr lang="en-US" sz="2000" dirty="0" smtClean="0">
                <a:solidFill>
                  <a:srgbClr val="58267E"/>
                </a:solidFill>
                <a:latin typeface="Palatino Linotype" pitchFamily="18" charset="0"/>
              </a:rPr>
              <a:t> and occur in bundles.</a:t>
            </a:r>
          </a:p>
          <a:p>
            <a:pPr algn="just" eaLnBrk="1" hangingPunct="1">
              <a:buClr>
                <a:srgbClr val="C00000"/>
              </a:buClr>
              <a:buSzPct val="100000"/>
              <a:buFont typeface="Wingdings" pitchFamily="2" charset="2"/>
              <a:buChar char="v"/>
            </a:pPr>
            <a:r>
              <a:rPr lang="en-US" sz="2000" b="1" dirty="0" smtClean="0">
                <a:solidFill>
                  <a:srgbClr val="00B0F0"/>
                </a:solidFill>
                <a:latin typeface="Palatino Linotype" pitchFamily="18" charset="0"/>
              </a:rPr>
              <a:t>MANTLE (PALLIUM):</a:t>
            </a:r>
            <a:r>
              <a:rPr lang="en-US" sz="2000" dirty="0" smtClean="0">
                <a:solidFill>
                  <a:srgbClr val="00B0F0"/>
                </a:solidFill>
                <a:latin typeface="Palatino Linotype" pitchFamily="18" charset="0"/>
              </a:rPr>
              <a:t> </a:t>
            </a:r>
            <a:r>
              <a:rPr lang="en-US" sz="2000" dirty="0" smtClean="0">
                <a:solidFill>
                  <a:srgbClr val="58267E"/>
                </a:solidFill>
                <a:latin typeface="Palatino Linotype" pitchFamily="18" charset="0"/>
              </a:rPr>
              <a:t>A thin, fleshy fold or outgrowth of dorsal body wall covers the body (fully or partially) and is called the </a:t>
            </a:r>
            <a:r>
              <a:rPr lang="en-US" sz="2000" u="sng" dirty="0" smtClean="0">
                <a:solidFill>
                  <a:srgbClr val="58267E"/>
                </a:solidFill>
                <a:latin typeface="Palatino Linotype" pitchFamily="18" charset="0"/>
              </a:rPr>
              <a:t>mantle</a:t>
            </a:r>
            <a:r>
              <a:rPr lang="en-US" sz="2000" dirty="0" smtClean="0">
                <a:solidFill>
                  <a:srgbClr val="58267E"/>
                </a:solidFill>
                <a:latin typeface="Palatino Linotype" pitchFamily="18" charset="0"/>
              </a:rPr>
              <a:t> or </a:t>
            </a:r>
            <a:r>
              <a:rPr lang="en-US" sz="2000" u="sng" dirty="0" err="1" smtClean="0">
                <a:solidFill>
                  <a:srgbClr val="58267E"/>
                </a:solidFill>
                <a:latin typeface="Palatino Linotype" pitchFamily="18" charset="0"/>
              </a:rPr>
              <a:t>pallium</a:t>
            </a:r>
            <a:r>
              <a:rPr lang="en-US" sz="2000" dirty="0" smtClean="0">
                <a:solidFill>
                  <a:srgbClr val="58267E"/>
                </a:solidFill>
                <a:latin typeface="Palatino Linotype" pitchFamily="18" charset="0"/>
              </a:rPr>
              <a:t>. It encloses a space called </a:t>
            </a:r>
            <a:r>
              <a:rPr lang="en-US" sz="2000" b="1" dirty="0" smtClean="0">
                <a:solidFill>
                  <a:srgbClr val="58267E"/>
                </a:solidFill>
                <a:latin typeface="Palatino Linotype" pitchFamily="18" charset="0"/>
              </a:rPr>
              <a:t>mantle </a:t>
            </a:r>
            <a:r>
              <a:rPr lang="en-US" sz="2000" dirty="0" smtClean="0">
                <a:solidFill>
                  <a:srgbClr val="58267E"/>
                </a:solidFill>
                <a:latin typeface="Palatino Linotype" pitchFamily="18" charset="0"/>
              </a:rPr>
              <a:t>or </a:t>
            </a:r>
            <a:r>
              <a:rPr lang="en-US" sz="2000" b="1" dirty="0" err="1" smtClean="0">
                <a:solidFill>
                  <a:srgbClr val="58267E"/>
                </a:solidFill>
                <a:latin typeface="Palatino Linotype" pitchFamily="18" charset="0"/>
              </a:rPr>
              <a:t>pallial</a:t>
            </a:r>
            <a:r>
              <a:rPr lang="en-US" sz="2000" b="1" dirty="0" smtClean="0">
                <a:solidFill>
                  <a:srgbClr val="58267E"/>
                </a:solidFill>
                <a:latin typeface="Palatino Linotype" pitchFamily="18" charset="0"/>
              </a:rPr>
              <a:t> cavity</a:t>
            </a:r>
            <a:r>
              <a:rPr lang="en-US" sz="2000" dirty="0" smtClean="0">
                <a:solidFill>
                  <a:srgbClr val="58267E"/>
                </a:solidFill>
                <a:latin typeface="Palatino Linotype" pitchFamily="18" charset="0"/>
              </a:rPr>
              <a:t>, between itself and the body.</a:t>
            </a:r>
            <a:endParaRPr lang="en-US" sz="2000" u="sng" dirty="0" smtClean="0">
              <a:solidFill>
                <a:srgbClr val="58267E"/>
              </a:solidFill>
              <a:latin typeface="Palatino Linotype" pitchFamily="18" charset="0"/>
            </a:endParaRPr>
          </a:p>
          <a:p>
            <a:pPr algn="just" eaLnBrk="1" hangingPunct="1">
              <a:buClr>
                <a:srgbClr val="C00000"/>
              </a:buClr>
              <a:buSzPct val="100000"/>
              <a:buFont typeface="Wingdings" pitchFamily="2" charset="2"/>
              <a:buChar char="v"/>
            </a:pPr>
            <a:r>
              <a:rPr lang="en-US" sz="2000" b="1" dirty="0" smtClean="0">
                <a:solidFill>
                  <a:srgbClr val="002060"/>
                </a:solidFill>
                <a:latin typeface="Palatino Linotype" pitchFamily="18" charset="0"/>
              </a:rPr>
              <a:t>SHELL:</a:t>
            </a:r>
            <a:r>
              <a:rPr lang="en-US" sz="2000" dirty="0" smtClean="0">
                <a:solidFill>
                  <a:srgbClr val="58267E"/>
                </a:solidFill>
                <a:latin typeface="Palatino Linotype" pitchFamily="18" charset="0"/>
              </a:rPr>
              <a:t> The mantle usually secretes an external hard and </a:t>
            </a:r>
            <a:r>
              <a:rPr lang="en-US" sz="2000" dirty="0" err="1" smtClean="0">
                <a:solidFill>
                  <a:srgbClr val="58267E"/>
                </a:solidFill>
                <a:latin typeface="Palatino Linotype" pitchFamily="18" charset="0"/>
              </a:rPr>
              <a:t>calcarious</a:t>
            </a:r>
            <a:r>
              <a:rPr lang="en-US" sz="2000" dirty="0" smtClean="0">
                <a:solidFill>
                  <a:srgbClr val="58267E"/>
                </a:solidFill>
                <a:latin typeface="Palatino Linotype" pitchFamily="18" charset="0"/>
              </a:rPr>
              <a:t> </a:t>
            </a:r>
            <a:r>
              <a:rPr lang="en-US" sz="2000" b="1" dirty="0" smtClean="0">
                <a:solidFill>
                  <a:srgbClr val="58267E"/>
                </a:solidFill>
                <a:latin typeface="Palatino Linotype" pitchFamily="18" charset="0"/>
              </a:rPr>
              <a:t>Shell</a:t>
            </a:r>
            <a:r>
              <a:rPr lang="en-US" sz="2000" dirty="0" smtClean="0">
                <a:solidFill>
                  <a:srgbClr val="58267E"/>
                </a:solidFill>
                <a:latin typeface="Palatino Linotype" pitchFamily="18" charset="0"/>
              </a:rPr>
              <a:t> of 1, 2 or 8 pieces. The shell may, however, be internal, reduced and even absent in some mollusks.</a:t>
            </a:r>
          </a:p>
          <a:p>
            <a:pPr algn="just">
              <a:buClr>
                <a:srgbClr val="C00000"/>
              </a:buClr>
              <a:buSzPct val="100000"/>
              <a:buFont typeface="Wingdings" pitchFamily="2" charset="2"/>
              <a:buChar char="v"/>
            </a:pPr>
            <a:r>
              <a:rPr lang="en-US" sz="2000" b="1" dirty="0" smtClean="0">
                <a:solidFill>
                  <a:schemeClr val="accent1">
                    <a:lumMod val="50000"/>
                  </a:schemeClr>
                </a:solidFill>
                <a:latin typeface="Palatino Linotype" pitchFamily="18" charset="0"/>
              </a:rPr>
              <a:t>BODY CAVITY: </a:t>
            </a:r>
            <a:r>
              <a:rPr lang="en-US" sz="2000" dirty="0" err="1" smtClean="0">
                <a:solidFill>
                  <a:srgbClr val="58267E"/>
                </a:solidFill>
                <a:latin typeface="Palatino Linotype" pitchFamily="18" charset="0"/>
              </a:rPr>
              <a:t>Coelom</a:t>
            </a:r>
            <a:r>
              <a:rPr lang="en-US" sz="2000" dirty="0" smtClean="0">
                <a:solidFill>
                  <a:srgbClr val="58267E"/>
                </a:solidFill>
                <a:latin typeface="Palatino Linotype" pitchFamily="18" charset="0"/>
              </a:rPr>
              <a:t> is </a:t>
            </a:r>
            <a:r>
              <a:rPr lang="en-US" sz="2000" u="sng" dirty="0" smtClean="0">
                <a:solidFill>
                  <a:srgbClr val="58267E"/>
                </a:solidFill>
                <a:latin typeface="Palatino Linotype" pitchFamily="18" charset="0"/>
              </a:rPr>
              <a:t>greatly reduced</a:t>
            </a:r>
            <a:r>
              <a:rPr lang="en-US" sz="2000" dirty="0" smtClean="0">
                <a:solidFill>
                  <a:srgbClr val="58267E"/>
                </a:solidFill>
                <a:latin typeface="Palatino Linotype" pitchFamily="18" charset="0"/>
              </a:rPr>
              <a:t> and is represented by cavities of pericardium, kidneys and gonads. Spaces among the viscera contain blood and form </a:t>
            </a:r>
            <a:r>
              <a:rPr lang="en-US" sz="2000" b="1" dirty="0" err="1" smtClean="0">
                <a:solidFill>
                  <a:srgbClr val="58267E"/>
                </a:solidFill>
                <a:latin typeface="Palatino Linotype" pitchFamily="18" charset="0"/>
              </a:rPr>
              <a:t>haemocoel</a:t>
            </a:r>
            <a:r>
              <a:rPr lang="en-US" sz="2000" dirty="0" smtClean="0">
                <a:solidFill>
                  <a:srgbClr val="58267E"/>
                </a:solidFill>
                <a:latin typeface="Palatino Linotype" pitchFamily="18" charset="0"/>
              </a:rPr>
              <a:t>.</a:t>
            </a:r>
          </a:p>
          <a:p>
            <a:pPr algn="just">
              <a:buClr>
                <a:srgbClr val="C00000"/>
              </a:buClr>
              <a:buSzPct val="100000"/>
              <a:buFont typeface="Wingdings" pitchFamily="2" charset="2"/>
              <a:buChar char="v"/>
            </a:pPr>
            <a:r>
              <a:rPr lang="en-US" sz="2000" b="1" dirty="0" smtClean="0">
                <a:solidFill>
                  <a:srgbClr val="6BA42C"/>
                </a:solidFill>
                <a:latin typeface="Palatino Linotype" pitchFamily="18" charset="0"/>
              </a:rPr>
              <a:t>DIGESTIVE TRACT</a:t>
            </a:r>
            <a:r>
              <a:rPr lang="en-US" sz="2000" b="1" dirty="0" smtClean="0">
                <a:solidFill>
                  <a:srgbClr val="92D050"/>
                </a:solidFill>
                <a:latin typeface="Palatino Linotype" pitchFamily="18" charset="0"/>
              </a:rPr>
              <a:t>: </a:t>
            </a:r>
            <a:r>
              <a:rPr lang="en-US" sz="2000" dirty="0" smtClean="0">
                <a:solidFill>
                  <a:schemeClr val="tx2">
                    <a:lumMod val="50000"/>
                  </a:schemeClr>
                </a:solidFill>
                <a:latin typeface="Palatino Linotype" pitchFamily="18" charset="0"/>
              </a:rPr>
              <a:t>The digestive tract is </a:t>
            </a:r>
            <a:r>
              <a:rPr lang="en-US" sz="2000" u="sng" dirty="0" smtClean="0">
                <a:solidFill>
                  <a:schemeClr val="tx2">
                    <a:lumMod val="50000"/>
                  </a:schemeClr>
                </a:solidFill>
                <a:latin typeface="Palatino Linotype" pitchFamily="18" charset="0"/>
              </a:rPr>
              <a:t>complete</a:t>
            </a:r>
            <a:r>
              <a:rPr lang="en-US" sz="2000" dirty="0" smtClean="0">
                <a:solidFill>
                  <a:schemeClr val="tx2">
                    <a:lumMod val="50000"/>
                  </a:schemeClr>
                </a:solidFill>
                <a:latin typeface="Palatino Linotype" pitchFamily="18" charset="0"/>
              </a:rPr>
              <a:t>. </a:t>
            </a:r>
            <a:r>
              <a:rPr lang="en-US" sz="2000" dirty="0" err="1" smtClean="0">
                <a:solidFill>
                  <a:schemeClr val="tx2">
                    <a:lumMod val="50000"/>
                  </a:schemeClr>
                </a:solidFill>
                <a:latin typeface="Palatino Linotype" pitchFamily="18" charset="0"/>
              </a:rPr>
              <a:t>Buccal</a:t>
            </a:r>
            <a:r>
              <a:rPr lang="en-US" sz="2000" dirty="0" smtClean="0">
                <a:solidFill>
                  <a:schemeClr val="tx2">
                    <a:lumMod val="50000"/>
                  </a:schemeClr>
                </a:solidFill>
                <a:latin typeface="Palatino Linotype" pitchFamily="18" charset="0"/>
              </a:rPr>
              <a:t> cavity often contains a rasping organ, the </a:t>
            </a:r>
            <a:r>
              <a:rPr lang="en-US" sz="2000" b="1" dirty="0" err="1" smtClean="0">
                <a:solidFill>
                  <a:schemeClr val="tx2">
                    <a:lumMod val="50000"/>
                  </a:schemeClr>
                </a:solidFill>
                <a:latin typeface="Palatino Linotype" pitchFamily="18" charset="0"/>
              </a:rPr>
              <a:t>Radula</a:t>
            </a:r>
            <a:r>
              <a:rPr lang="en-US" sz="2000" dirty="0" smtClean="0">
                <a:solidFill>
                  <a:schemeClr val="tx2">
                    <a:lumMod val="50000"/>
                  </a:schemeClr>
                </a:solidFill>
                <a:latin typeface="Palatino Linotype" pitchFamily="18" charset="0"/>
              </a:rPr>
              <a:t> with transverse rows of teeth. Anus opens into the mantle cavity. A large digestive gland, the </a:t>
            </a:r>
            <a:r>
              <a:rPr lang="en-US" sz="2000" b="1" dirty="0" err="1" smtClean="0">
                <a:solidFill>
                  <a:schemeClr val="tx2">
                    <a:lumMod val="50000"/>
                  </a:schemeClr>
                </a:solidFill>
                <a:latin typeface="Palatino Linotype" pitchFamily="18" charset="0"/>
              </a:rPr>
              <a:t>Hepatopancreas</a:t>
            </a:r>
            <a:r>
              <a:rPr lang="en-US" sz="2000" dirty="0" smtClean="0">
                <a:solidFill>
                  <a:schemeClr val="tx2">
                    <a:lumMod val="50000"/>
                  </a:schemeClr>
                </a:solidFill>
                <a:latin typeface="Palatino Linotype" pitchFamily="18" charset="0"/>
              </a:rPr>
              <a:t>, functions as a digestive, absorptive and storage organ.</a:t>
            </a:r>
          </a:p>
          <a:p>
            <a:pPr algn="just">
              <a:buClr>
                <a:srgbClr val="C00000"/>
              </a:buClr>
              <a:buSzPct val="100000"/>
              <a:buFont typeface="Wingdings" pitchFamily="2" charset="2"/>
              <a:buChar char="v"/>
            </a:pPr>
            <a:r>
              <a:rPr lang="en-US" sz="2000" b="1" dirty="0" smtClean="0">
                <a:solidFill>
                  <a:srgbClr val="FF0000"/>
                </a:solidFill>
                <a:latin typeface="Palatino Linotype" pitchFamily="18" charset="0"/>
              </a:rPr>
              <a:t>RESPIRATION:</a:t>
            </a:r>
            <a:r>
              <a:rPr lang="en-US" sz="2000" dirty="0" smtClean="0">
                <a:solidFill>
                  <a:srgbClr val="FF0000"/>
                </a:solidFill>
                <a:latin typeface="Palatino Linotype" pitchFamily="18" charset="0"/>
              </a:rPr>
              <a:t> </a:t>
            </a:r>
            <a:r>
              <a:rPr lang="en-US" sz="2000" dirty="0" smtClean="0">
                <a:solidFill>
                  <a:schemeClr val="bg2">
                    <a:lumMod val="10000"/>
                  </a:schemeClr>
                </a:solidFill>
                <a:latin typeface="Palatino Linotype" pitchFamily="18" charset="0"/>
              </a:rPr>
              <a:t>Respiration usually takes place by one to many lamellate or </a:t>
            </a:r>
            <a:r>
              <a:rPr lang="en-US" sz="2000" u="sng" dirty="0" smtClean="0">
                <a:solidFill>
                  <a:schemeClr val="bg2">
                    <a:lumMod val="10000"/>
                  </a:schemeClr>
                </a:solidFill>
                <a:latin typeface="Palatino Linotype" pitchFamily="18" charset="0"/>
              </a:rPr>
              <a:t>plume-like gills</a:t>
            </a:r>
            <a:r>
              <a:rPr lang="en-US" sz="2000" dirty="0" smtClean="0">
                <a:solidFill>
                  <a:schemeClr val="bg2">
                    <a:lumMod val="10000"/>
                  </a:schemeClr>
                </a:solidFill>
                <a:latin typeface="Palatino Linotype" pitchFamily="18" charset="0"/>
              </a:rPr>
              <a:t> called the </a:t>
            </a:r>
            <a:r>
              <a:rPr lang="en-US" sz="2000" b="1" dirty="0" err="1" smtClean="0">
                <a:solidFill>
                  <a:schemeClr val="bg2">
                    <a:lumMod val="10000"/>
                  </a:schemeClr>
                </a:solidFill>
                <a:latin typeface="Palatino Linotype" pitchFamily="18" charset="0"/>
              </a:rPr>
              <a:t>Ctenidia</a:t>
            </a:r>
            <a:r>
              <a:rPr lang="en-US" sz="2000" dirty="0" smtClean="0">
                <a:solidFill>
                  <a:schemeClr val="bg2">
                    <a:lumMod val="10000"/>
                  </a:schemeClr>
                </a:solidFill>
                <a:latin typeface="Palatino Linotype" pitchFamily="18" charset="0"/>
              </a:rPr>
              <a:t>. Respiration also occurs by </a:t>
            </a:r>
            <a:r>
              <a:rPr lang="en-US" sz="2000" u="sng" dirty="0" smtClean="0">
                <a:solidFill>
                  <a:schemeClr val="bg2">
                    <a:lumMod val="10000"/>
                  </a:schemeClr>
                </a:solidFill>
                <a:latin typeface="Palatino Linotype" pitchFamily="18" charset="0"/>
              </a:rPr>
              <a:t>body surface</a:t>
            </a:r>
            <a:r>
              <a:rPr lang="en-US" sz="2000" dirty="0" smtClean="0">
                <a:solidFill>
                  <a:schemeClr val="bg2">
                    <a:lumMod val="10000"/>
                  </a:schemeClr>
                </a:solidFill>
                <a:latin typeface="Palatino Linotype" pitchFamily="18" charset="0"/>
              </a:rPr>
              <a:t>, </a:t>
            </a:r>
            <a:r>
              <a:rPr lang="en-US" sz="2000" u="sng" dirty="0" smtClean="0">
                <a:solidFill>
                  <a:schemeClr val="bg2">
                    <a:lumMod val="10000"/>
                  </a:schemeClr>
                </a:solidFill>
                <a:latin typeface="Palatino Linotype" pitchFamily="18" charset="0"/>
              </a:rPr>
              <a:t>mantle</a:t>
            </a:r>
            <a:r>
              <a:rPr lang="en-US" sz="2000" dirty="0" smtClean="0">
                <a:solidFill>
                  <a:schemeClr val="bg2">
                    <a:lumMod val="10000"/>
                  </a:schemeClr>
                </a:solidFill>
                <a:latin typeface="Palatino Linotype" pitchFamily="18" charset="0"/>
              </a:rPr>
              <a:t> or a </a:t>
            </a:r>
            <a:r>
              <a:rPr lang="en-US" sz="2000" u="sng" dirty="0" smtClean="0">
                <a:solidFill>
                  <a:schemeClr val="bg2">
                    <a:lumMod val="10000"/>
                  </a:schemeClr>
                </a:solidFill>
                <a:latin typeface="Palatino Linotype" pitchFamily="18" charset="0"/>
              </a:rPr>
              <a:t>pulmonary sac</a:t>
            </a:r>
            <a:r>
              <a:rPr lang="en-US" sz="2000" dirty="0" smtClean="0">
                <a:solidFill>
                  <a:schemeClr val="bg2">
                    <a:lumMod val="10000"/>
                  </a:schemeClr>
                </a:solidFill>
                <a:latin typeface="Palatino Linotype" pitchFamily="18" charset="0"/>
              </a:rPr>
              <a:t> (both </a:t>
            </a:r>
            <a:r>
              <a:rPr lang="en-US" sz="2000" b="1" dirty="0" smtClean="0">
                <a:solidFill>
                  <a:schemeClr val="bg2">
                    <a:lumMod val="10000"/>
                  </a:schemeClr>
                </a:solidFill>
                <a:latin typeface="Palatino Linotype" pitchFamily="18" charset="0"/>
              </a:rPr>
              <a:t>aerial</a:t>
            </a:r>
            <a:r>
              <a:rPr lang="en-US" sz="2000" dirty="0" smtClean="0">
                <a:solidFill>
                  <a:schemeClr val="bg2">
                    <a:lumMod val="10000"/>
                  </a:schemeClr>
                </a:solidFill>
                <a:latin typeface="Palatino Linotype" pitchFamily="18" charset="0"/>
              </a:rPr>
              <a:t> and </a:t>
            </a:r>
            <a:r>
              <a:rPr lang="en-US" sz="2000" b="1" dirty="0" smtClean="0">
                <a:solidFill>
                  <a:schemeClr val="bg2">
                    <a:lumMod val="10000"/>
                  </a:schemeClr>
                </a:solidFill>
                <a:latin typeface="Palatino Linotype" pitchFamily="18" charset="0"/>
              </a:rPr>
              <a:t>aquatic respiration</a:t>
            </a:r>
            <a:r>
              <a:rPr lang="en-US" sz="2000" dirty="0" smtClean="0">
                <a:solidFill>
                  <a:schemeClr val="bg2">
                    <a:lumMod val="10000"/>
                  </a:schemeClr>
                </a:solidFill>
                <a:latin typeface="Palatino Linotype" pitchFamily="18" charset="0"/>
              </a:rPr>
              <a:t>).</a:t>
            </a:r>
          </a:p>
          <a:p>
            <a:pPr algn="just">
              <a:buClr>
                <a:srgbClr val="C00000"/>
              </a:buClr>
              <a:buSzPct val="100000"/>
              <a:buFont typeface="Wingdings" pitchFamily="2" charset="2"/>
              <a:buChar char="v"/>
            </a:pPr>
            <a:r>
              <a:rPr lang="en-US" sz="2000" b="1" dirty="0" smtClean="0">
                <a:solidFill>
                  <a:srgbClr val="0070C0"/>
                </a:solidFill>
                <a:latin typeface="Palatino Linotype" pitchFamily="18" charset="0"/>
              </a:rPr>
              <a:t>CIRCULATORY SYSTEM: </a:t>
            </a:r>
            <a:r>
              <a:rPr lang="en-US" sz="2000" dirty="0" smtClean="0">
                <a:solidFill>
                  <a:schemeClr val="bg2">
                    <a:lumMod val="10000"/>
                  </a:schemeClr>
                </a:solidFill>
                <a:latin typeface="Palatino Linotype" pitchFamily="18" charset="0"/>
              </a:rPr>
              <a:t>Circulatory system is </a:t>
            </a:r>
            <a:r>
              <a:rPr lang="en-US" sz="2000" b="1" dirty="0" smtClean="0">
                <a:solidFill>
                  <a:schemeClr val="bg2">
                    <a:lumMod val="10000"/>
                  </a:schemeClr>
                </a:solidFill>
                <a:latin typeface="Palatino Linotype" pitchFamily="18" charset="0"/>
              </a:rPr>
              <a:t>Open type</a:t>
            </a:r>
            <a:r>
              <a:rPr lang="en-US" sz="2000" dirty="0" smtClean="0">
                <a:solidFill>
                  <a:schemeClr val="bg2">
                    <a:lumMod val="10000"/>
                  </a:schemeClr>
                </a:solidFill>
                <a:latin typeface="Palatino Linotype" pitchFamily="18" charset="0"/>
              </a:rPr>
              <a:t> and includes a dorsal, </a:t>
            </a:r>
            <a:r>
              <a:rPr lang="en-US" sz="2000" dirty="0" err="1" smtClean="0">
                <a:solidFill>
                  <a:schemeClr val="bg2">
                    <a:lumMod val="10000"/>
                  </a:schemeClr>
                </a:solidFill>
                <a:latin typeface="Palatino Linotype" pitchFamily="18" charset="0"/>
              </a:rPr>
              <a:t>pulsatile</a:t>
            </a:r>
            <a:r>
              <a:rPr lang="en-US" sz="2000" dirty="0" smtClean="0">
                <a:solidFill>
                  <a:schemeClr val="bg2">
                    <a:lumMod val="10000"/>
                  </a:schemeClr>
                </a:solidFill>
                <a:latin typeface="Palatino Linotype" pitchFamily="18" charset="0"/>
              </a:rPr>
              <a:t> heart, surrounded by pericardial cavity. Blood contains a Cu</a:t>
            </a:r>
            <a:r>
              <a:rPr lang="en-US" sz="2000" baseline="30000" dirty="0" smtClean="0">
                <a:solidFill>
                  <a:schemeClr val="bg2">
                    <a:lumMod val="10000"/>
                  </a:schemeClr>
                </a:solidFill>
                <a:latin typeface="Palatino Linotype" pitchFamily="18" charset="0"/>
              </a:rPr>
              <a:t>2+</a:t>
            </a:r>
            <a:r>
              <a:rPr lang="en-US" sz="2000" dirty="0" smtClean="0">
                <a:solidFill>
                  <a:schemeClr val="bg2">
                    <a:lumMod val="10000"/>
                  </a:schemeClr>
                </a:solidFill>
                <a:latin typeface="Palatino Linotype" pitchFamily="18" charset="0"/>
              </a:rPr>
              <a:t> containing respiratory pigment, </a:t>
            </a:r>
            <a:r>
              <a:rPr lang="en-US" sz="2000" b="1" dirty="0" err="1" smtClean="0">
                <a:solidFill>
                  <a:schemeClr val="bg2">
                    <a:lumMod val="10000"/>
                  </a:schemeClr>
                </a:solidFill>
                <a:latin typeface="Palatino Linotype" pitchFamily="18" charset="0"/>
              </a:rPr>
              <a:t>Haemocyanin</a:t>
            </a:r>
            <a:r>
              <a:rPr lang="en-US" sz="2000" dirty="0" smtClean="0">
                <a:solidFill>
                  <a:schemeClr val="bg2">
                    <a:lumMod val="10000"/>
                  </a:schemeClr>
                </a:solidFill>
                <a:latin typeface="Palatino Linotype" pitchFamily="18" charset="0"/>
              </a:rPr>
              <a:t>, dissolved in plasma.</a:t>
            </a:r>
            <a:endParaRPr lang="en-US" sz="2000" b="1" dirty="0" smtClean="0">
              <a:solidFill>
                <a:srgbClr val="0070C0"/>
              </a:solidFill>
              <a:latin typeface="Adobe Garamond Pro 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a:xfrm>
            <a:off x="0" y="0"/>
            <a:ext cx="9144000" cy="6858000"/>
          </a:xfrm>
        </p:spPr>
        <p:txBody>
          <a:bodyPr>
            <a:normAutofit/>
          </a:bodyPr>
          <a:lstStyle/>
          <a:p>
            <a:pPr algn="just" eaLnBrk="1" hangingPunct="1">
              <a:buClr>
                <a:srgbClr val="0070C0"/>
              </a:buClr>
              <a:buSzPct val="100000"/>
              <a:buFont typeface="Wingdings" pitchFamily="2" charset="2"/>
              <a:buChar char="v"/>
            </a:pPr>
            <a:r>
              <a:rPr lang="en-US" sz="2000" b="1" dirty="0" smtClean="0">
                <a:solidFill>
                  <a:srgbClr val="00B050"/>
                </a:solidFill>
                <a:latin typeface="Palatino Linotype" pitchFamily="18" charset="0"/>
              </a:rPr>
              <a:t>EXCRETORY SYSTEM:</a:t>
            </a:r>
            <a:r>
              <a:rPr lang="en-US" sz="2000" dirty="0" smtClean="0">
                <a:solidFill>
                  <a:srgbClr val="00B050"/>
                </a:solidFill>
                <a:latin typeface="Palatino Linotype" pitchFamily="18" charset="0"/>
              </a:rPr>
              <a:t> </a:t>
            </a:r>
            <a:r>
              <a:rPr lang="en-US" sz="2000" dirty="0" smtClean="0">
                <a:solidFill>
                  <a:srgbClr val="58267E"/>
                </a:solidFill>
                <a:latin typeface="Palatino Linotype" pitchFamily="18" charset="0"/>
              </a:rPr>
              <a:t>It includes 1 or 2 pairs of </a:t>
            </a:r>
            <a:r>
              <a:rPr lang="en-US" sz="2000" dirty="0" err="1" smtClean="0">
                <a:solidFill>
                  <a:srgbClr val="58267E"/>
                </a:solidFill>
                <a:latin typeface="Palatino Linotype" pitchFamily="18" charset="0"/>
              </a:rPr>
              <a:t>metanephridial</a:t>
            </a:r>
            <a:r>
              <a:rPr lang="en-US" sz="2000" dirty="0" smtClean="0">
                <a:solidFill>
                  <a:srgbClr val="58267E"/>
                </a:solidFill>
                <a:latin typeface="Palatino Linotype" pitchFamily="18" charset="0"/>
              </a:rPr>
              <a:t> tubules called </a:t>
            </a:r>
            <a:r>
              <a:rPr lang="en-US" sz="2000" b="1" dirty="0" smtClean="0">
                <a:solidFill>
                  <a:srgbClr val="58267E"/>
                </a:solidFill>
                <a:latin typeface="Palatino Linotype" pitchFamily="18" charset="0"/>
              </a:rPr>
              <a:t>Kidneys</a:t>
            </a:r>
            <a:r>
              <a:rPr lang="en-US" sz="2000" dirty="0" smtClean="0">
                <a:solidFill>
                  <a:srgbClr val="58267E"/>
                </a:solidFill>
                <a:latin typeface="Palatino Linotype" pitchFamily="18" charset="0"/>
              </a:rPr>
              <a:t>, which communicates with the </a:t>
            </a:r>
            <a:r>
              <a:rPr lang="en-US" sz="2000" dirty="0" err="1" smtClean="0">
                <a:solidFill>
                  <a:srgbClr val="58267E"/>
                </a:solidFill>
                <a:latin typeface="Palatino Linotype" pitchFamily="18" charset="0"/>
              </a:rPr>
              <a:t>coelom</a:t>
            </a:r>
            <a:r>
              <a:rPr lang="en-US" sz="2000" dirty="0" smtClean="0">
                <a:solidFill>
                  <a:srgbClr val="58267E"/>
                </a:solidFill>
                <a:latin typeface="Palatino Linotype" pitchFamily="18" charset="0"/>
              </a:rPr>
              <a:t> (pericardial cavity) on one side by a </a:t>
            </a:r>
            <a:r>
              <a:rPr lang="en-US" sz="2000" u="sng" dirty="0" err="1" smtClean="0">
                <a:solidFill>
                  <a:srgbClr val="58267E"/>
                </a:solidFill>
                <a:latin typeface="Palatino Linotype" pitchFamily="18" charset="0"/>
              </a:rPr>
              <a:t>nephrostome</a:t>
            </a:r>
            <a:r>
              <a:rPr lang="en-US" sz="2000" dirty="0" smtClean="0">
                <a:solidFill>
                  <a:srgbClr val="58267E"/>
                </a:solidFill>
                <a:latin typeface="Palatino Linotype" pitchFamily="18" charset="0"/>
              </a:rPr>
              <a:t> and open into the mantle cavity on the other side by a </a:t>
            </a:r>
            <a:r>
              <a:rPr lang="en-US" sz="2000" u="sng" dirty="0" err="1" smtClean="0">
                <a:solidFill>
                  <a:srgbClr val="58267E"/>
                </a:solidFill>
                <a:latin typeface="Palatino Linotype" pitchFamily="18" charset="0"/>
              </a:rPr>
              <a:t>nephridiopore</a:t>
            </a:r>
            <a:r>
              <a:rPr lang="en-US" sz="2000" dirty="0" smtClean="0">
                <a:solidFill>
                  <a:srgbClr val="58267E"/>
                </a:solidFill>
                <a:latin typeface="Palatino Linotype" pitchFamily="18" charset="0"/>
              </a:rPr>
              <a:t>. They, thus have the nature of </a:t>
            </a:r>
            <a:r>
              <a:rPr lang="en-US" sz="2000" dirty="0" err="1" smtClean="0">
                <a:solidFill>
                  <a:srgbClr val="58267E"/>
                </a:solidFill>
                <a:latin typeface="Palatino Linotype" pitchFamily="18" charset="0"/>
              </a:rPr>
              <a:t>coelomoducts</a:t>
            </a:r>
            <a:r>
              <a:rPr lang="en-US" sz="2000" dirty="0" smtClean="0">
                <a:solidFill>
                  <a:srgbClr val="58267E"/>
                </a:solidFill>
                <a:latin typeface="Palatino Linotype" pitchFamily="18" charset="0"/>
              </a:rPr>
              <a:t>. Waste matter is chiefly </a:t>
            </a:r>
            <a:r>
              <a:rPr lang="en-US" sz="2000" b="1" dirty="0" smtClean="0">
                <a:solidFill>
                  <a:srgbClr val="58267E"/>
                </a:solidFill>
                <a:latin typeface="Palatino Linotype" pitchFamily="18" charset="0"/>
              </a:rPr>
              <a:t>Ammonia</a:t>
            </a:r>
            <a:r>
              <a:rPr lang="en-US" sz="2000" dirty="0" smtClean="0">
                <a:solidFill>
                  <a:srgbClr val="58267E"/>
                </a:solidFill>
                <a:latin typeface="Palatino Linotype" pitchFamily="18" charset="0"/>
              </a:rPr>
              <a:t> in </a:t>
            </a:r>
            <a:r>
              <a:rPr lang="en-US" sz="2000" u="sng" dirty="0" smtClean="0">
                <a:solidFill>
                  <a:srgbClr val="58267E"/>
                </a:solidFill>
                <a:latin typeface="Palatino Linotype" pitchFamily="18" charset="0"/>
              </a:rPr>
              <a:t>aquatic</a:t>
            </a:r>
            <a:r>
              <a:rPr lang="en-US" sz="2000" dirty="0" smtClean="0">
                <a:solidFill>
                  <a:srgbClr val="58267E"/>
                </a:solidFill>
                <a:latin typeface="Palatino Linotype" pitchFamily="18" charset="0"/>
              </a:rPr>
              <a:t> forms and </a:t>
            </a:r>
            <a:r>
              <a:rPr lang="en-US" sz="2000" b="1" dirty="0" smtClean="0">
                <a:solidFill>
                  <a:srgbClr val="58267E"/>
                </a:solidFill>
                <a:latin typeface="Palatino Linotype" pitchFamily="18" charset="0"/>
              </a:rPr>
              <a:t>Uric acid </a:t>
            </a:r>
            <a:r>
              <a:rPr lang="en-US" sz="2000" dirty="0" smtClean="0">
                <a:solidFill>
                  <a:srgbClr val="58267E"/>
                </a:solidFill>
                <a:latin typeface="Palatino Linotype" pitchFamily="18" charset="0"/>
              </a:rPr>
              <a:t>in </a:t>
            </a:r>
            <a:r>
              <a:rPr lang="en-US" sz="2000" u="sng" dirty="0" smtClean="0">
                <a:solidFill>
                  <a:srgbClr val="58267E"/>
                </a:solidFill>
                <a:latin typeface="Palatino Linotype" pitchFamily="18" charset="0"/>
              </a:rPr>
              <a:t>land</a:t>
            </a:r>
            <a:r>
              <a:rPr lang="en-US" sz="2000" dirty="0" smtClean="0">
                <a:solidFill>
                  <a:srgbClr val="58267E"/>
                </a:solidFill>
                <a:latin typeface="Palatino Linotype" pitchFamily="18" charset="0"/>
              </a:rPr>
              <a:t> forms. </a:t>
            </a:r>
          </a:p>
          <a:p>
            <a:pPr algn="just" eaLnBrk="1" hangingPunct="1">
              <a:buClr>
                <a:srgbClr val="0070C0"/>
              </a:buClr>
              <a:buSzPct val="100000"/>
              <a:buFont typeface="Wingdings" pitchFamily="2" charset="2"/>
              <a:buChar char="v"/>
            </a:pPr>
            <a:r>
              <a:rPr lang="en-US" sz="2000" b="1" dirty="0" smtClean="0">
                <a:solidFill>
                  <a:srgbClr val="0070C0"/>
                </a:solidFill>
                <a:latin typeface="Palatino Linotype" pitchFamily="18" charset="0"/>
              </a:rPr>
              <a:t>NERVOUS SYSTEM:</a:t>
            </a:r>
            <a:r>
              <a:rPr lang="en-US" sz="2000" b="1" dirty="0" smtClean="0">
                <a:solidFill>
                  <a:schemeClr val="tx1"/>
                </a:solidFill>
                <a:latin typeface="Palatino Linotype" pitchFamily="18" charset="0"/>
              </a:rPr>
              <a:t> </a:t>
            </a:r>
            <a:r>
              <a:rPr lang="en-US" sz="2000" dirty="0" smtClean="0">
                <a:solidFill>
                  <a:srgbClr val="7030A0"/>
                </a:solidFill>
                <a:latin typeface="Palatino Linotype" pitchFamily="18" charset="0"/>
              </a:rPr>
              <a:t>The nervous system typically comprises of three paired ganglia – </a:t>
            </a:r>
            <a:r>
              <a:rPr lang="en-US" sz="2000" b="1" dirty="0" smtClean="0">
                <a:solidFill>
                  <a:srgbClr val="7030A0"/>
                </a:solidFill>
                <a:latin typeface="Palatino Linotype" pitchFamily="18" charset="0"/>
              </a:rPr>
              <a:t>Cerebral</a:t>
            </a:r>
            <a:r>
              <a:rPr lang="en-US" sz="2000" dirty="0" smtClean="0">
                <a:solidFill>
                  <a:srgbClr val="7030A0"/>
                </a:solidFill>
                <a:latin typeface="Palatino Linotype" pitchFamily="18" charset="0"/>
              </a:rPr>
              <a:t> (above the mouth), </a:t>
            </a:r>
            <a:r>
              <a:rPr lang="en-US" sz="2000" b="1" dirty="0" smtClean="0">
                <a:solidFill>
                  <a:srgbClr val="7030A0"/>
                </a:solidFill>
                <a:latin typeface="Palatino Linotype" pitchFamily="18" charset="0"/>
              </a:rPr>
              <a:t>Pedal</a:t>
            </a:r>
            <a:r>
              <a:rPr lang="en-US" sz="2000" dirty="0" smtClean="0">
                <a:solidFill>
                  <a:srgbClr val="7030A0"/>
                </a:solidFill>
                <a:latin typeface="Palatino Linotype" pitchFamily="18" charset="0"/>
              </a:rPr>
              <a:t> (in the foot) and </a:t>
            </a:r>
            <a:r>
              <a:rPr lang="en-US" sz="2000" b="1" dirty="0" smtClean="0">
                <a:solidFill>
                  <a:srgbClr val="7030A0"/>
                </a:solidFill>
                <a:latin typeface="Palatino Linotype" pitchFamily="18" charset="0"/>
              </a:rPr>
              <a:t>Visceral</a:t>
            </a:r>
            <a:r>
              <a:rPr lang="en-US" sz="2000" dirty="0" smtClean="0">
                <a:solidFill>
                  <a:srgbClr val="7030A0"/>
                </a:solidFill>
                <a:latin typeface="Palatino Linotype" pitchFamily="18" charset="0"/>
              </a:rPr>
              <a:t> (in the visceral mass), all interconnected by </a:t>
            </a:r>
            <a:r>
              <a:rPr lang="en-US" sz="2000" dirty="0" err="1" smtClean="0">
                <a:solidFill>
                  <a:srgbClr val="7030A0"/>
                </a:solidFill>
                <a:latin typeface="Palatino Linotype" pitchFamily="18" charset="0"/>
              </a:rPr>
              <a:t>commissures</a:t>
            </a:r>
            <a:r>
              <a:rPr lang="en-US" sz="2000" dirty="0" smtClean="0">
                <a:solidFill>
                  <a:srgbClr val="7030A0"/>
                </a:solidFill>
                <a:latin typeface="Palatino Linotype" pitchFamily="18" charset="0"/>
              </a:rPr>
              <a:t> and connectives. Sense organs include </a:t>
            </a:r>
            <a:r>
              <a:rPr lang="en-US" sz="2000" b="1" dirty="0" smtClean="0">
                <a:solidFill>
                  <a:srgbClr val="7030A0"/>
                </a:solidFill>
                <a:latin typeface="Palatino Linotype" pitchFamily="18" charset="0"/>
              </a:rPr>
              <a:t>tentacles</a:t>
            </a:r>
            <a:r>
              <a:rPr lang="en-US" sz="2000" dirty="0" smtClean="0">
                <a:solidFill>
                  <a:srgbClr val="7030A0"/>
                </a:solidFill>
                <a:latin typeface="Palatino Linotype" pitchFamily="18" charset="0"/>
              </a:rPr>
              <a:t>, </a:t>
            </a:r>
            <a:r>
              <a:rPr lang="en-US" sz="2000" b="1" dirty="0" smtClean="0">
                <a:solidFill>
                  <a:srgbClr val="7030A0"/>
                </a:solidFill>
                <a:latin typeface="Palatino Linotype" pitchFamily="18" charset="0"/>
              </a:rPr>
              <a:t>eyes</a:t>
            </a:r>
            <a:r>
              <a:rPr lang="en-US" sz="2000" dirty="0" smtClean="0">
                <a:solidFill>
                  <a:srgbClr val="7030A0"/>
                </a:solidFill>
                <a:latin typeface="Palatino Linotype" pitchFamily="18" charset="0"/>
              </a:rPr>
              <a:t>, </a:t>
            </a:r>
            <a:r>
              <a:rPr lang="en-US" sz="2000" b="1" dirty="0" err="1" smtClean="0">
                <a:solidFill>
                  <a:srgbClr val="7030A0"/>
                </a:solidFill>
                <a:latin typeface="Palatino Linotype" pitchFamily="18" charset="0"/>
              </a:rPr>
              <a:t>statocysts</a:t>
            </a:r>
            <a:r>
              <a:rPr lang="en-US" sz="2000" dirty="0" smtClean="0">
                <a:solidFill>
                  <a:srgbClr val="7030A0"/>
                </a:solidFill>
                <a:latin typeface="Palatino Linotype" pitchFamily="18" charset="0"/>
              </a:rPr>
              <a:t> for equilibrium and </a:t>
            </a:r>
            <a:r>
              <a:rPr lang="en-US" sz="2000" b="1" dirty="0" err="1" smtClean="0">
                <a:solidFill>
                  <a:srgbClr val="7030A0"/>
                </a:solidFill>
                <a:latin typeface="Palatino Linotype" pitchFamily="18" charset="0"/>
              </a:rPr>
              <a:t>ospharidium</a:t>
            </a:r>
            <a:r>
              <a:rPr lang="en-US" sz="2000" dirty="0" smtClean="0">
                <a:solidFill>
                  <a:srgbClr val="7030A0"/>
                </a:solidFill>
                <a:latin typeface="Palatino Linotype" pitchFamily="18" charset="0"/>
              </a:rPr>
              <a:t> for testing the chemical and physical nature of water.</a:t>
            </a:r>
          </a:p>
          <a:p>
            <a:pPr algn="just" eaLnBrk="1" hangingPunct="1">
              <a:buClr>
                <a:srgbClr val="0070C0"/>
              </a:buClr>
              <a:buSzPct val="100000"/>
              <a:buFont typeface="Wingdings" pitchFamily="2" charset="2"/>
              <a:buChar char="v"/>
            </a:pPr>
            <a:r>
              <a:rPr lang="en-US" sz="2000" b="1" dirty="0" smtClean="0">
                <a:solidFill>
                  <a:srgbClr val="C00000"/>
                </a:solidFill>
                <a:latin typeface="Palatino Linotype" pitchFamily="18" charset="0"/>
              </a:rPr>
              <a:t>REPRODUCTION: </a:t>
            </a:r>
            <a:r>
              <a:rPr lang="en-US" sz="2000" dirty="0" smtClean="0">
                <a:solidFill>
                  <a:schemeClr val="tx1">
                    <a:lumMod val="95000"/>
                    <a:lumOff val="5000"/>
                  </a:schemeClr>
                </a:solidFill>
                <a:latin typeface="Palatino Linotype" pitchFamily="18" charset="0"/>
              </a:rPr>
              <a:t>Sexes are </a:t>
            </a:r>
            <a:r>
              <a:rPr lang="en-US" sz="2000" u="sng" dirty="0" smtClean="0">
                <a:solidFill>
                  <a:schemeClr val="tx1">
                    <a:lumMod val="95000"/>
                    <a:lumOff val="5000"/>
                  </a:schemeClr>
                </a:solidFill>
                <a:latin typeface="Palatino Linotype" pitchFamily="18" charset="0"/>
              </a:rPr>
              <a:t>usually separate</a:t>
            </a:r>
            <a:r>
              <a:rPr lang="en-US" sz="2000" dirty="0" smtClean="0">
                <a:solidFill>
                  <a:schemeClr val="tx1">
                    <a:lumMod val="95000"/>
                    <a:lumOff val="5000"/>
                  </a:schemeClr>
                </a:solidFill>
                <a:latin typeface="Palatino Linotype" pitchFamily="18" charset="0"/>
              </a:rPr>
              <a:t>, united in some. Gonads usually vary from 1 to 2 and have </a:t>
            </a:r>
            <a:r>
              <a:rPr lang="en-US" sz="2000" dirty="0" err="1" smtClean="0">
                <a:solidFill>
                  <a:schemeClr val="tx1">
                    <a:lumMod val="95000"/>
                    <a:lumOff val="5000"/>
                  </a:schemeClr>
                </a:solidFill>
                <a:latin typeface="Palatino Linotype" pitchFamily="18" charset="0"/>
              </a:rPr>
              <a:t>gonoducts</a:t>
            </a:r>
            <a:r>
              <a:rPr lang="en-US" sz="2000" dirty="0" smtClean="0">
                <a:solidFill>
                  <a:schemeClr val="tx1">
                    <a:lumMod val="95000"/>
                    <a:lumOff val="5000"/>
                  </a:schemeClr>
                </a:solidFill>
                <a:latin typeface="Palatino Linotype" pitchFamily="18" charset="0"/>
              </a:rPr>
              <a:t>. Fertilization may be external or internal. Most forms are </a:t>
            </a:r>
            <a:r>
              <a:rPr lang="en-US" sz="2000" u="sng" dirty="0" smtClean="0">
                <a:solidFill>
                  <a:schemeClr val="tx1">
                    <a:lumMod val="95000"/>
                    <a:lumOff val="5000"/>
                  </a:schemeClr>
                </a:solidFill>
                <a:latin typeface="Palatino Linotype" pitchFamily="18" charset="0"/>
              </a:rPr>
              <a:t>oviparous</a:t>
            </a:r>
            <a:r>
              <a:rPr lang="en-US" sz="2000" dirty="0" smtClean="0">
                <a:solidFill>
                  <a:schemeClr val="tx1">
                    <a:lumMod val="95000"/>
                    <a:lumOff val="5000"/>
                  </a:schemeClr>
                </a:solidFill>
                <a:latin typeface="Palatino Linotype" pitchFamily="18" charset="0"/>
              </a:rPr>
              <a:t> (few are viviparous). Asexual reproduction is lacking.</a:t>
            </a:r>
          </a:p>
          <a:p>
            <a:pPr algn="just" eaLnBrk="1" hangingPunct="1">
              <a:buClr>
                <a:srgbClr val="0070C0"/>
              </a:buClr>
              <a:buSzPct val="100000"/>
              <a:buFont typeface="Wingdings" pitchFamily="2" charset="2"/>
              <a:buChar char="v"/>
            </a:pPr>
            <a:r>
              <a:rPr lang="en-US" sz="2000" b="1" dirty="0" smtClean="0">
                <a:solidFill>
                  <a:srgbClr val="6BA42C"/>
                </a:solidFill>
                <a:latin typeface="Palatino Linotype" pitchFamily="18" charset="0"/>
              </a:rPr>
              <a:t>DEVELOPMENT: </a:t>
            </a:r>
            <a:r>
              <a:rPr lang="en-US" sz="2000" dirty="0" smtClean="0">
                <a:solidFill>
                  <a:srgbClr val="002060"/>
                </a:solidFill>
                <a:latin typeface="Palatino Linotype" pitchFamily="18" charset="0"/>
              </a:rPr>
              <a:t>Cleavage is usually </a:t>
            </a:r>
            <a:r>
              <a:rPr lang="en-US" sz="2000" u="sng" dirty="0" smtClean="0">
                <a:solidFill>
                  <a:srgbClr val="002060"/>
                </a:solidFill>
                <a:latin typeface="Palatino Linotype" pitchFamily="18" charset="0"/>
              </a:rPr>
              <a:t>spiral</a:t>
            </a:r>
            <a:r>
              <a:rPr lang="en-US" sz="2000" dirty="0" smtClean="0">
                <a:solidFill>
                  <a:srgbClr val="002060"/>
                </a:solidFill>
                <a:latin typeface="Palatino Linotype" pitchFamily="18" charset="0"/>
              </a:rPr>
              <a:t>, </a:t>
            </a:r>
            <a:r>
              <a:rPr lang="en-US" sz="2000" u="sng" dirty="0" smtClean="0">
                <a:solidFill>
                  <a:srgbClr val="002060"/>
                </a:solidFill>
                <a:latin typeface="Palatino Linotype" pitchFamily="18" charset="0"/>
              </a:rPr>
              <a:t>determinate</a:t>
            </a:r>
            <a:r>
              <a:rPr lang="en-US" sz="2000" dirty="0" smtClean="0">
                <a:solidFill>
                  <a:srgbClr val="002060"/>
                </a:solidFill>
                <a:latin typeface="Palatino Linotype" pitchFamily="18" charset="0"/>
              </a:rPr>
              <a:t> and </a:t>
            </a:r>
            <a:r>
              <a:rPr lang="en-US" sz="2000" u="sng" dirty="0" smtClean="0">
                <a:solidFill>
                  <a:srgbClr val="002060"/>
                </a:solidFill>
                <a:latin typeface="Palatino Linotype" pitchFamily="18" charset="0"/>
              </a:rPr>
              <a:t>unequal</a:t>
            </a:r>
            <a:r>
              <a:rPr lang="en-US" sz="2000" dirty="0" smtClean="0">
                <a:solidFill>
                  <a:srgbClr val="002060"/>
                </a:solidFill>
                <a:latin typeface="Palatino Linotype" pitchFamily="18" charset="0"/>
              </a:rPr>
              <a:t>. Life history may be direct or with a larva, first </a:t>
            </a:r>
            <a:r>
              <a:rPr lang="en-US" sz="2000" b="1" dirty="0" err="1" smtClean="0">
                <a:solidFill>
                  <a:srgbClr val="002060"/>
                </a:solidFill>
                <a:latin typeface="Palatino Linotype" pitchFamily="18" charset="0"/>
              </a:rPr>
              <a:t>Trochophore</a:t>
            </a:r>
            <a:r>
              <a:rPr lang="en-US" sz="2000" dirty="0" smtClean="0">
                <a:solidFill>
                  <a:srgbClr val="002060"/>
                </a:solidFill>
                <a:latin typeface="Palatino Linotype" pitchFamily="18" charset="0"/>
              </a:rPr>
              <a:t> then </a:t>
            </a:r>
            <a:r>
              <a:rPr lang="en-US" sz="2000" b="1" dirty="0" err="1" smtClean="0">
                <a:solidFill>
                  <a:srgbClr val="002060"/>
                </a:solidFill>
                <a:latin typeface="Palatino Linotype" pitchFamily="18" charset="0"/>
              </a:rPr>
              <a:t>Veliger</a:t>
            </a:r>
            <a:r>
              <a:rPr lang="en-US" sz="2000" dirty="0" smtClean="0">
                <a:solidFill>
                  <a:srgbClr val="002060"/>
                </a:solidFill>
                <a:latin typeface="Palatino Linotype" pitchFamily="18" charset="0"/>
              </a:rPr>
              <a:t> (modified </a:t>
            </a:r>
            <a:r>
              <a:rPr lang="en-US" sz="2000" dirty="0" err="1" smtClean="0">
                <a:solidFill>
                  <a:srgbClr val="002060"/>
                </a:solidFill>
                <a:latin typeface="Palatino Linotype" pitchFamily="18" charset="0"/>
              </a:rPr>
              <a:t>trochophore</a:t>
            </a:r>
            <a:r>
              <a:rPr lang="en-US" sz="2000" dirty="0" smtClean="0">
                <a:solidFill>
                  <a:srgbClr val="002060"/>
                </a:solidFill>
                <a:latin typeface="Palatino Linotype" pitchFamily="18" charset="0"/>
              </a:rPr>
              <a:t>).</a:t>
            </a:r>
          </a:p>
          <a:p>
            <a:pPr algn="just" eaLnBrk="1" hangingPunct="1">
              <a:buClr>
                <a:srgbClr val="0070C0"/>
              </a:buClr>
              <a:buSzPct val="100000"/>
              <a:buFont typeface="Wingdings" pitchFamily="2" charset="2"/>
              <a:buChar char="v"/>
            </a:pPr>
            <a:r>
              <a:rPr lang="en-US" sz="2000" b="1" dirty="0" smtClean="0">
                <a:solidFill>
                  <a:schemeClr val="accent1">
                    <a:lumMod val="75000"/>
                  </a:schemeClr>
                </a:solidFill>
                <a:latin typeface="Palatino Linotype" pitchFamily="18" charset="0"/>
              </a:rPr>
              <a:t>NATURAL HISTORY:</a:t>
            </a:r>
            <a:r>
              <a:rPr lang="en-US" sz="2000" dirty="0" smtClean="0">
                <a:solidFill>
                  <a:schemeClr val="tx2">
                    <a:lumMod val="50000"/>
                  </a:schemeClr>
                </a:solidFill>
                <a:latin typeface="Palatino Linotype" pitchFamily="18" charset="0"/>
              </a:rPr>
              <a:t> </a:t>
            </a:r>
            <a:r>
              <a:rPr lang="en-US" sz="2000" dirty="0" err="1" smtClean="0">
                <a:solidFill>
                  <a:schemeClr val="tx2">
                    <a:lumMod val="50000"/>
                  </a:schemeClr>
                </a:solidFill>
                <a:latin typeface="Palatino Linotype" pitchFamily="18" charset="0"/>
              </a:rPr>
              <a:t>Mollusca</a:t>
            </a:r>
            <a:r>
              <a:rPr lang="en-US" sz="2000" dirty="0" smtClean="0">
                <a:solidFill>
                  <a:schemeClr val="tx2">
                    <a:lumMod val="50000"/>
                  </a:schemeClr>
                </a:solidFill>
                <a:latin typeface="Palatino Linotype" pitchFamily="18" charset="0"/>
              </a:rPr>
              <a:t> are predominantly </a:t>
            </a:r>
            <a:r>
              <a:rPr lang="en-US" sz="2000" u="sng" dirty="0" smtClean="0">
                <a:solidFill>
                  <a:schemeClr val="tx2">
                    <a:lumMod val="50000"/>
                  </a:schemeClr>
                </a:solidFill>
                <a:latin typeface="Palatino Linotype" pitchFamily="18" charset="0"/>
              </a:rPr>
              <a:t>marine</a:t>
            </a:r>
            <a:r>
              <a:rPr lang="en-US" sz="2000" dirty="0" smtClean="0">
                <a:solidFill>
                  <a:schemeClr val="tx2">
                    <a:lumMod val="50000"/>
                  </a:schemeClr>
                </a:solidFill>
                <a:latin typeface="Palatino Linotype" pitchFamily="18" charset="0"/>
              </a:rPr>
              <a:t> animals. Many, however, occurs in fresh water and some even on land. There are over 50,000 living species of mollusks. In addition, some 35,000 fossils species are also known. The mollusks are </a:t>
            </a:r>
            <a:r>
              <a:rPr lang="en-US" sz="2000" dirty="0" err="1" smtClean="0">
                <a:solidFill>
                  <a:schemeClr val="tx2">
                    <a:lumMod val="50000"/>
                  </a:schemeClr>
                </a:solidFill>
                <a:latin typeface="Palatino Linotype" pitchFamily="18" charset="0"/>
              </a:rPr>
              <a:t>precambrian</a:t>
            </a:r>
            <a:r>
              <a:rPr lang="en-US" sz="2000" dirty="0" smtClean="0">
                <a:solidFill>
                  <a:schemeClr val="tx2">
                    <a:lumMod val="50000"/>
                  </a:schemeClr>
                </a:solidFill>
                <a:latin typeface="Palatino Linotype" pitchFamily="18" charset="0"/>
              </a:rPr>
              <a:t> in origin.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179041"/>
            <a:ext cx="9144000" cy="801687"/>
          </a:xfrm>
        </p:spPr>
        <p:txBody>
          <a:bodyPr>
            <a:normAutofit/>
          </a:bodyPr>
          <a:lstStyle/>
          <a:p>
            <a:pPr algn="ctr" eaLnBrk="1" hangingPunct="1"/>
            <a:r>
              <a:rPr lang="en-US" sz="3200" b="1" dirty="0" smtClean="0">
                <a:solidFill>
                  <a:srgbClr val="0070C0"/>
                </a:solidFill>
                <a:latin typeface="Algerian" pitchFamily="82" charset="0"/>
              </a:rPr>
              <a:t>Unique features of </a:t>
            </a:r>
            <a:r>
              <a:rPr lang="en-US" sz="3200" b="1" dirty="0" err="1" smtClean="0">
                <a:solidFill>
                  <a:srgbClr val="0070C0"/>
                </a:solidFill>
                <a:latin typeface="Algerian" pitchFamily="82" charset="0"/>
              </a:rPr>
              <a:t>Mollusca</a:t>
            </a:r>
            <a:endParaRPr lang="en-US" sz="3200" b="1" dirty="0" smtClean="0">
              <a:solidFill>
                <a:srgbClr val="0070C0"/>
              </a:solidFill>
              <a:latin typeface="Algerian" pitchFamily="82" charset="0"/>
            </a:endParaRPr>
          </a:p>
        </p:txBody>
      </p:sp>
      <p:sp>
        <p:nvSpPr>
          <p:cNvPr id="11267" name="Content Placeholder 2"/>
          <p:cNvSpPr>
            <a:spLocks noGrp="1"/>
          </p:cNvSpPr>
          <p:nvPr>
            <p:ph idx="1"/>
          </p:nvPr>
        </p:nvSpPr>
        <p:spPr>
          <a:xfrm>
            <a:off x="0" y="1196752"/>
            <a:ext cx="9144000" cy="5661248"/>
          </a:xfrm>
        </p:spPr>
        <p:txBody>
          <a:bodyPr>
            <a:normAutofit/>
          </a:bodyPr>
          <a:lstStyle/>
          <a:p>
            <a:pPr algn="just" eaLnBrk="1" hangingPunct="1">
              <a:buClr>
                <a:srgbClr val="00B050"/>
              </a:buClr>
              <a:buSzPct val="90000"/>
              <a:buFont typeface="Wingdings" pitchFamily="2" charset="2"/>
              <a:buChar char="Ø"/>
            </a:pPr>
            <a:r>
              <a:rPr lang="en-US" sz="2800" dirty="0" smtClean="0">
                <a:solidFill>
                  <a:srgbClr val="002060"/>
                </a:solidFill>
                <a:latin typeface="Palatino Linotype" pitchFamily="18" charset="0"/>
              </a:rPr>
              <a:t>Three body regions, </a:t>
            </a:r>
            <a:r>
              <a:rPr lang="en-US" sz="2800" i="1" dirty="0" smtClean="0">
                <a:solidFill>
                  <a:srgbClr val="002060"/>
                </a:solidFill>
                <a:latin typeface="Palatino Linotype" pitchFamily="18" charset="0"/>
              </a:rPr>
              <a:t>viz</a:t>
            </a:r>
            <a:r>
              <a:rPr lang="en-US" sz="2800" dirty="0" smtClean="0">
                <a:solidFill>
                  <a:srgbClr val="002060"/>
                </a:solidFill>
                <a:latin typeface="Palatino Linotype" pitchFamily="18" charset="0"/>
              </a:rPr>
              <a:t>., anterior </a:t>
            </a:r>
            <a:r>
              <a:rPr lang="en-US" sz="2800" b="1" dirty="0" smtClean="0">
                <a:solidFill>
                  <a:srgbClr val="002060"/>
                </a:solidFill>
                <a:latin typeface="Palatino Linotype" pitchFamily="18" charset="0"/>
              </a:rPr>
              <a:t>head</a:t>
            </a:r>
            <a:r>
              <a:rPr lang="en-US" sz="2800" dirty="0" smtClean="0">
                <a:solidFill>
                  <a:srgbClr val="002060"/>
                </a:solidFill>
                <a:latin typeface="Palatino Linotype" pitchFamily="18" charset="0"/>
              </a:rPr>
              <a:t>, dorsal </a:t>
            </a:r>
            <a:r>
              <a:rPr lang="en-US" sz="2800" b="1" dirty="0" smtClean="0">
                <a:solidFill>
                  <a:srgbClr val="002060"/>
                </a:solidFill>
                <a:latin typeface="Palatino Linotype" pitchFamily="18" charset="0"/>
              </a:rPr>
              <a:t>visceral mass</a:t>
            </a:r>
            <a:r>
              <a:rPr lang="en-US" sz="2800" dirty="0" smtClean="0">
                <a:solidFill>
                  <a:srgbClr val="002060"/>
                </a:solidFill>
                <a:latin typeface="Palatino Linotype" pitchFamily="18" charset="0"/>
              </a:rPr>
              <a:t> and ventral </a:t>
            </a:r>
            <a:r>
              <a:rPr lang="en-US" sz="2800" b="1" dirty="0" smtClean="0">
                <a:solidFill>
                  <a:srgbClr val="002060"/>
                </a:solidFill>
                <a:latin typeface="Palatino Linotype" pitchFamily="18" charset="0"/>
              </a:rPr>
              <a:t>foot</a:t>
            </a:r>
            <a:r>
              <a:rPr lang="en-US" sz="2800" dirty="0" smtClean="0">
                <a:solidFill>
                  <a:srgbClr val="002060"/>
                </a:solidFill>
                <a:latin typeface="Palatino Linotype" pitchFamily="18" charset="0"/>
              </a:rPr>
              <a:t>.</a:t>
            </a:r>
          </a:p>
          <a:p>
            <a:pPr algn="just" eaLnBrk="1" hangingPunct="1">
              <a:buClr>
                <a:srgbClr val="00B050"/>
              </a:buClr>
              <a:buSzPct val="90000"/>
              <a:buFont typeface="Wingdings" pitchFamily="2" charset="2"/>
              <a:buChar char="Ø"/>
            </a:pPr>
            <a:r>
              <a:rPr lang="en-US" sz="2800" dirty="0" smtClean="0">
                <a:solidFill>
                  <a:schemeClr val="bg2">
                    <a:lumMod val="10000"/>
                  </a:schemeClr>
                </a:solidFill>
                <a:latin typeface="Palatino Linotype" pitchFamily="18" charset="0"/>
              </a:rPr>
              <a:t>A glandular fold, the </a:t>
            </a:r>
            <a:r>
              <a:rPr lang="en-US" sz="2800" b="1" dirty="0" smtClean="0">
                <a:solidFill>
                  <a:schemeClr val="bg2">
                    <a:lumMod val="10000"/>
                  </a:schemeClr>
                </a:solidFill>
                <a:latin typeface="Palatino Linotype" pitchFamily="18" charset="0"/>
              </a:rPr>
              <a:t>mantle</a:t>
            </a:r>
            <a:r>
              <a:rPr lang="en-US" sz="2800" dirty="0" smtClean="0">
                <a:solidFill>
                  <a:schemeClr val="bg2">
                    <a:lumMod val="10000"/>
                  </a:schemeClr>
                </a:solidFill>
                <a:latin typeface="Palatino Linotype" pitchFamily="18" charset="0"/>
              </a:rPr>
              <a:t>, over the body.</a:t>
            </a:r>
          </a:p>
          <a:p>
            <a:pPr algn="just" eaLnBrk="1" hangingPunct="1">
              <a:buClr>
                <a:srgbClr val="00B050"/>
              </a:buClr>
              <a:buSzPct val="90000"/>
              <a:buFont typeface="Wingdings" pitchFamily="2" charset="2"/>
              <a:buChar char="Ø"/>
            </a:pPr>
            <a:r>
              <a:rPr lang="en-US" sz="2800" dirty="0" smtClean="0">
                <a:solidFill>
                  <a:srgbClr val="C00000"/>
                </a:solidFill>
                <a:latin typeface="Palatino Linotype" pitchFamily="18" charset="0"/>
              </a:rPr>
              <a:t>A space, the </a:t>
            </a:r>
            <a:r>
              <a:rPr lang="en-US" sz="2800" b="1" dirty="0" smtClean="0">
                <a:solidFill>
                  <a:srgbClr val="C00000"/>
                </a:solidFill>
                <a:latin typeface="Palatino Linotype" pitchFamily="18" charset="0"/>
              </a:rPr>
              <a:t>mantle cavity</a:t>
            </a:r>
            <a:r>
              <a:rPr lang="en-US" sz="2800" dirty="0" smtClean="0">
                <a:solidFill>
                  <a:srgbClr val="C00000"/>
                </a:solidFill>
                <a:latin typeface="Palatino Linotype" pitchFamily="18" charset="0"/>
              </a:rPr>
              <a:t>, present between the mantle and the body and having apertures for anal, excretory and reproductive systems.</a:t>
            </a:r>
          </a:p>
          <a:p>
            <a:pPr algn="just" eaLnBrk="1" hangingPunct="1">
              <a:buClr>
                <a:srgbClr val="00B050"/>
              </a:buClr>
              <a:buSzPct val="90000"/>
              <a:buFont typeface="Wingdings" pitchFamily="2" charset="2"/>
              <a:buChar char="Ø"/>
            </a:pPr>
            <a:r>
              <a:rPr lang="en-US" sz="2800" dirty="0" smtClean="0">
                <a:solidFill>
                  <a:srgbClr val="00B050"/>
                </a:solidFill>
                <a:latin typeface="Palatino Linotype" pitchFamily="18" charset="0"/>
              </a:rPr>
              <a:t>External calcareous </a:t>
            </a:r>
            <a:r>
              <a:rPr lang="en-US" sz="2800" b="1" dirty="0" smtClean="0">
                <a:solidFill>
                  <a:srgbClr val="00B050"/>
                </a:solidFill>
                <a:latin typeface="Palatino Linotype" pitchFamily="18" charset="0"/>
              </a:rPr>
              <a:t>shell</a:t>
            </a:r>
            <a:r>
              <a:rPr lang="en-US" sz="2800" dirty="0" smtClean="0">
                <a:solidFill>
                  <a:srgbClr val="00B050"/>
                </a:solidFill>
                <a:latin typeface="Palatino Linotype" pitchFamily="18" charset="0"/>
              </a:rPr>
              <a:t> in most forms.</a:t>
            </a:r>
          </a:p>
          <a:p>
            <a:pPr algn="just" eaLnBrk="1" hangingPunct="1">
              <a:buClr>
                <a:srgbClr val="00B050"/>
              </a:buClr>
              <a:buSzPct val="90000"/>
              <a:buFont typeface="Wingdings" pitchFamily="2" charset="2"/>
              <a:buChar char="Ø"/>
            </a:pPr>
            <a:r>
              <a:rPr lang="en-US" sz="2800" dirty="0" smtClean="0">
                <a:solidFill>
                  <a:srgbClr val="0070C0"/>
                </a:solidFill>
                <a:latin typeface="Palatino Linotype" pitchFamily="18" charset="0"/>
              </a:rPr>
              <a:t>A rasping organ, the </a:t>
            </a:r>
            <a:r>
              <a:rPr lang="en-US" sz="2800" b="1" dirty="0" err="1" smtClean="0">
                <a:solidFill>
                  <a:srgbClr val="0070C0"/>
                </a:solidFill>
                <a:latin typeface="Palatino Linotype" pitchFamily="18" charset="0"/>
              </a:rPr>
              <a:t>radula</a:t>
            </a:r>
            <a:r>
              <a:rPr lang="en-US" sz="2800" dirty="0" smtClean="0">
                <a:solidFill>
                  <a:srgbClr val="0070C0"/>
                </a:solidFill>
                <a:latin typeface="Palatino Linotype" pitchFamily="18" charset="0"/>
              </a:rPr>
              <a:t>, in the </a:t>
            </a:r>
            <a:r>
              <a:rPr lang="en-US" sz="2800" dirty="0" err="1" smtClean="0">
                <a:solidFill>
                  <a:srgbClr val="0070C0"/>
                </a:solidFill>
                <a:latin typeface="Palatino Linotype" pitchFamily="18" charset="0"/>
              </a:rPr>
              <a:t>buccal</a:t>
            </a:r>
            <a:r>
              <a:rPr lang="en-US" sz="2800" dirty="0" smtClean="0">
                <a:solidFill>
                  <a:srgbClr val="0070C0"/>
                </a:solidFill>
                <a:latin typeface="Palatino Linotype" pitchFamily="18" charset="0"/>
              </a:rPr>
              <a:t> cavity of most species.</a:t>
            </a:r>
          </a:p>
          <a:p>
            <a:pPr algn="just" eaLnBrk="1" hangingPunct="1">
              <a:buClr>
                <a:srgbClr val="00B050"/>
              </a:buClr>
              <a:buSzPct val="90000"/>
              <a:buFont typeface="Wingdings" pitchFamily="2" charset="2"/>
              <a:buChar char="Ø"/>
            </a:pPr>
            <a:r>
              <a:rPr lang="en-US" sz="2800" dirty="0" smtClean="0">
                <a:solidFill>
                  <a:srgbClr val="FF0000"/>
                </a:solidFill>
                <a:latin typeface="Palatino Linotype" pitchFamily="18" charset="0"/>
              </a:rPr>
              <a:t>Sac-like </a:t>
            </a:r>
            <a:r>
              <a:rPr lang="en-US" sz="2800" b="1" dirty="0" smtClean="0">
                <a:solidFill>
                  <a:srgbClr val="FF0000"/>
                </a:solidFill>
                <a:latin typeface="Palatino Linotype" pitchFamily="18" charset="0"/>
              </a:rPr>
              <a:t>kidneys</a:t>
            </a:r>
            <a:r>
              <a:rPr lang="en-US" sz="2800" dirty="0" smtClean="0">
                <a:solidFill>
                  <a:srgbClr val="FF0000"/>
                </a:solidFill>
                <a:latin typeface="Palatino Linotype" pitchFamily="18" charset="0"/>
              </a:rPr>
              <a:t>, opening into the </a:t>
            </a:r>
            <a:r>
              <a:rPr lang="en-US" sz="2800" dirty="0" err="1" smtClean="0">
                <a:solidFill>
                  <a:srgbClr val="FF0000"/>
                </a:solidFill>
                <a:latin typeface="Palatino Linotype" pitchFamily="18" charset="0"/>
              </a:rPr>
              <a:t>coelom</a:t>
            </a:r>
            <a:r>
              <a:rPr lang="en-US" sz="2800" dirty="0" smtClean="0">
                <a:solidFill>
                  <a:srgbClr val="FF0000"/>
                </a:solidFill>
                <a:latin typeface="Palatino Linotype" pitchFamily="18" charset="0"/>
              </a:rPr>
              <a:t> at one end and into the mantle cavity at the other end.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170384"/>
            <a:ext cx="9144000" cy="810344"/>
          </a:xfrm>
        </p:spPr>
        <p:txBody>
          <a:bodyPr>
            <a:normAutofit/>
          </a:bodyPr>
          <a:lstStyle/>
          <a:p>
            <a:pPr algn="ctr"/>
            <a:r>
              <a:rPr lang="en-US" sz="3200" b="1" u="sng" dirty="0" smtClean="0">
                <a:solidFill>
                  <a:srgbClr val="7030A0"/>
                </a:solidFill>
                <a:latin typeface="Algerian" pitchFamily="82" charset="0"/>
              </a:rPr>
              <a:t>Advancements over annelids</a:t>
            </a:r>
            <a:endParaRPr lang="en-IN" sz="3200" b="1" u="sng" dirty="0" smtClean="0">
              <a:solidFill>
                <a:srgbClr val="7030A0"/>
              </a:solidFill>
              <a:latin typeface="Algerian" pitchFamily="82" charset="0"/>
            </a:endParaRPr>
          </a:p>
        </p:txBody>
      </p:sp>
      <p:sp>
        <p:nvSpPr>
          <p:cNvPr id="12291" name="Content Placeholder 2"/>
          <p:cNvSpPr>
            <a:spLocks noGrp="1"/>
          </p:cNvSpPr>
          <p:nvPr>
            <p:ph idx="1"/>
          </p:nvPr>
        </p:nvSpPr>
        <p:spPr>
          <a:xfrm>
            <a:off x="0" y="1340768"/>
            <a:ext cx="9144000" cy="4824536"/>
          </a:xfrm>
        </p:spPr>
        <p:txBody>
          <a:bodyPr>
            <a:noAutofit/>
          </a:bodyPr>
          <a:lstStyle/>
          <a:p>
            <a:pPr marL="457200" indent="-457200" algn="just">
              <a:buClr>
                <a:srgbClr val="C00000"/>
              </a:buClr>
              <a:buSzPct val="100000"/>
              <a:buFont typeface="+mj-lt"/>
              <a:buAutoNum type="alphaLcParenR"/>
            </a:pPr>
            <a:r>
              <a:rPr lang="en-US" sz="2800" b="1" dirty="0" smtClean="0">
                <a:solidFill>
                  <a:srgbClr val="C00000"/>
                </a:solidFill>
                <a:latin typeface="Cambria" pitchFamily="18" charset="0"/>
                <a:cs typeface="Tahoma" pitchFamily="34" charset="0"/>
              </a:rPr>
              <a:t>Body divided into 2 or 3 regions in all cases</a:t>
            </a:r>
            <a:r>
              <a:rPr lang="en-US" sz="2800" b="1" dirty="0" smtClean="0">
                <a:latin typeface="Cambria" pitchFamily="18" charset="0"/>
                <a:cs typeface="Tahoma" pitchFamily="34" charset="0"/>
              </a:rPr>
              <a:t>.</a:t>
            </a:r>
          </a:p>
          <a:p>
            <a:pPr marL="457200" indent="-457200" algn="just">
              <a:buClr>
                <a:srgbClr val="006C31"/>
              </a:buClr>
              <a:buSzPct val="100000"/>
              <a:buFont typeface="+mj-lt"/>
              <a:buAutoNum type="alphaLcParenR"/>
            </a:pPr>
            <a:r>
              <a:rPr lang="en-US" sz="2800" b="1" dirty="0" smtClean="0">
                <a:solidFill>
                  <a:srgbClr val="006C31"/>
                </a:solidFill>
                <a:latin typeface="Cambria" pitchFamily="18" charset="0"/>
                <a:cs typeface="Tahoma" pitchFamily="34" charset="0"/>
              </a:rPr>
              <a:t>A distinct </a:t>
            </a:r>
            <a:r>
              <a:rPr lang="en-US" sz="2800" b="1" u="sng" dirty="0" smtClean="0">
                <a:solidFill>
                  <a:srgbClr val="006C31"/>
                </a:solidFill>
                <a:latin typeface="Cambria" pitchFamily="18" charset="0"/>
                <a:cs typeface="Tahoma" pitchFamily="34" charset="0"/>
              </a:rPr>
              <a:t>head</a:t>
            </a:r>
            <a:r>
              <a:rPr lang="en-US" sz="2800" b="1" dirty="0" smtClean="0">
                <a:solidFill>
                  <a:srgbClr val="006C31"/>
                </a:solidFill>
                <a:latin typeface="Cambria" pitchFamily="18" charset="0"/>
                <a:cs typeface="Tahoma" pitchFamily="34" charset="0"/>
              </a:rPr>
              <a:t> with much better sense organs in most cases.</a:t>
            </a:r>
          </a:p>
          <a:p>
            <a:pPr marL="457200" indent="-457200" algn="just">
              <a:buClr>
                <a:srgbClr val="0070C0"/>
              </a:buClr>
              <a:buSzPct val="100000"/>
              <a:buFont typeface="+mj-lt"/>
              <a:buAutoNum type="alphaLcParenR"/>
            </a:pPr>
            <a:r>
              <a:rPr lang="en-US" sz="2800" b="1" dirty="0" smtClean="0">
                <a:solidFill>
                  <a:srgbClr val="0070C0"/>
                </a:solidFill>
                <a:latin typeface="Cambria" pitchFamily="18" charset="0"/>
                <a:cs typeface="Tahoma" pitchFamily="34" charset="0"/>
              </a:rPr>
              <a:t>A muscular </a:t>
            </a:r>
            <a:r>
              <a:rPr lang="en-US" sz="2800" b="1" dirty="0" err="1" smtClean="0">
                <a:solidFill>
                  <a:srgbClr val="0070C0"/>
                </a:solidFill>
                <a:latin typeface="Cambria" pitchFamily="18" charset="0"/>
                <a:cs typeface="Tahoma" pitchFamily="34" charset="0"/>
              </a:rPr>
              <a:t>locomotory</a:t>
            </a:r>
            <a:r>
              <a:rPr lang="en-US" sz="2800" b="1" dirty="0" smtClean="0">
                <a:solidFill>
                  <a:srgbClr val="0070C0"/>
                </a:solidFill>
                <a:latin typeface="Cambria" pitchFamily="18" charset="0"/>
                <a:cs typeface="Tahoma" pitchFamily="34" charset="0"/>
              </a:rPr>
              <a:t> organ, the </a:t>
            </a:r>
            <a:r>
              <a:rPr lang="en-US" sz="2800" b="1" u="sng" dirty="0" smtClean="0">
                <a:solidFill>
                  <a:srgbClr val="0070C0"/>
                </a:solidFill>
                <a:latin typeface="Cambria" pitchFamily="18" charset="0"/>
                <a:cs typeface="Tahoma" pitchFamily="34" charset="0"/>
              </a:rPr>
              <a:t>foot</a:t>
            </a:r>
            <a:r>
              <a:rPr lang="en-US" sz="2800" b="1" dirty="0" smtClean="0">
                <a:solidFill>
                  <a:srgbClr val="0070C0"/>
                </a:solidFill>
                <a:latin typeface="Cambria" pitchFamily="18" charset="0"/>
                <a:cs typeface="Tahoma" pitchFamily="34" charset="0"/>
              </a:rPr>
              <a:t>, in all cases.</a:t>
            </a:r>
          </a:p>
          <a:p>
            <a:pPr marL="457200" indent="-457200" algn="just">
              <a:buClr>
                <a:srgbClr val="FF0000"/>
              </a:buClr>
              <a:buSzPct val="100000"/>
              <a:buFont typeface="+mj-lt"/>
              <a:buAutoNum type="alphaLcParenR"/>
            </a:pPr>
            <a:r>
              <a:rPr lang="en-US" sz="2800" b="1" dirty="0" err="1" smtClean="0">
                <a:solidFill>
                  <a:srgbClr val="FF0000"/>
                </a:solidFill>
                <a:latin typeface="Cambria" pitchFamily="18" charset="0"/>
                <a:cs typeface="Tahoma" pitchFamily="34" charset="0"/>
              </a:rPr>
              <a:t>Unstriated</a:t>
            </a:r>
            <a:r>
              <a:rPr lang="en-US" sz="2800" b="1" dirty="0" smtClean="0">
                <a:solidFill>
                  <a:srgbClr val="FF0000"/>
                </a:solidFill>
                <a:latin typeface="Cambria" pitchFamily="18" charset="0"/>
                <a:cs typeface="Tahoma" pitchFamily="34" charset="0"/>
              </a:rPr>
              <a:t> muscles arranged in bundles for moving specific parts of the body.</a:t>
            </a:r>
          </a:p>
          <a:p>
            <a:pPr marL="457200" indent="-457200" algn="just">
              <a:buClr>
                <a:schemeClr val="accent1">
                  <a:lumMod val="50000"/>
                </a:schemeClr>
              </a:buClr>
              <a:buSzPct val="100000"/>
              <a:buFont typeface="+mj-lt"/>
              <a:buAutoNum type="alphaLcParenR"/>
            </a:pPr>
            <a:r>
              <a:rPr lang="en-US" sz="2800" b="1" dirty="0" smtClean="0">
                <a:solidFill>
                  <a:schemeClr val="accent1">
                    <a:lumMod val="50000"/>
                  </a:schemeClr>
                </a:solidFill>
                <a:latin typeface="Cambria" pitchFamily="18" charset="0"/>
                <a:cs typeface="Tahoma" pitchFamily="34" charset="0"/>
              </a:rPr>
              <a:t>Gills and lungs for respiration in nearly all forms.</a:t>
            </a:r>
          </a:p>
          <a:p>
            <a:pPr marL="457200" indent="-457200" algn="just">
              <a:buClr>
                <a:srgbClr val="00B0F0"/>
              </a:buClr>
              <a:buSzPct val="100000"/>
              <a:buFont typeface="+mj-lt"/>
              <a:buAutoNum type="alphaLcParenR"/>
            </a:pPr>
            <a:r>
              <a:rPr lang="en-US" sz="2800" b="1" dirty="0" smtClean="0">
                <a:solidFill>
                  <a:srgbClr val="00B0F0"/>
                </a:solidFill>
                <a:latin typeface="Cambria" pitchFamily="18" charset="0"/>
                <a:cs typeface="Tahoma" pitchFamily="34" charset="0"/>
              </a:rPr>
              <a:t>Heart comprising 1 to 2 auricles and a ventricle.</a:t>
            </a:r>
          </a:p>
          <a:p>
            <a:pPr marL="457200" indent="-457200" algn="just">
              <a:buClr>
                <a:srgbClr val="002060"/>
              </a:buClr>
              <a:buSzPct val="100000"/>
              <a:buFont typeface="+mj-lt"/>
              <a:buAutoNum type="alphaLcParenR"/>
            </a:pPr>
            <a:r>
              <a:rPr lang="en-US" sz="2800" b="1" dirty="0" smtClean="0">
                <a:solidFill>
                  <a:srgbClr val="002060"/>
                </a:solidFill>
                <a:latin typeface="Cambria" pitchFamily="18" charset="0"/>
                <a:cs typeface="Tahoma" pitchFamily="34" charset="0"/>
              </a:rPr>
              <a:t>No asexual reproduction.</a:t>
            </a:r>
            <a:endParaRPr lang="en-IN" sz="4000" b="1" dirty="0" smtClean="0">
              <a:solidFill>
                <a:srgbClr val="002060"/>
              </a:solidFill>
              <a:latin typeface="Tahoma" pitchFamily="34" charset="0"/>
              <a:cs typeface="Tahoma"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123</TotalTime>
  <Words>901</Words>
  <Application>Microsoft Office PowerPoint</Application>
  <PresentationFormat>On-screen Show (4:3)</PresentationFormat>
  <Paragraphs>38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Trek</vt:lpstr>
      <vt:lpstr>PHYLUM : mollusca</vt:lpstr>
      <vt:lpstr>General Characters</vt:lpstr>
      <vt:lpstr>Slide 3</vt:lpstr>
      <vt:lpstr>Slide 4</vt:lpstr>
      <vt:lpstr>Unique features of Mollusca</vt:lpstr>
      <vt:lpstr>Advancements over annelids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PHYLUM : mollusca</dc:title>
  <dc:creator>SANJU-ANU</dc:creator>
  <cp:lastModifiedBy>RAJIT</cp:lastModifiedBy>
  <cp:revision>14</cp:revision>
  <dcterms:created xsi:type="dcterms:W3CDTF">2011-07-18T12:51:15Z</dcterms:created>
  <dcterms:modified xsi:type="dcterms:W3CDTF">2014-06-14T05:16:01Z</dcterms:modified>
</cp:coreProperties>
</file>