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65" r:id="rId4"/>
    <p:sldId id="264" r:id="rId5"/>
    <p:sldId id="267" r:id="rId6"/>
    <p:sldId id="266" r:id="rId7"/>
    <p:sldId id="263" r:id="rId8"/>
    <p:sldId id="262" r:id="rId9"/>
    <p:sldId id="268" r:id="rId10"/>
    <p:sldId id="272" r:id="rId11"/>
    <p:sldId id="274" r:id="rId12"/>
    <p:sldId id="275" r:id="rId13"/>
    <p:sldId id="269" r:id="rId14"/>
    <p:sldId id="270" r:id="rId15"/>
    <p:sldId id="276" r:id="rId16"/>
    <p:sldId id="258" r:id="rId17"/>
    <p:sldId id="278" r:id="rId18"/>
    <p:sldId id="280" r:id="rId19"/>
    <p:sldId id="279" r:id="rId20"/>
    <p:sldId id="282" r:id="rId21"/>
    <p:sldId id="281" r:id="rId22"/>
    <p:sldId id="283" r:id="rId23"/>
    <p:sldId id="284" r:id="rId24"/>
    <p:sldId id="285" r:id="rId25"/>
    <p:sldId id="293" r:id="rId26"/>
    <p:sldId id="289" r:id="rId27"/>
    <p:sldId id="290" r:id="rId28"/>
    <p:sldId id="291" r:id="rId29"/>
    <p:sldId id="292" r:id="rId30"/>
    <p:sldId id="295" r:id="rId31"/>
    <p:sldId id="298" r:id="rId32"/>
    <p:sldId id="297" r:id="rId33"/>
    <p:sldId id="294" r:id="rId34"/>
    <p:sldId id="286" r:id="rId35"/>
    <p:sldId id="287" r:id="rId36"/>
    <p:sldId id="302" r:id="rId37"/>
    <p:sldId id="303" r:id="rId38"/>
    <p:sldId id="301" r:id="rId39"/>
    <p:sldId id="299" r:id="rId40"/>
    <p:sldId id="3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preet Singh" initials="HS" lastIdx="1" clrIdx="0">
    <p:extLst>
      <p:ext uri="{19B8F6BF-5375-455C-9EA6-DF929625EA0E}">
        <p15:presenceInfo xmlns:p15="http://schemas.microsoft.com/office/powerpoint/2012/main" userId="68e4420efdf61b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3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DE68-CB22-43DA-B4D1-8F06327C6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135A09-F22F-431B-BE15-A78EA4704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F86238-601C-4733-9CE2-93C51EE9F037}"/>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5" name="Footer Placeholder 4">
            <a:extLst>
              <a:ext uri="{FF2B5EF4-FFF2-40B4-BE49-F238E27FC236}">
                <a16:creationId xmlns:a16="http://schemas.microsoft.com/office/drawing/2014/main" id="{7F96E3AA-0849-4208-8FC8-C20C7EE62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76AB0-9328-46B1-87C0-E58513D4D55F}"/>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211070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5FC1-D85A-4708-90A2-B8CD6A0E3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ED9EA8-5F45-46FE-A1A8-904C0B180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D4074-046C-4A98-A30A-E5358E9F4B48}"/>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5" name="Footer Placeholder 4">
            <a:extLst>
              <a:ext uri="{FF2B5EF4-FFF2-40B4-BE49-F238E27FC236}">
                <a16:creationId xmlns:a16="http://schemas.microsoft.com/office/drawing/2014/main" id="{544388A8-1591-4294-8102-7765F1C9E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B2758-A9A3-4139-A828-8A3AD149218D}"/>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37616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E39CA-44C8-4B48-A689-91681F31CC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A2B49-1690-41D8-A0E2-9C02B1195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014AC-D9D2-4B30-9A55-8605B8CBE8E2}"/>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5" name="Footer Placeholder 4">
            <a:extLst>
              <a:ext uri="{FF2B5EF4-FFF2-40B4-BE49-F238E27FC236}">
                <a16:creationId xmlns:a16="http://schemas.microsoft.com/office/drawing/2014/main" id="{09B8B597-8976-4C02-B87A-FB97D59DD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D4CAB-13B4-4E1B-AD86-4B631E48B482}"/>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218531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E87A2EE6-96F8-4647-88DF-A0D4C9B36A0D}"/>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C286960A-CDB6-4C92-84EE-A978223535C6}"/>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C89233D-6F69-4860-AA79-7629AACE4B9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CADCF13F-D6D4-495B-87CF-95B1CD857530}"/>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8F3AA248-587D-4B84-975D-703B8C57DC6C}"/>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1DB2C7BE-18BB-4CD2-8356-BCC4E311C02A}"/>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5E782EC6-D5DE-4BF9-8CA2-AF3A9099AF0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11F6CC20-8119-4C93-9C8A-CEBEC6FB8BED}"/>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F7C519BF-782C-403E-960A-B93DF7BB34F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F5C372A8-D2D9-4A09-9BD6-E4F7B57A334D}"/>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979B039A-9F22-4094-B96D-01075352A683}"/>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2E8B9BB8-6D9C-4EE3-A108-BA64A47951DE}"/>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3E13FD96-E59B-43D6-A21C-1835CD15701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B69174CF-D0F4-4B86-8B45-95C48093574C}"/>
              </a:ext>
            </a:extLst>
          </p:cNvPr>
          <p:cNvSpPr>
            <a:spLocks noGrp="1"/>
          </p:cNvSpPr>
          <p:nvPr>
            <p:ph type="sldNum" sz="quarter" idx="12"/>
          </p:nvPr>
        </p:nvSpPr>
        <p:spPr/>
        <p:txBody>
          <a:bodyPr/>
          <a:lstStyle>
            <a:lvl1pPr>
              <a:defRPr/>
            </a:lvl1pPr>
          </a:lstStyle>
          <a:p>
            <a:fld id="{A256EBF7-8139-4C19-83A0-44801EC83748}" type="slidenum">
              <a:rPr lang="en-US" altLang="en-US"/>
              <a:pPr/>
              <a:t>‹#›</a:t>
            </a:fld>
            <a:endParaRPr lang="en-US" altLang="en-US"/>
          </a:p>
        </p:txBody>
      </p:sp>
    </p:spTree>
    <p:extLst>
      <p:ext uri="{BB962C8B-B14F-4D97-AF65-F5344CB8AC3E}">
        <p14:creationId xmlns:p14="http://schemas.microsoft.com/office/powerpoint/2010/main" val="6310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761937-34AD-4E53-8FCC-40CC9CE508B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9BA687-34A0-4B3E-B48F-F8BA563DD9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386626-CACC-467C-9FDE-AF7454925455}"/>
              </a:ext>
            </a:extLst>
          </p:cNvPr>
          <p:cNvSpPr>
            <a:spLocks noGrp="1"/>
          </p:cNvSpPr>
          <p:nvPr>
            <p:ph type="sldNum" sz="quarter" idx="12"/>
          </p:nvPr>
        </p:nvSpPr>
        <p:spPr/>
        <p:txBody>
          <a:bodyPr/>
          <a:lstStyle>
            <a:lvl1pPr>
              <a:defRPr/>
            </a:lvl1pPr>
          </a:lstStyle>
          <a:p>
            <a:fld id="{B43C788A-CA9C-422A-B7C7-C83FBDB034CB}" type="slidenum">
              <a:rPr lang="en-US" altLang="en-US"/>
              <a:pPr/>
              <a:t>‹#›</a:t>
            </a:fld>
            <a:endParaRPr lang="en-US" altLang="en-US"/>
          </a:p>
        </p:txBody>
      </p:sp>
    </p:spTree>
    <p:extLst>
      <p:ext uri="{BB962C8B-B14F-4D97-AF65-F5344CB8AC3E}">
        <p14:creationId xmlns:p14="http://schemas.microsoft.com/office/powerpoint/2010/main" val="318999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A712D3-1EB3-412C-9E52-CEDC386821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35A8E6-1B33-48CF-BB80-BA2C922D5F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772E52-92F2-407C-AEA7-5FB822287B1C}"/>
              </a:ext>
            </a:extLst>
          </p:cNvPr>
          <p:cNvSpPr>
            <a:spLocks noGrp="1"/>
          </p:cNvSpPr>
          <p:nvPr>
            <p:ph type="sldNum" sz="quarter" idx="12"/>
          </p:nvPr>
        </p:nvSpPr>
        <p:spPr/>
        <p:txBody>
          <a:bodyPr/>
          <a:lstStyle>
            <a:lvl1pPr>
              <a:defRPr/>
            </a:lvl1pPr>
          </a:lstStyle>
          <a:p>
            <a:fld id="{E131D132-3190-4F3B-A495-4A3E7CDFF25D}" type="slidenum">
              <a:rPr lang="en-US" altLang="en-US"/>
              <a:pPr/>
              <a:t>‹#›</a:t>
            </a:fld>
            <a:endParaRPr lang="en-US" altLang="en-US"/>
          </a:p>
        </p:txBody>
      </p:sp>
    </p:spTree>
    <p:extLst>
      <p:ext uri="{BB962C8B-B14F-4D97-AF65-F5344CB8AC3E}">
        <p14:creationId xmlns:p14="http://schemas.microsoft.com/office/powerpoint/2010/main" val="103647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00310A3-1DEA-4FB7-918F-2C80D8E6622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2DB014-5624-427C-A4E9-31E756EA50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EBB6F6-F45C-4822-BD9B-08F6DC45340A}"/>
              </a:ext>
            </a:extLst>
          </p:cNvPr>
          <p:cNvSpPr>
            <a:spLocks noGrp="1"/>
          </p:cNvSpPr>
          <p:nvPr>
            <p:ph type="sldNum" sz="quarter" idx="12"/>
          </p:nvPr>
        </p:nvSpPr>
        <p:spPr/>
        <p:txBody>
          <a:bodyPr/>
          <a:lstStyle>
            <a:lvl1pPr>
              <a:defRPr/>
            </a:lvl1pPr>
          </a:lstStyle>
          <a:p>
            <a:fld id="{8F5723A6-664A-4AA9-B496-C649DC04C23B}" type="slidenum">
              <a:rPr lang="en-US" altLang="en-US"/>
              <a:pPr/>
              <a:t>‹#›</a:t>
            </a:fld>
            <a:endParaRPr lang="en-US" altLang="en-US"/>
          </a:p>
        </p:txBody>
      </p:sp>
    </p:spTree>
    <p:extLst>
      <p:ext uri="{BB962C8B-B14F-4D97-AF65-F5344CB8AC3E}">
        <p14:creationId xmlns:p14="http://schemas.microsoft.com/office/powerpoint/2010/main" val="296335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8F7121A-3649-45F8-8893-44C20699923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33655A0-CA6F-4991-92B3-9D54B353E6F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965A7F7-0C6B-486D-A797-C5671DB2EEEB}"/>
              </a:ext>
            </a:extLst>
          </p:cNvPr>
          <p:cNvSpPr>
            <a:spLocks noGrp="1"/>
          </p:cNvSpPr>
          <p:nvPr>
            <p:ph type="sldNum" sz="quarter" idx="12"/>
          </p:nvPr>
        </p:nvSpPr>
        <p:spPr/>
        <p:txBody>
          <a:bodyPr/>
          <a:lstStyle>
            <a:lvl1pPr>
              <a:defRPr/>
            </a:lvl1pPr>
          </a:lstStyle>
          <a:p>
            <a:fld id="{F008365D-3147-470D-A006-80FA8F436D47}" type="slidenum">
              <a:rPr lang="en-US" altLang="en-US"/>
              <a:pPr/>
              <a:t>‹#›</a:t>
            </a:fld>
            <a:endParaRPr lang="en-US" altLang="en-US"/>
          </a:p>
        </p:txBody>
      </p:sp>
    </p:spTree>
    <p:extLst>
      <p:ext uri="{BB962C8B-B14F-4D97-AF65-F5344CB8AC3E}">
        <p14:creationId xmlns:p14="http://schemas.microsoft.com/office/powerpoint/2010/main" val="42619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B919DC1-7CBC-4219-AD85-4FB8DF53984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D6D8B8F-2B20-4009-86C3-646645B60E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94851E5-A00F-4A6B-B3B8-F068F416306F}"/>
              </a:ext>
            </a:extLst>
          </p:cNvPr>
          <p:cNvSpPr>
            <a:spLocks noGrp="1"/>
          </p:cNvSpPr>
          <p:nvPr>
            <p:ph type="sldNum" sz="quarter" idx="12"/>
          </p:nvPr>
        </p:nvSpPr>
        <p:spPr/>
        <p:txBody>
          <a:bodyPr/>
          <a:lstStyle>
            <a:lvl1pPr>
              <a:defRPr/>
            </a:lvl1pPr>
          </a:lstStyle>
          <a:p>
            <a:fld id="{5B3F25B0-92AC-402A-BF68-17D08B604964}" type="slidenum">
              <a:rPr lang="en-US" altLang="en-US"/>
              <a:pPr/>
              <a:t>‹#›</a:t>
            </a:fld>
            <a:endParaRPr lang="en-US" altLang="en-US"/>
          </a:p>
        </p:txBody>
      </p:sp>
    </p:spTree>
    <p:extLst>
      <p:ext uri="{BB962C8B-B14F-4D97-AF65-F5344CB8AC3E}">
        <p14:creationId xmlns:p14="http://schemas.microsoft.com/office/powerpoint/2010/main" val="3349417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BA2579-E4ED-4FC4-859A-FBA892AB4F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C1D931D-EE28-441B-9A6A-C4FDD754ED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ABD5FCA-4C4E-4AD7-B74F-F8E0B678D7E3}"/>
              </a:ext>
            </a:extLst>
          </p:cNvPr>
          <p:cNvSpPr>
            <a:spLocks noGrp="1"/>
          </p:cNvSpPr>
          <p:nvPr>
            <p:ph type="sldNum" sz="quarter" idx="12"/>
          </p:nvPr>
        </p:nvSpPr>
        <p:spPr/>
        <p:txBody>
          <a:bodyPr/>
          <a:lstStyle>
            <a:lvl1pPr>
              <a:defRPr/>
            </a:lvl1pPr>
          </a:lstStyle>
          <a:p>
            <a:fld id="{88875819-7FCC-4C21-8AC8-A635C5B82FF1}" type="slidenum">
              <a:rPr lang="en-US" altLang="en-US"/>
              <a:pPr/>
              <a:t>‹#›</a:t>
            </a:fld>
            <a:endParaRPr lang="en-US" altLang="en-US"/>
          </a:p>
        </p:txBody>
      </p:sp>
    </p:spTree>
    <p:extLst>
      <p:ext uri="{BB962C8B-B14F-4D97-AF65-F5344CB8AC3E}">
        <p14:creationId xmlns:p14="http://schemas.microsoft.com/office/powerpoint/2010/main" val="135177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07FFC8D-D873-49FB-B950-6F0C1A65AAD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036037F-15D9-4435-89AA-C1DE5B8A75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15D93C-A202-4EF1-8EEC-4F45D6F554C5}"/>
              </a:ext>
            </a:extLst>
          </p:cNvPr>
          <p:cNvSpPr>
            <a:spLocks noGrp="1"/>
          </p:cNvSpPr>
          <p:nvPr>
            <p:ph type="sldNum" sz="quarter" idx="12"/>
          </p:nvPr>
        </p:nvSpPr>
        <p:spPr/>
        <p:txBody>
          <a:bodyPr/>
          <a:lstStyle>
            <a:lvl1pPr>
              <a:defRPr/>
            </a:lvl1pPr>
          </a:lstStyle>
          <a:p>
            <a:fld id="{3F15700B-8419-4682-BBFB-09EC78A3EA11}" type="slidenum">
              <a:rPr lang="en-US" altLang="en-US"/>
              <a:pPr/>
              <a:t>‹#›</a:t>
            </a:fld>
            <a:endParaRPr lang="en-US" altLang="en-US"/>
          </a:p>
        </p:txBody>
      </p:sp>
    </p:spTree>
    <p:extLst>
      <p:ext uri="{BB962C8B-B14F-4D97-AF65-F5344CB8AC3E}">
        <p14:creationId xmlns:p14="http://schemas.microsoft.com/office/powerpoint/2010/main" val="139822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70B1-5D28-4B8D-B28A-E1B66A9F0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2D485-0AD8-4F14-9AB5-C99A03F9D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D34CF-9A59-497A-A264-393E27660801}"/>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5" name="Footer Placeholder 4">
            <a:extLst>
              <a:ext uri="{FF2B5EF4-FFF2-40B4-BE49-F238E27FC236}">
                <a16:creationId xmlns:a16="http://schemas.microsoft.com/office/drawing/2014/main" id="{512EFD34-67D2-4ABF-A7EE-8396B3AB3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3889C-107C-4B58-878D-FC758C831DCE}"/>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3126753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20311A-AD79-4A19-A5F6-BE63C68215D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8749653-143C-4C2C-9859-0C114698CD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B575BD-8B80-444E-8959-7AF1B55E93C7}"/>
              </a:ext>
            </a:extLst>
          </p:cNvPr>
          <p:cNvSpPr>
            <a:spLocks noGrp="1"/>
          </p:cNvSpPr>
          <p:nvPr>
            <p:ph type="sldNum" sz="quarter" idx="12"/>
          </p:nvPr>
        </p:nvSpPr>
        <p:spPr/>
        <p:txBody>
          <a:bodyPr/>
          <a:lstStyle>
            <a:lvl1pPr>
              <a:defRPr/>
            </a:lvl1pPr>
          </a:lstStyle>
          <a:p>
            <a:fld id="{E39F7B34-3B70-4CBE-A201-818A28D5AD3E}" type="slidenum">
              <a:rPr lang="en-US" altLang="en-US"/>
              <a:pPr/>
              <a:t>‹#›</a:t>
            </a:fld>
            <a:endParaRPr lang="en-US" altLang="en-US"/>
          </a:p>
        </p:txBody>
      </p:sp>
    </p:spTree>
    <p:extLst>
      <p:ext uri="{BB962C8B-B14F-4D97-AF65-F5344CB8AC3E}">
        <p14:creationId xmlns:p14="http://schemas.microsoft.com/office/powerpoint/2010/main" val="4116178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2C8B2D-423B-4DB2-AA59-A6DE69D5F99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E154440-94E0-4260-B9D2-39A994D20B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069E43-CF57-4114-A82D-45592A4B6151}"/>
              </a:ext>
            </a:extLst>
          </p:cNvPr>
          <p:cNvSpPr>
            <a:spLocks noGrp="1"/>
          </p:cNvSpPr>
          <p:nvPr>
            <p:ph type="sldNum" sz="quarter" idx="12"/>
          </p:nvPr>
        </p:nvSpPr>
        <p:spPr/>
        <p:txBody>
          <a:bodyPr/>
          <a:lstStyle>
            <a:lvl1pPr>
              <a:defRPr/>
            </a:lvl1pPr>
          </a:lstStyle>
          <a:p>
            <a:fld id="{42FE421B-4A13-41D9-B798-7ACDD7E493EC}" type="slidenum">
              <a:rPr lang="en-US" altLang="en-US"/>
              <a:pPr/>
              <a:t>‹#›</a:t>
            </a:fld>
            <a:endParaRPr lang="en-US" altLang="en-US"/>
          </a:p>
        </p:txBody>
      </p:sp>
    </p:spTree>
    <p:extLst>
      <p:ext uri="{BB962C8B-B14F-4D97-AF65-F5344CB8AC3E}">
        <p14:creationId xmlns:p14="http://schemas.microsoft.com/office/powerpoint/2010/main" val="4259428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AA3945-90F5-40A3-B963-98D793BDE71D}"/>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08DB7B28-7EE6-4227-9A77-478460F89B98}"/>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42E9F49-4661-4858-A350-16AF3E98E908}"/>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2CB5B61-0BDD-467C-903C-953833991D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E08D7F8-E33C-4948-9D86-F25B78EAD983}"/>
              </a:ext>
            </a:extLst>
          </p:cNvPr>
          <p:cNvSpPr>
            <a:spLocks noGrp="1"/>
          </p:cNvSpPr>
          <p:nvPr>
            <p:ph type="sldNum" sz="quarter" idx="16"/>
          </p:nvPr>
        </p:nvSpPr>
        <p:spPr/>
        <p:txBody>
          <a:bodyPr/>
          <a:lstStyle>
            <a:lvl1pPr>
              <a:defRPr/>
            </a:lvl1pPr>
          </a:lstStyle>
          <a:p>
            <a:fld id="{95EA053C-CE5B-4A21-823D-7FE43A8D8B36}" type="slidenum">
              <a:rPr lang="en-US" altLang="en-US"/>
              <a:pPr/>
              <a:t>‹#›</a:t>
            </a:fld>
            <a:endParaRPr lang="en-US" altLang="en-US"/>
          </a:p>
        </p:txBody>
      </p:sp>
    </p:spTree>
    <p:extLst>
      <p:ext uri="{BB962C8B-B14F-4D97-AF65-F5344CB8AC3E}">
        <p14:creationId xmlns:p14="http://schemas.microsoft.com/office/powerpoint/2010/main" val="741607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8949E-CF7B-479C-AF22-D0633430FC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396E36-DE51-454F-94F4-E4771FE5D1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0194BC-DA73-4097-A773-76DC0387330F}"/>
              </a:ext>
            </a:extLst>
          </p:cNvPr>
          <p:cNvSpPr>
            <a:spLocks noGrp="1"/>
          </p:cNvSpPr>
          <p:nvPr>
            <p:ph type="sldNum" sz="quarter" idx="12"/>
          </p:nvPr>
        </p:nvSpPr>
        <p:spPr/>
        <p:txBody>
          <a:bodyPr/>
          <a:lstStyle>
            <a:lvl1pPr>
              <a:defRPr/>
            </a:lvl1pPr>
          </a:lstStyle>
          <a:p>
            <a:fld id="{C0AB16C0-D76A-4F66-9720-725A7DCB6691}" type="slidenum">
              <a:rPr lang="en-US" altLang="en-US"/>
              <a:pPr/>
              <a:t>‹#›</a:t>
            </a:fld>
            <a:endParaRPr lang="en-US" altLang="en-US"/>
          </a:p>
        </p:txBody>
      </p:sp>
    </p:spTree>
    <p:extLst>
      <p:ext uri="{BB962C8B-B14F-4D97-AF65-F5344CB8AC3E}">
        <p14:creationId xmlns:p14="http://schemas.microsoft.com/office/powerpoint/2010/main" val="187782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EB80E-8EFD-435D-83FA-7122F7083685}"/>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0FA992BE-96E7-4D2B-89FA-61587274DAA0}"/>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C1AF684-DB6B-44DC-A406-BEC06A5C0AF8}"/>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774B26D-CA70-4416-90DD-6B7E14C3394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5F411C9-9890-4BE1-B84E-7163385115B2}"/>
              </a:ext>
            </a:extLst>
          </p:cNvPr>
          <p:cNvSpPr>
            <a:spLocks noGrp="1"/>
          </p:cNvSpPr>
          <p:nvPr>
            <p:ph type="sldNum" sz="quarter" idx="16"/>
          </p:nvPr>
        </p:nvSpPr>
        <p:spPr/>
        <p:txBody>
          <a:bodyPr/>
          <a:lstStyle>
            <a:lvl1pPr>
              <a:defRPr/>
            </a:lvl1pPr>
          </a:lstStyle>
          <a:p>
            <a:fld id="{2E34AA64-0D59-4C39-BEBD-AE77D78B8B33}" type="slidenum">
              <a:rPr lang="en-US" altLang="en-US"/>
              <a:pPr/>
              <a:t>‹#›</a:t>
            </a:fld>
            <a:endParaRPr lang="en-US" altLang="en-US"/>
          </a:p>
        </p:txBody>
      </p:sp>
    </p:spTree>
    <p:extLst>
      <p:ext uri="{BB962C8B-B14F-4D97-AF65-F5344CB8AC3E}">
        <p14:creationId xmlns:p14="http://schemas.microsoft.com/office/powerpoint/2010/main" val="816760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8AA4381C-6C0D-418A-AA2C-C83A1DDF2887}"/>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06874A-C73C-47F7-8FC4-D3A006965A5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42B8A9-FA3F-4247-89CE-8302746BBE2E}"/>
              </a:ext>
            </a:extLst>
          </p:cNvPr>
          <p:cNvSpPr>
            <a:spLocks noGrp="1"/>
          </p:cNvSpPr>
          <p:nvPr>
            <p:ph type="sldNum" sz="quarter" idx="16"/>
          </p:nvPr>
        </p:nvSpPr>
        <p:spPr/>
        <p:txBody>
          <a:bodyPr/>
          <a:lstStyle>
            <a:lvl1pPr>
              <a:defRPr/>
            </a:lvl1pPr>
          </a:lstStyle>
          <a:p>
            <a:fld id="{8B52DA38-CB25-4DAB-BE0A-701ECD5348CD}" type="slidenum">
              <a:rPr lang="en-US" altLang="en-US"/>
              <a:pPr/>
              <a:t>‹#›</a:t>
            </a:fld>
            <a:endParaRPr lang="en-US" altLang="en-US"/>
          </a:p>
        </p:txBody>
      </p:sp>
    </p:spTree>
    <p:extLst>
      <p:ext uri="{BB962C8B-B14F-4D97-AF65-F5344CB8AC3E}">
        <p14:creationId xmlns:p14="http://schemas.microsoft.com/office/powerpoint/2010/main" val="2773723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C50FD6-C162-4923-B4A1-2388D45329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B76FC7-31A9-4508-94EB-815E1E86F5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D800DE-D55E-4BD2-BE45-62BF23D0E210}"/>
              </a:ext>
            </a:extLst>
          </p:cNvPr>
          <p:cNvSpPr>
            <a:spLocks noGrp="1"/>
          </p:cNvSpPr>
          <p:nvPr>
            <p:ph type="sldNum" sz="quarter" idx="12"/>
          </p:nvPr>
        </p:nvSpPr>
        <p:spPr/>
        <p:txBody>
          <a:bodyPr/>
          <a:lstStyle>
            <a:lvl1pPr>
              <a:defRPr/>
            </a:lvl1pPr>
          </a:lstStyle>
          <a:p>
            <a:fld id="{3E1D3206-4F08-402A-BD23-CD4BD42D93E2}" type="slidenum">
              <a:rPr lang="en-US" altLang="en-US"/>
              <a:pPr/>
              <a:t>‹#›</a:t>
            </a:fld>
            <a:endParaRPr lang="en-US" altLang="en-US"/>
          </a:p>
        </p:txBody>
      </p:sp>
    </p:spTree>
    <p:extLst>
      <p:ext uri="{BB962C8B-B14F-4D97-AF65-F5344CB8AC3E}">
        <p14:creationId xmlns:p14="http://schemas.microsoft.com/office/powerpoint/2010/main" val="1999825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24D6C94-F1F1-48AD-9F07-4C08F53F95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802495E-52FA-477C-95A6-FA87F0B204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A95451-BC7F-4A29-A4E8-2D7822DD71D0}"/>
              </a:ext>
            </a:extLst>
          </p:cNvPr>
          <p:cNvSpPr>
            <a:spLocks noGrp="1"/>
          </p:cNvSpPr>
          <p:nvPr>
            <p:ph type="sldNum" sz="quarter" idx="12"/>
          </p:nvPr>
        </p:nvSpPr>
        <p:spPr/>
        <p:txBody>
          <a:bodyPr/>
          <a:lstStyle>
            <a:lvl1pPr>
              <a:defRPr/>
            </a:lvl1pPr>
          </a:lstStyle>
          <a:p>
            <a:fld id="{A26D29D8-7039-4CA8-9E22-71D815DCB78C}" type="slidenum">
              <a:rPr lang="en-US" altLang="en-US"/>
              <a:pPr/>
              <a:t>‹#›</a:t>
            </a:fld>
            <a:endParaRPr lang="en-US" altLang="en-US"/>
          </a:p>
        </p:txBody>
      </p:sp>
    </p:spTree>
    <p:extLst>
      <p:ext uri="{BB962C8B-B14F-4D97-AF65-F5344CB8AC3E}">
        <p14:creationId xmlns:p14="http://schemas.microsoft.com/office/powerpoint/2010/main" val="429343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D99E-D284-467E-B45A-181BC1223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C7E6B-90F1-4E5C-A632-4D7A51A33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5FAA1-84A9-48BA-AA06-C0B1115E6139}"/>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5" name="Footer Placeholder 4">
            <a:extLst>
              <a:ext uri="{FF2B5EF4-FFF2-40B4-BE49-F238E27FC236}">
                <a16:creationId xmlns:a16="http://schemas.microsoft.com/office/drawing/2014/main" id="{A0BB8CAC-49B4-445D-93FF-6FBF1B275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36ADB-4F80-4156-AA6A-6256E4A96EE9}"/>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177963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A437-ACAB-4718-94BB-D4FB44E83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63ED9-DE96-4EF9-A7B2-4F58898F40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CF5CCD-1D55-4806-B5AD-D245062954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E3911-9BE5-4C37-B73D-D1586EF8D165}"/>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6" name="Footer Placeholder 5">
            <a:extLst>
              <a:ext uri="{FF2B5EF4-FFF2-40B4-BE49-F238E27FC236}">
                <a16:creationId xmlns:a16="http://schemas.microsoft.com/office/drawing/2014/main" id="{95456070-0873-4363-93D4-07170FB71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60D0C-754F-4FAB-B7C5-EE0162C09470}"/>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323628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6A2F-5107-4880-9FB2-E8A2FBD46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1EEBE6-6656-4BB3-A76C-347CC7AFCB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F4789-7184-4D3C-B838-85137AFFE1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6CA3F-0839-4FC3-A29F-0F2BC4F70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F4A83-E162-432C-8A2C-428C477B8C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8DC4B-823D-495A-B12F-54B6C4438745}"/>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8" name="Footer Placeholder 7">
            <a:extLst>
              <a:ext uri="{FF2B5EF4-FFF2-40B4-BE49-F238E27FC236}">
                <a16:creationId xmlns:a16="http://schemas.microsoft.com/office/drawing/2014/main" id="{D5713B31-86ED-4372-BB5D-74A02BA54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D8C245-C763-4B0A-ACF2-6C104F4DBCCC}"/>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36375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E7E8-DC90-4B70-92F6-5686CF3B85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AB0F7F-2162-4651-9A3A-3647264F16A8}"/>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4" name="Footer Placeholder 3">
            <a:extLst>
              <a:ext uri="{FF2B5EF4-FFF2-40B4-BE49-F238E27FC236}">
                <a16:creationId xmlns:a16="http://schemas.microsoft.com/office/drawing/2014/main" id="{80FF8F65-2BF4-4DD5-B545-93188FC783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DBF03-E60C-474C-87D8-DC5A5727F74D}"/>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418779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98D089-C602-4A7C-8BD9-563050D9F301}"/>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3" name="Footer Placeholder 2">
            <a:extLst>
              <a:ext uri="{FF2B5EF4-FFF2-40B4-BE49-F238E27FC236}">
                <a16:creationId xmlns:a16="http://schemas.microsoft.com/office/drawing/2014/main" id="{BBCED06E-8FD3-4D1A-B30A-72E21DCFC8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6A2F91-5E01-4450-9868-99D7E47EB488}"/>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351832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671E-4DD1-4C80-9348-A9AF357F4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3A4F1-E550-4283-82EB-3451F9743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526125-D60F-416E-8954-0D64FDBB5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386658-049B-44B2-A623-7D8414C2BDA7}"/>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6" name="Footer Placeholder 5">
            <a:extLst>
              <a:ext uri="{FF2B5EF4-FFF2-40B4-BE49-F238E27FC236}">
                <a16:creationId xmlns:a16="http://schemas.microsoft.com/office/drawing/2014/main" id="{D84FD57B-D6FD-4CF7-B266-A2F97B4A9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29618-F23A-4BA3-854F-59F9E555BAB0}"/>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14439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BA71-5E60-4CA0-A49A-2B726B8A4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36A373-41F9-4F8F-81BF-BEE4A14C5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174C7D-19B7-43B9-9BF2-57621B1F7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F69C75-5461-42CF-ADBE-9F88A02BF1DA}"/>
              </a:ext>
            </a:extLst>
          </p:cNvPr>
          <p:cNvSpPr>
            <a:spLocks noGrp="1"/>
          </p:cNvSpPr>
          <p:nvPr>
            <p:ph type="dt" sz="half" idx="10"/>
          </p:nvPr>
        </p:nvSpPr>
        <p:spPr/>
        <p:txBody>
          <a:bodyPr/>
          <a:lstStyle/>
          <a:p>
            <a:fld id="{23D6EF5A-7726-4854-9F00-1911843D7290}" type="datetimeFigureOut">
              <a:rPr lang="en-US" smtClean="0"/>
              <a:t>3/27/2020</a:t>
            </a:fld>
            <a:endParaRPr lang="en-US"/>
          </a:p>
        </p:txBody>
      </p:sp>
      <p:sp>
        <p:nvSpPr>
          <p:cNvPr id="6" name="Footer Placeholder 5">
            <a:extLst>
              <a:ext uri="{FF2B5EF4-FFF2-40B4-BE49-F238E27FC236}">
                <a16:creationId xmlns:a16="http://schemas.microsoft.com/office/drawing/2014/main" id="{22ED5882-979F-437B-AAEC-BCD254FBE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01EAE-715A-48F3-8D75-4F4ADD901BEA}"/>
              </a:ext>
            </a:extLst>
          </p:cNvPr>
          <p:cNvSpPr>
            <a:spLocks noGrp="1"/>
          </p:cNvSpPr>
          <p:nvPr>
            <p:ph type="sldNum" sz="quarter" idx="12"/>
          </p:nvPr>
        </p:nvSpPr>
        <p:spPr/>
        <p:txBody>
          <a:bodyPr/>
          <a:lstStyle/>
          <a:p>
            <a:fld id="{B1AB708D-4A7F-4C50-BF4C-7FA06ED39C76}" type="slidenum">
              <a:rPr lang="en-US" smtClean="0"/>
              <a:t>‹#›</a:t>
            </a:fld>
            <a:endParaRPr lang="en-US"/>
          </a:p>
        </p:txBody>
      </p:sp>
    </p:spTree>
    <p:extLst>
      <p:ext uri="{BB962C8B-B14F-4D97-AF65-F5344CB8AC3E}">
        <p14:creationId xmlns:p14="http://schemas.microsoft.com/office/powerpoint/2010/main" val="60374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E3919-42E7-4E92-B10C-9A5E54817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EAABEA-2EE5-4D56-9344-1A6ED5AE5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5FFCD-70D2-452B-9287-693828556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6EF5A-7726-4854-9F00-1911843D7290}" type="datetimeFigureOut">
              <a:rPr lang="en-US" smtClean="0"/>
              <a:t>3/27/2020</a:t>
            </a:fld>
            <a:endParaRPr lang="en-US"/>
          </a:p>
        </p:txBody>
      </p:sp>
      <p:sp>
        <p:nvSpPr>
          <p:cNvPr id="5" name="Footer Placeholder 4">
            <a:extLst>
              <a:ext uri="{FF2B5EF4-FFF2-40B4-BE49-F238E27FC236}">
                <a16:creationId xmlns:a16="http://schemas.microsoft.com/office/drawing/2014/main" id="{1DCC4F00-E4B5-4265-B9B5-1E85E2F99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2B55A-0CCD-4268-A7FD-A545BCB1B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B708D-4A7F-4C50-BF4C-7FA06ED39C76}" type="slidenum">
              <a:rPr lang="en-US" smtClean="0"/>
              <a:t>‹#›</a:t>
            </a:fld>
            <a:endParaRPr lang="en-US"/>
          </a:p>
        </p:txBody>
      </p:sp>
    </p:spTree>
    <p:extLst>
      <p:ext uri="{BB962C8B-B14F-4D97-AF65-F5344CB8AC3E}">
        <p14:creationId xmlns:p14="http://schemas.microsoft.com/office/powerpoint/2010/main" val="112976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C903BF61-6CCB-4676-A08A-CBA10BAD3253}"/>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7938CD0A-9032-4C97-A901-76C182CCCF99}"/>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2BD41A3E-8FE7-4B57-BA36-B87D5FD0FC60}"/>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DBD5F9D-9993-47B6-8A28-680531D8A25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D117D0D-EC42-4DE3-B825-2428F92DD7D3}"/>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3CFFC141-BD3A-4B20-897A-8DA94AECA93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AB8B488A-7937-4621-8CBB-710250302D8E}"/>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BC09C7F5-94A2-4008-8BEB-6F7BACAF4FC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8BABB74F-E5CE-4C23-B752-8EA52DE7DDD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7D1BCC75-6060-4629-84B4-34E8EEB7D700}"/>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7EFBF812-882D-4610-AA86-4611D5E6B938}"/>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AF926558-7DC0-4DC0-A648-3A66A2DD008C}"/>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1CC4928-C796-4CEC-9A82-471ED7387262}"/>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876EA55-A3EB-4E9A-B2BE-1002901E9390}"/>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11D4027-3A43-42CA-A535-21E44F9054EC}"/>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0895D69-79D6-4F96-A0CD-F9C60B0040B7}"/>
              </a:ext>
            </a:extLst>
          </p:cNvPr>
          <p:cNvSpPr>
            <a:spLocks noGrp="1"/>
          </p:cNvSpPr>
          <p:nvPr>
            <p:ph type="sldNum" sz="quarter" idx="4"/>
          </p:nvPr>
        </p:nvSpPr>
        <p:spPr>
          <a:xfrm>
            <a:off x="8593667" y="6042026"/>
            <a:ext cx="683684"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4AECEDF8-90FC-4CED-A0AC-E24F3E7A3289}" type="slidenum">
              <a:rPr lang="en-US" altLang="en-US"/>
              <a:pPr/>
              <a:t>‹#›</a:t>
            </a:fld>
            <a:endParaRPr lang="en-US" altLang="en-US"/>
          </a:p>
        </p:txBody>
      </p:sp>
    </p:spTree>
    <p:extLst>
      <p:ext uri="{BB962C8B-B14F-4D97-AF65-F5344CB8AC3E}">
        <p14:creationId xmlns:p14="http://schemas.microsoft.com/office/powerpoint/2010/main" val="4133298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Frederick_Albert_Saunders" TargetMode="External"/><Relationship Id="rId13" Type="http://schemas.openxmlformats.org/officeDocument/2006/relationships/hyperlink" Target="https://en.wikipedia.org/wiki/Spin_quantum_number" TargetMode="External"/><Relationship Id="rId3" Type="http://schemas.openxmlformats.org/officeDocument/2006/relationships/hyperlink" Target="https://en.wikipedia.org/wiki/Electron" TargetMode="External"/><Relationship Id="rId7" Type="http://schemas.openxmlformats.org/officeDocument/2006/relationships/hyperlink" Target="https://en.wikipedia.org/wiki/Henry_Norris_Russell" TargetMode="External"/><Relationship Id="rId12" Type="http://schemas.openxmlformats.org/officeDocument/2006/relationships/hyperlink" Target="https://en.wikipedia.org/wiki/Azimuthal_quantum_number" TargetMode="External"/><Relationship Id="rId2" Type="http://schemas.openxmlformats.org/officeDocument/2006/relationships/hyperlink" Target="https://en.wikipedia.org/wiki/Angular_momentum_quantum_number" TargetMode="External"/><Relationship Id="rId1" Type="http://schemas.openxmlformats.org/officeDocument/2006/relationships/slideLayout" Target="../slideLayouts/slideLayout13.xml"/><Relationship Id="rId6" Type="http://schemas.openxmlformats.org/officeDocument/2006/relationships/hyperlink" Target="https://en.wikipedia.org/wiki/Angular_momentum_coupling#LS_coupling" TargetMode="External"/><Relationship Id="rId11" Type="http://schemas.openxmlformats.org/officeDocument/2006/relationships/hyperlink" Target="https://en.wikipedia.org/wiki/Spin%E2%80%93orbit_interaction" TargetMode="External"/><Relationship Id="rId5" Type="http://schemas.openxmlformats.org/officeDocument/2006/relationships/hyperlink" Target="https://en.wikipedia.org/wiki/Electron_configuration" TargetMode="External"/><Relationship Id="rId10" Type="http://schemas.openxmlformats.org/officeDocument/2006/relationships/hyperlink" Target="https://en.wikipedia.org/wiki/List_of_Hund%27s_rules" TargetMode="External"/><Relationship Id="rId4" Type="http://schemas.openxmlformats.org/officeDocument/2006/relationships/hyperlink" Target="https://en.wikipedia.org/wiki/Atom" TargetMode="External"/><Relationship Id="rId9" Type="http://schemas.openxmlformats.org/officeDocument/2006/relationships/hyperlink" Target="https://en.wikipedia.org/wiki/Ground_state" TargetMode="External"/><Relationship Id="rId14" Type="http://schemas.openxmlformats.org/officeDocument/2006/relationships/hyperlink" Target="https://en.wikipedia.org/wiki/Good_quantum_numb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C47DC837-EB0A-4460-9B0F-3D907D326CEE}"/>
              </a:ext>
            </a:extLst>
          </p:cNvPr>
          <p:cNvSpPr>
            <a:spLocks noGrp="1" noChangeArrowheads="1"/>
          </p:cNvSpPr>
          <p:nvPr>
            <p:ph type="title"/>
          </p:nvPr>
        </p:nvSpPr>
        <p:spPr>
          <a:xfrm>
            <a:off x="2171700" y="876299"/>
            <a:ext cx="7848600" cy="3124200"/>
          </a:xfrm>
          <a:ln>
            <a:miter lim="800000"/>
            <a:headEnd/>
            <a:tailEnd/>
          </a:ln>
        </p:spPr>
        <p:txBody>
          <a:bodyPr rtlCol="0">
            <a:normAutofit/>
          </a:bodyPr>
          <a:lstStyle/>
          <a:p>
            <a:pPr algn="ctr" eaLnBrk="1" fontAlgn="auto" hangingPunct="1">
              <a:spcAft>
                <a:spcPts val="0"/>
              </a:spcAft>
              <a:defRPr/>
            </a:pPr>
            <a:r>
              <a:rPr lang="en-US" sz="6000" b="1" dirty="0">
                <a:solidFill>
                  <a:schemeClr val="accent1">
                    <a:lumMod val="75000"/>
                  </a:schemeClr>
                </a:solidFill>
                <a:latin typeface="Times New Roman" pitchFamily="18" charset="0"/>
                <a:cs typeface="Times New Roman" pitchFamily="18" charset="0"/>
              </a:rPr>
              <a:t>Electronic Spectra of Transition Metal Complexes</a:t>
            </a:r>
            <a:endParaRPr lang="en-US" sz="4000" b="1" dirty="0">
              <a:solidFill>
                <a:schemeClr val="accent1">
                  <a:lumMod val="75000"/>
                </a:schemeClr>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93B6444-A864-4869-9043-024AE70E062B}"/>
              </a:ext>
            </a:extLst>
          </p:cNvPr>
          <p:cNvSpPr txBox="1"/>
          <p:nvPr/>
        </p:nvSpPr>
        <p:spPr>
          <a:xfrm>
            <a:off x="5072673" y="3820745"/>
            <a:ext cx="4724400" cy="2062163"/>
          </a:xfrm>
          <a:prstGeom prst="rect">
            <a:avLst/>
          </a:prstGeom>
          <a:noFill/>
        </p:spPr>
        <p:txBody>
          <a:bodyPr>
            <a:spAutoFit/>
          </a:bodyPr>
          <a:lstStyle/>
          <a:p>
            <a:pPr defTabSz="457200">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Dr.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Gurpreet</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Kaur</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pPr defTabSz="457200">
              <a:defRPr/>
            </a:pPr>
            <a:r>
              <a:rPr lang="en-US" sz="3200" b="1" dirty="0">
                <a:solidFill>
                  <a:srgbClr val="90C226">
                    <a:lumMod val="75000"/>
                  </a:srgbClr>
                </a:solidFill>
                <a:latin typeface="Times New Roman" panose="02020603050405020304" pitchFamily="18" charset="0"/>
                <a:cs typeface="Times New Roman" panose="02020603050405020304" pitchFamily="18" charset="0"/>
              </a:rPr>
              <a:t>Assistant Professor</a:t>
            </a:r>
          </a:p>
          <a:p>
            <a:pPr defTabSz="457200">
              <a:defRPr/>
            </a:pPr>
            <a:r>
              <a:rPr lang="en-US" sz="3200" b="1" dirty="0">
                <a:solidFill>
                  <a:srgbClr val="90C226">
                    <a:lumMod val="75000"/>
                  </a:srgbClr>
                </a:solidFill>
                <a:latin typeface="Times New Roman" panose="02020603050405020304" pitchFamily="18" charset="0"/>
                <a:cs typeface="Times New Roman" panose="02020603050405020304" pitchFamily="18" charset="0"/>
              </a:rPr>
              <a:t>PGGCG-42</a:t>
            </a:r>
          </a:p>
          <a:p>
            <a:pPr defTabSz="457200">
              <a:defRPr/>
            </a:pPr>
            <a:r>
              <a:rPr lang="en-US" sz="3200" b="1" dirty="0">
                <a:solidFill>
                  <a:srgbClr val="90C226">
                    <a:lumMod val="75000"/>
                  </a:srgbClr>
                </a:solidFill>
                <a:latin typeface="Times New Roman" panose="02020603050405020304" pitchFamily="18" charset="0"/>
                <a:cs typeface="Times New Roman" panose="02020603050405020304" pitchFamily="18" charset="0"/>
              </a:rPr>
              <a:t>Chandigarh</a:t>
            </a:r>
          </a:p>
        </p:txBody>
      </p:sp>
      <p:pic>
        <p:nvPicPr>
          <p:cNvPr id="2" name="Picture 1">
            <a:extLst>
              <a:ext uri="{FF2B5EF4-FFF2-40B4-BE49-F238E27FC236}">
                <a16:creationId xmlns:a16="http://schemas.microsoft.com/office/drawing/2014/main" id="{1662CC57-18FD-45CB-92D1-9071CE6A3F8D}"/>
              </a:ext>
            </a:extLst>
          </p:cNvPr>
          <p:cNvPicPr>
            <a:picLocks noChangeAspect="1"/>
          </p:cNvPicPr>
          <p:nvPr/>
        </p:nvPicPr>
        <p:blipFill>
          <a:blip r:embed="rId2"/>
          <a:stretch>
            <a:fillRect/>
          </a:stretch>
        </p:blipFill>
        <p:spPr>
          <a:xfrm>
            <a:off x="228600" y="291000"/>
            <a:ext cx="1943100" cy="2352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FD73-2C72-4466-97C2-68451B24F681}"/>
              </a:ext>
            </a:extLst>
          </p:cNvPr>
          <p:cNvSpPr>
            <a:spLocks noGrp="1"/>
          </p:cNvSpPr>
          <p:nvPr>
            <p:ph type="title"/>
          </p:nvPr>
        </p:nvSpPr>
        <p:spPr>
          <a:xfrm>
            <a:off x="812799" y="85819"/>
            <a:ext cx="9476420" cy="633274"/>
          </a:xfrm>
        </p:spPr>
        <p:txBody>
          <a:bodyPr/>
          <a:lstStyle/>
          <a:p>
            <a:r>
              <a:rPr lang="en-GB" sz="2800" b="1" dirty="0"/>
              <a:t>Steps to assign spectroscopic term symbol</a:t>
            </a:r>
            <a:endParaRPr lang="en-US" sz="2800" b="1" dirty="0"/>
          </a:p>
        </p:txBody>
      </p:sp>
      <p:pic>
        <p:nvPicPr>
          <p:cNvPr id="33794" name="Picture 2">
            <a:extLst>
              <a:ext uri="{FF2B5EF4-FFF2-40B4-BE49-F238E27FC236}">
                <a16:creationId xmlns:a16="http://schemas.microsoft.com/office/drawing/2014/main" id="{68B41356-4E55-455B-94D7-362FDC91B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110" y="719092"/>
            <a:ext cx="7453544" cy="559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5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E3E5A22F-AA3A-4FDF-9AD8-BE102712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549" y="543753"/>
            <a:ext cx="8140824" cy="610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8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ACF5CA-9A13-4896-A7CB-3181805E63C9}"/>
              </a:ext>
            </a:extLst>
          </p:cNvPr>
          <p:cNvSpPr/>
          <p:nvPr/>
        </p:nvSpPr>
        <p:spPr>
          <a:xfrm>
            <a:off x="2343704" y="1047565"/>
            <a:ext cx="6951215" cy="542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descr="ENERGY ORDER&#10;Apply Hund’s rules to find the lowest energy&#10;ground state:&#10;1. Term with highest S&#10;2. Within the same S, the t...">
            <a:extLst>
              <a:ext uri="{FF2B5EF4-FFF2-40B4-BE49-F238E27FC236}">
                <a16:creationId xmlns:a16="http://schemas.microsoft.com/office/drawing/2014/main" id="{62629696-85FB-4A4A-ADEE-E52CF1F18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992" y="1147763"/>
            <a:ext cx="6666483" cy="50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7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365C4F-83EA-43B8-B969-EF8EDD4F205E}"/>
              </a:ext>
            </a:extLst>
          </p:cNvPr>
          <p:cNvSpPr/>
          <p:nvPr/>
        </p:nvSpPr>
        <p:spPr>
          <a:xfrm>
            <a:off x="2618913" y="843379"/>
            <a:ext cx="6720396" cy="533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B46AB52-A5B1-4D0B-A958-3D6E02497046}"/>
              </a:ext>
            </a:extLst>
          </p:cNvPr>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233494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97A082-2986-4181-9BCC-1D2E5C8C27FE}"/>
              </a:ext>
            </a:extLst>
          </p:cNvPr>
          <p:cNvSpPr>
            <a:spLocks noGrp="1"/>
          </p:cNvSpPr>
          <p:nvPr>
            <p:ph type="title"/>
          </p:nvPr>
        </p:nvSpPr>
        <p:spPr>
          <a:xfrm>
            <a:off x="-3950" y="59181"/>
            <a:ext cx="8462963" cy="624396"/>
          </a:xfrm>
        </p:spPr>
        <p:txBody>
          <a:bodyPr/>
          <a:lstStyle/>
          <a:p>
            <a:r>
              <a:rPr lang="en-GB" sz="2800" b="1" dirty="0">
                <a:latin typeface="Times New Roman" panose="02020603050405020304" pitchFamily="18" charset="0"/>
                <a:cs typeface="Times New Roman" panose="02020603050405020304" pitchFamily="18" charset="0"/>
              </a:rPr>
              <a:t>Derivation of Term Symbols for d</a:t>
            </a:r>
            <a:r>
              <a:rPr lang="en-GB" sz="2800" b="1" baseline="30000" dirty="0">
                <a:latin typeface="Times New Roman" panose="02020603050405020304" pitchFamily="18" charset="0"/>
                <a:cs typeface="Times New Roman" panose="02020603050405020304" pitchFamily="18" charset="0"/>
              </a:rPr>
              <a:t>2</a:t>
            </a:r>
            <a:r>
              <a:rPr lang="en-GB" sz="2800" b="1" dirty="0">
                <a:latin typeface="Times New Roman" panose="02020603050405020304" pitchFamily="18" charset="0"/>
                <a:cs typeface="Times New Roman" panose="02020603050405020304" pitchFamily="18" charset="0"/>
              </a:rPr>
              <a:t> Configuration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3EB7645-C2FF-4860-8836-6A4777B585D3}"/>
              </a:ext>
            </a:extLst>
          </p:cNvPr>
          <p:cNvSpPr txBox="1"/>
          <p:nvPr/>
        </p:nvSpPr>
        <p:spPr>
          <a:xfrm>
            <a:off x="452760" y="683577"/>
            <a:ext cx="5078027" cy="2308324"/>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For d electrons, the subsidiary quantum number l =2. </a:t>
            </a:r>
          </a:p>
          <a:p>
            <a:r>
              <a:rPr lang="en-GB" dirty="0">
                <a:latin typeface="Times New Roman" panose="02020603050405020304" pitchFamily="18" charset="0"/>
                <a:cs typeface="Times New Roman" panose="02020603050405020304" pitchFamily="18" charset="0"/>
              </a:rPr>
              <a:t>For two d-electrons having l</a:t>
            </a:r>
            <a:r>
              <a:rPr lang="en-GB" baseline="-25000"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 = 1 and l</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 2, </a:t>
            </a:r>
          </a:p>
          <a:p>
            <a:r>
              <a:rPr lang="en-GB" dirty="0">
                <a:latin typeface="Times New Roman" panose="02020603050405020304" pitchFamily="18" charset="0"/>
                <a:cs typeface="Times New Roman" panose="02020603050405020304" pitchFamily="18" charset="0"/>
              </a:rPr>
              <a:t>L = 4, 3, 2, 1, 0</a:t>
            </a:r>
          </a:p>
          <a:p>
            <a:r>
              <a:rPr lang="en-GB" dirty="0">
                <a:latin typeface="Times New Roman" panose="02020603050405020304" pitchFamily="18" charset="0"/>
                <a:cs typeface="Times New Roman" panose="02020603050405020304" pitchFamily="18" charset="0"/>
              </a:rPr>
              <a:t>S = 1, 0 </a:t>
            </a:r>
          </a:p>
          <a:p>
            <a:r>
              <a:rPr lang="en-GB" dirty="0">
                <a:latin typeface="Times New Roman" panose="02020603050405020304" pitchFamily="18" charset="0"/>
                <a:cs typeface="Times New Roman" panose="02020603050405020304" pitchFamily="18" charset="0"/>
              </a:rPr>
              <a:t>2S + 1 =3 and 1</a:t>
            </a:r>
          </a:p>
          <a:p>
            <a:r>
              <a:rPr lang="en-GB" dirty="0">
                <a:latin typeface="Times New Roman" panose="02020603050405020304" pitchFamily="18" charset="0"/>
                <a:cs typeface="Times New Roman" panose="02020603050405020304" pitchFamily="18" charset="0"/>
              </a:rPr>
              <a:t>There are 45 ways in which two d electrons may be arranged which do not violate the Pauli Exclusion Principle. These arrangements are shown in a table </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718F501-A59F-4BA0-8159-311C8E876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012" y="59181"/>
            <a:ext cx="4519954" cy="6858000"/>
          </a:xfrm>
          <a:prstGeom prst="rect">
            <a:avLst/>
          </a:prstGeom>
        </p:spPr>
      </p:pic>
      <p:sp>
        <p:nvSpPr>
          <p:cNvPr id="7" name="Arrow: Right 6">
            <a:extLst>
              <a:ext uri="{FF2B5EF4-FFF2-40B4-BE49-F238E27FC236}">
                <a16:creationId xmlns:a16="http://schemas.microsoft.com/office/drawing/2014/main" id="{AB29A87B-10B5-4AE8-9A38-D43490087D07}"/>
              </a:ext>
            </a:extLst>
          </p:cNvPr>
          <p:cNvSpPr/>
          <p:nvPr/>
        </p:nvSpPr>
        <p:spPr>
          <a:xfrm>
            <a:off x="5397623" y="2059621"/>
            <a:ext cx="1793290" cy="887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descr="Chemistry 481(01) Spring 2016 Instructor: Dr. Upali Siriwardane ...">
            <a:extLst>
              <a:ext uri="{FF2B5EF4-FFF2-40B4-BE49-F238E27FC236}">
                <a16:creationId xmlns:a16="http://schemas.microsoft.com/office/drawing/2014/main" id="{16D36050-E17A-4245-8C53-401DB9055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6" y="3111622"/>
            <a:ext cx="4699247" cy="352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3258AD-011A-48E1-ACED-05217C5CD58F}"/>
              </a:ext>
            </a:extLst>
          </p:cNvPr>
          <p:cNvSpPr/>
          <p:nvPr/>
        </p:nvSpPr>
        <p:spPr>
          <a:xfrm>
            <a:off x="2166152" y="461636"/>
            <a:ext cx="6995603" cy="62720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Write The Term Symbol For The Ground State Of The ... | Chegg.com">
            <a:extLst>
              <a:ext uri="{FF2B5EF4-FFF2-40B4-BE49-F238E27FC236}">
                <a16:creationId xmlns:a16="http://schemas.microsoft.com/office/drawing/2014/main" id="{F99A1910-1A43-4A7D-81B4-FFF4447F8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402" y="559284"/>
            <a:ext cx="6232124" cy="6027198"/>
          </a:xfrm>
          <a:prstGeom prst="rect">
            <a:avLst/>
          </a:prstGeom>
          <a:gradFill flip="none" rotWithShape="1">
            <a:gsLst>
              <a:gs pos="0">
                <a:srgbClr val="4472C4">
                  <a:tint val="66000"/>
                  <a:satMod val="160000"/>
                </a:srgbClr>
              </a:gs>
              <a:gs pos="50000">
                <a:srgbClr val="4472C4">
                  <a:tint val="44500"/>
                  <a:satMod val="160000"/>
                </a:srgbClr>
              </a:gs>
              <a:gs pos="100000">
                <a:srgbClr val="4472C4">
                  <a:tint val="23500"/>
                  <a:satMod val="160000"/>
                </a:srgbClr>
              </a:gs>
            </a:gsLst>
            <a:lin ang="18900000" scaled="1"/>
            <a:tileRect/>
          </a:gradFill>
        </p:spPr>
      </p:pic>
    </p:spTree>
    <p:extLst>
      <p:ext uri="{BB962C8B-B14F-4D97-AF65-F5344CB8AC3E}">
        <p14:creationId xmlns:p14="http://schemas.microsoft.com/office/powerpoint/2010/main" val="379763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EF622AA-A57E-472D-B789-05182F8C2123}"/>
              </a:ext>
            </a:extLst>
          </p:cNvPr>
          <p:cNvSpPr/>
          <p:nvPr/>
        </p:nvSpPr>
        <p:spPr>
          <a:xfrm>
            <a:off x="426128" y="2663301"/>
            <a:ext cx="7013359" cy="765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F2A3D83-97A5-4362-91FA-6027D2F5F5FF}"/>
              </a:ext>
            </a:extLst>
          </p:cNvPr>
          <p:cNvSpPr>
            <a:spLocks noGrp="1"/>
          </p:cNvSpPr>
          <p:nvPr>
            <p:ph type="title"/>
          </p:nvPr>
        </p:nvSpPr>
        <p:spPr>
          <a:xfrm>
            <a:off x="812800" y="609600"/>
            <a:ext cx="8462963" cy="739806"/>
          </a:xfrm>
        </p:spPr>
        <p:txBody>
          <a:bodyPr/>
          <a:lstStyle/>
          <a:p>
            <a:r>
              <a:rPr lang="en-GB" b="1" dirty="0">
                <a:latin typeface="Times New Roman" panose="02020603050405020304" pitchFamily="18" charset="0"/>
                <a:cs typeface="Times New Roman" panose="02020603050405020304" pitchFamily="18" charset="0"/>
              </a:rPr>
              <a:t>Calculation of Number of Microstates</a:t>
            </a:r>
            <a:endParaRPr lang="en-US"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398E19B-0869-4306-986F-CC49A0056263}"/>
              </a:ext>
            </a:extLst>
          </p:cNvPr>
          <p:cNvSpPr/>
          <p:nvPr/>
        </p:nvSpPr>
        <p:spPr>
          <a:xfrm>
            <a:off x="812799" y="1873188"/>
            <a:ext cx="10612761" cy="4780003"/>
          </a:xfrm>
          <a:prstGeom prst="rect">
            <a:avLst/>
          </a:prstGeom>
        </p:spPr>
        <p:txBody>
          <a:bodyPr wrap="square">
            <a:spAutoFit/>
          </a:bodyPr>
          <a:lstStyle/>
          <a:p>
            <a:r>
              <a:rPr lang="en-GB" sz="2000" dirty="0">
                <a:solidFill>
                  <a:srgbClr val="002060"/>
                </a:solidFill>
                <a:latin typeface="Times New Roman" panose="02020603050405020304" pitchFamily="18" charset="0"/>
                <a:cs typeface="Times New Roman" panose="02020603050405020304" pitchFamily="18" charset="0"/>
              </a:rPr>
              <a:t>The number of microstates possible for any electronic configuration may be calculated from the formula:-</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Number of microstates = n! / r! (n - r)! </a:t>
            </a:r>
          </a:p>
          <a:p>
            <a:endParaRPr lang="en-GB"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Where n is the twice the number of orbitals, </a:t>
            </a:r>
          </a:p>
          <a:p>
            <a:r>
              <a:rPr lang="en-GB" sz="2000" dirty="0">
                <a:solidFill>
                  <a:srgbClr val="002060"/>
                </a:solidFill>
                <a:latin typeface="Times New Roman" panose="02020603050405020304" pitchFamily="18" charset="0"/>
                <a:cs typeface="Times New Roman" panose="02020603050405020304" pitchFamily="18" charset="0"/>
              </a:rPr>
              <a:t>r is the number of electrons </a:t>
            </a:r>
          </a:p>
          <a:p>
            <a:r>
              <a:rPr lang="en-GB" sz="2000" dirty="0">
                <a:solidFill>
                  <a:srgbClr val="002060"/>
                </a:solidFill>
                <a:latin typeface="Times New Roman" panose="02020603050405020304" pitchFamily="18" charset="0"/>
                <a:cs typeface="Times New Roman" panose="02020603050405020304" pitchFamily="18" charset="0"/>
              </a:rPr>
              <a:t>! is the factorial. </a:t>
            </a:r>
          </a:p>
          <a:p>
            <a:r>
              <a:rPr lang="en-GB" sz="2000" dirty="0">
                <a:solidFill>
                  <a:srgbClr val="002060"/>
                </a:solidFill>
                <a:latin typeface="Times New Roman" panose="02020603050405020304" pitchFamily="18" charset="0"/>
                <a:cs typeface="Times New Roman" panose="02020603050405020304" pitchFamily="18" charset="0"/>
              </a:rPr>
              <a:t>For </a:t>
            </a:r>
            <a:r>
              <a:rPr lang="en-GB" sz="2000" b="1" dirty="0">
                <a:solidFill>
                  <a:schemeClr val="accent2">
                    <a:lumMod val="50000"/>
                  </a:schemeClr>
                </a:solidFill>
                <a:latin typeface="Times New Roman" panose="02020603050405020304" pitchFamily="18" charset="0"/>
                <a:cs typeface="Times New Roman" panose="02020603050405020304" pitchFamily="18" charset="0"/>
              </a:rPr>
              <a:t>p</a:t>
            </a:r>
            <a:r>
              <a:rPr lang="en-GB" sz="2000" b="1" baseline="30000" dirty="0">
                <a:solidFill>
                  <a:schemeClr val="accent2">
                    <a:lumMod val="50000"/>
                  </a:schemeClr>
                </a:solidFill>
                <a:latin typeface="Times New Roman" panose="02020603050405020304" pitchFamily="18" charset="0"/>
                <a:cs typeface="Times New Roman" panose="02020603050405020304" pitchFamily="18" charset="0"/>
              </a:rPr>
              <a:t>2</a:t>
            </a:r>
            <a:r>
              <a:rPr lang="en-GB" sz="2000" b="1" dirty="0">
                <a:solidFill>
                  <a:schemeClr val="accent2">
                    <a:lumMod val="50000"/>
                  </a:schemeClr>
                </a:solidFill>
                <a:latin typeface="Times New Roman" panose="02020603050405020304" pitchFamily="18" charset="0"/>
                <a:cs typeface="Times New Roman" panose="02020603050405020304" pitchFamily="18" charset="0"/>
              </a:rPr>
              <a:t> configuration</a:t>
            </a:r>
            <a:r>
              <a:rPr lang="en-GB" sz="2000" dirty="0">
                <a:solidFill>
                  <a:srgbClr val="002060"/>
                </a:solidFill>
                <a:latin typeface="Times New Roman" panose="02020603050405020304" pitchFamily="18" charset="0"/>
                <a:cs typeface="Times New Roman" panose="02020603050405020304" pitchFamily="18" charset="0"/>
              </a:rPr>
              <a:t>, </a:t>
            </a:r>
          </a:p>
          <a:p>
            <a:r>
              <a:rPr lang="en-GB" sz="2000" dirty="0">
                <a:solidFill>
                  <a:srgbClr val="002060"/>
                </a:solidFill>
                <a:latin typeface="Times New Roman" panose="02020603050405020304" pitchFamily="18" charset="0"/>
                <a:cs typeface="Times New Roman" panose="02020603050405020304" pitchFamily="18" charset="0"/>
              </a:rPr>
              <a:t>n= 3x2 =6; r = 2; n – r = 4; 6! = 6 x 5 x 4 x 3 x 2 x 1 = 720; 2! = 2 x 1 =2; 4! = 4 x 3 x 2 x 1 = 24 </a:t>
            </a:r>
          </a:p>
          <a:p>
            <a:r>
              <a:rPr lang="en-GB" sz="2000" dirty="0">
                <a:solidFill>
                  <a:srgbClr val="002060"/>
                </a:solidFill>
                <a:latin typeface="Times New Roman" panose="02020603050405020304" pitchFamily="18" charset="0"/>
                <a:cs typeface="Times New Roman" panose="02020603050405020304" pitchFamily="18" charset="0"/>
              </a:rPr>
              <a:t>Substituting in the formula, we get</a:t>
            </a:r>
          </a:p>
          <a:p>
            <a:r>
              <a:rPr lang="en-GB" sz="2000" b="1" dirty="0">
                <a:solidFill>
                  <a:schemeClr val="accent2">
                    <a:lumMod val="50000"/>
                  </a:schemeClr>
                </a:solidFill>
                <a:latin typeface="Times New Roman" panose="02020603050405020304" pitchFamily="18" charset="0"/>
                <a:cs typeface="Times New Roman" panose="02020603050405020304" pitchFamily="18" charset="0"/>
              </a:rPr>
              <a:t>Number of microstates =15. </a:t>
            </a:r>
          </a:p>
          <a:p>
            <a:r>
              <a:rPr lang="en-GB" sz="2000" dirty="0">
                <a:solidFill>
                  <a:srgbClr val="002060"/>
                </a:solidFill>
                <a:latin typeface="Times New Roman" panose="02020603050405020304" pitchFamily="18" charset="0"/>
                <a:cs typeface="Times New Roman" panose="02020603050405020304" pitchFamily="18" charset="0"/>
              </a:rPr>
              <a:t>Similarly, for a </a:t>
            </a:r>
            <a:r>
              <a:rPr lang="en-GB" sz="2000" b="1" dirty="0">
                <a:solidFill>
                  <a:schemeClr val="accent2">
                    <a:lumMod val="50000"/>
                  </a:schemeClr>
                </a:solidFill>
                <a:latin typeface="Times New Roman" panose="02020603050405020304" pitchFamily="18" charset="0"/>
                <a:cs typeface="Times New Roman" panose="02020603050405020304" pitchFamily="18" charset="0"/>
              </a:rPr>
              <a:t>d</a:t>
            </a:r>
            <a:r>
              <a:rPr lang="en-GB" sz="2000" b="1" baseline="30000" dirty="0">
                <a:solidFill>
                  <a:schemeClr val="accent2">
                    <a:lumMod val="50000"/>
                  </a:schemeClr>
                </a:solidFill>
                <a:latin typeface="Times New Roman" panose="02020603050405020304" pitchFamily="18" charset="0"/>
                <a:cs typeface="Times New Roman" panose="02020603050405020304" pitchFamily="18" charset="0"/>
              </a:rPr>
              <a:t>2</a:t>
            </a:r>
            <a:r>
              <a:rPr lang="en-GB" sz="2000" b="1" dirty="0">
                <a:solidFill>
                  <a:schemeClr val="accent2">
                    <a:lumMod val="50000"/>
                  </a:schemeClr>
                </a:solidFill>
                <a:latin typeface="Times New Roman" panose="02020603050405020304" pitchFamily="18" charset="0"/>
                <a:cs typeface="Times New Roman" panose="02020603050405020304" pitchFamily="18" charset="0"/>
              </a:rPr>
              <a:t> configuration</a:t>
            </a:r>
            <a:r>
              <a:rPr lang="en-GB" sz="2000" dirty="0">
                <a:solidFill>
                  <a:srgbClr val="002060"/>
                </a:solidFill>
                <a:latin typeface="Times New Roman" panose="02020603050405020304" pitchFamily="18" charset="0"/>
                <a:cs typeface="Times New Roman" panose="02020603050405020304" pitchFamily="18" charset="0"/>
              </a:rPr>
              <a:t>, </a:t>
            </a:r>
          </a:p>
          <a:p>
            <a:r>
              <a:rPr lang="en-GB" sz="2000" dirty="0">
                <a:solidFill>
                  <a:srgbClr val="002060"/>
                </a:solidFill>
                <a:latin typeface="Times New Roman" panose="02020603050405020304" pitchFamily="18" charset="0"/>
                <a:cs typeface="Times New Roman" panose="02020603050405020304" pitchFamily="18" charset="0"/>
              </a:rPr>
              <a:t>Number of microstates = 10! / 2! (10 – 2)! </a:t>
            </a:r>
          </a:p>
          <a:p>
            <a:r>
              <a:rPr lang="en-GB" sz="2000" dirty="0">
                <a:solidFill>
                  <a:srgbClr val="002060"/>
                </a:solidFill>
                <a:latin typeface="Times New Roman" panose="02020603050405020304" pitchFamily="18" charset="0"/>
                <a:cs typeface="Times New Roman" panose="02020603050405020304" pitchFamily="18" charset="0"/>
              </a:rPr>
              <a:t>Thus a </a:t>
            </a:r>
            <a:r>
              <a:rPr lang="en-GB" sz="2000" b="1" dirty="0">
                <a:solidFill>
                  <a:schemeClr val="accent2">
                    <a:lumMod val="50000"/>
                  </a:schemeClr>
                </a:solidFill>
                <a:latin typeface="Times New Roman" panose="02020603050405020304" pitchFamily="18" charset="0"/>
                <a:cs typeface="Times New Roman" panose="02020603050405020304" pitchFamily="18" charset="0"/>
              </a:rPr>
              <a:t>d</a:t>
            </a:r>
            <a:r>
              <a:rPr lang="en-GB" sz="2000" b="1" baseline="30000" dirty="0">
                <a:solidFill>
                  <a:schemeClr val="accent2">
                    <a:lumMod val="50000"/>
                  </a:schemeClr>
                </a:solidFill>
                <a:latin typeface="Times New Roman" panose="02020603050405020304" pitchFamily="18" charset="0"/>
                <a:cs typeface="Times New Roman" panose="02020603050405020304" pitchFamily="18" charset="0"/>
              </a:rPr>
              <a:t>2</a:t>
            </a:r>
            <a:r>
              <a:rPr lang="en-GB" sz="2000" b="1" dirty="0">
                <a:solidFill>
                  <a:schemeClr val="accent2">
                    <a:lumMod val="50000"/>
                  </a:schemeClr>
                </a:solidFill>
                <a:latin typeface="Times New Roman" panose="02020603050405020304" pitchFamily="18" charset="0"/>
                <a:cs typeface="Times New Roman" panose="02020603050405020304" pitchFamily="18" charset="0"/>
              </a:rPr>
              <a:t> configuration will have 45 microstates</a:t>
            </a:r>
            <a:r>
              <a:rPr lang="en-GB"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81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20F06C-CE51-4A90-B809-9D4A87CB5F2B}"/>
              </a:ext>
            </a:extLst>
          </p:cNvPr>
          <p:cNvSpPr/>
          <p:nvPr/>
        </p:nvSpPr>
        <p:spPr>
          <a:xfrm>
            <a:off x="180974" y="909844"/>
            <a:ext cx="9515475" cy="6001643"/>
          </a:xfrm>
          <a:prstGeom prst="rect">
            <a:avLst/>
          </a:prstGeom>
        </p:spPr>
        <p:txBody>
          <a:bodyPr wrap="square">
            <a:spAutoFit/>
          </a:bodyPr>
          <a:lstStyle/>
          <a:p>
            <a:r>
              <a:rPr lang="en-US" sz="2400" b="1" dirty="0">
                <a:solidFill>
                  <a:schemeClr val="accent2">
                    <a:lumMod val="50000"/>
                  </a:schemeClr>
                </a:solidFill>
                <a:latin typeface="Times New Roman" panose="02020603050405020304" pitchFamily="18" charset="0"/>
                <a:cs typeface="Times New Roman" panose="02020603050405020304" pitchFamily="18" charset="0"/>
              </a:rPr>
              <a:t>1.  Spin selection rule</a:t>
            </a:r>
          </a:p>
          <a:p>
            <a:r>
              <a:rPr lang="en-US" sz="2400" dirty="0">
                <a:latin typeface="Times New Roman" panose="02020603050405020304" pitchFamily="18" charset="0"/>
                <a:cs typeface="Times New Roman" panose="02020603050405020304" pitchFamily="18" charset="0"/>
              </a:rPr>
              <a:t>The selection Rule for Spin Angular Momentum is</a:t>
            </a:r>
          </a:p>
          <a:p>
            <a:r>
              <a:rPr lang="en-US" sz="2400" dirty="0">
                <a:latin typeface="Times New Roman" panose="02020603050405020304" pitchFamily="18" charset="0"/>
                <a:cs typeface="Times New Roman" panose="02020603050405020304" pitchFamily="18" charset="0"/>
              </a:rPr>
              <a:t>Δ S = 0</a:t>
            </a:r>
          </a:p>
          <a:p>
            <a:r>
              <a:rPr lang="en-US" sz="2400" dirty="0">
                <a:latin typeface="Times New Roman" panose="02020603050405020304" pitchFamily="18" charset="0"/>
                <a:cs typeface="Times New Roman" panose="02020603050405020304" pitchFamily="18" charset="0"/>
              </a:rPr>
              <a:t>Thus transitions such as 2S→ 2P and 3D→ 3P are allowed, </a:t>
            </a:r>
          </a:p>
          <a:p>
            <a:r>
              <a:rPr lang="en-US" sz="2400" dirty="0">
                <a:latin typeface="Times New Roman" panose="02020603050405020304" pitchFamily="18" charset="0"/>
                <a:cs typeface="Times New Roman" panose="02020603050405020304" pitchFamily="18" charset="0"/>
              </a:rPr>
              <a:t>but transition such as 1S→ 3P is forbidden. </a:t>
            </a:r>
          </a:p>
          <a:p>
            <a:r>
              <a:rPr lang="en-US" sz="2400" dirty="0">
                <a:latin typeface="Times New Roman" panose="02020603050405020304" pitchFamily="18" charset="0"/>
                <a:cs typeface="Times New Roman" panose="02020603050405020304" pitchFamily="18" charset="0"/>
              </a:rPr>
              <a:t>The same rule is also stated in the form of a statement,</a:t>
            </a:r>
          </a:p>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Electronic Transitions between the different states of spin multiplicity are forbidden.</a:t>
            </a:r>
          </a:p>
          <a:p>
            <a:r>
              <a:rPr lang="en-US" sz="2400" dirty="0">
                <a:latin typeface="Times New Roman" panose="02020603050405020304" pitchFamily="18" charset="0"/>
                <a:cs typeface="Times New Roman" panose="02020603050405020304" pitchFamily="18" charset="0"/>
              </a:rPr>
              <a:t>The selection Rule for total angular momentum, J, is</a:t>
            </a:r>
          </a:p>
          <a:p>
            <a:r>
              <a:rPr lang="en-US" sz="2400" dirty="0">
                <a:latin typeface="Times New Roman" panose="02020603050405020304" pitchFamily="18" charset="0"/>
                <a:cs typeface="Times New Roman" panose="02020603050405020304" pitchFamily="18" charset="0"/>
              </a:rPr>
              <a:t>Δ J = 0 or ± 1</a:t>
            </a:r>
          </a:p>
          <a:p>
            <a:r>
              <a:rPr lang="en-US" sz="2400" dirty="0">
                <a:latin typeface="Times New Roman" panose="02020603050405020304" pitchFamily="18" charset="0"/>
                <a:cs typeface="Times New Roman" panose="02020603050405020304" pitchFamily="18" charset="0"/>
              </a:rPr>
              <a:t>The transitions such as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3/2</a:t>
            </a:r>
            <a:r>
              <a:rPr lang="en-US" sz="2400" dirty="0">
                <a:latin typeface="Times New Roman" panose="02020603050405020304" pitchFamily="18" charset="0"/>
                <a:cs typeface="Times New Roman" panose="02020603050405020304" pitchFamily="18" charset="0"/>
              </a:rPr>
              <a:t> and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3/2</a:t>
            </a:r>
            <a:r>
              <a:rPr lang="en-US" sz="2400" dirty="0">
                <a:latin typeface="Times New Roman" panose="02020603050405020304" pitchFamily="18" charset="0"/>
                <a:cs typeface="Times New Roman" panose="02020603050405020304" pitchFamily="18" charset="0"/>
              </a:rPr>
              <a:t> →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3/2</a:t>
            </a:r>
            <a:r>
              <a:rPr lang="en-US" sz="2400" dirty="0">
                <a:latin typeface="Times New Roman" panose="02020603050405020304" pitchFamily="18" charset="0"/>
                <a:cs typeface="Times New Roman" panose="02020603050405020304" pitchFamily="18" charset="0"/>
              </a:rPr>
              <a:t> are allowed, but transition such as</a:t>
            </a:r>
          </a:p>
          <a:p>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5/2</a:t>
            </a:r>
            <a:r>
              <a:rPr lang="en-US" sz="2400" dirty="0">
                <a:latin typeface="Times New Roman" panose="02020603050405020304" pitchFamily="18" charset="0"/>
                <a:cs typeface="Times New Roman" panose="02020603050405020304" pitchFamily="18" charset="0"/>
              </a:rPr>
              <a:t> is forbidden since Δ J= 2.</a:t>
            </a:r>
          </a:p>
          <a:p>
            <a:r>
              <a:rPr lang="en-US" sz="2400" i="1" dirty="0">
                <a:solidFill>
                  <a:schemeClr val="accent2">
                    <a:lumMod val="50000"/>
                  </a:schemeClr>
                </a:solidFill>
                <a:latin typeface="Times New Roman" panose="02020603050405020304" pitchFamily="18" charset="0"/>
                <a:cs typeface="Times New Roman" panose="02020603050405020304" pitchFamily="18" charset="0"/>
              </a:rPr>
              <a:t>There is no selection rule governing the change in the value of n, the principal quantum</a:t>
            </a:r>
          </a:p>
          <a:p>
            <a:r>
              <a:rPr lang="en-US" sz="2400" i="1" dirty="0">
                <a:solidFill>
                  <a:schemeClr val="accent2">
                    <a:lumMod val="50000"/>
                  </a:schemeClr>
                </a:solidFill>
                <a:latin typeface="Times New Roman" panose="02020603050405020304" pitchFamily="18" charset="0"/>
                <a:cs typeface="Times New Roman" panose="02020603050405020304" pitchFamily="18" charset="0"/>
              </a:rPr>
              <a:t>number.</a:t>
            </a:r>
            <a:r>
              <a:rPr lang="en-US" sz="24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4A786CCC-6CA7-4EBA-ABF6-E7CB94512D17}"/>
              </a:ext>
            </a:extLst>
          </p:cNvPr>
          <p:cNvSpPr txBox="1"/>
          <p:nvPr/>
        </p:nvSpPr>
        <p:spPr>
          <a:xfrm>
            <a:off x="381740" y="205828"/>
            <a:ext cx="4385569" cy="523220"/>
          </a:xfrm>
          <a:prstGeom prst="rect">
            <a:avLst/>
          </a:prstGeom>
          <a:noFill/>
        </p:spPr>
        <p:txBody>
          <a:bodyPr wrap="square" rtlCol="0">
            <a:spAutoFit/>
          </a:bodyPr>
          <a:lstStyle/>
          <a:p>
            <a:r>
              <a:rPr lang="en-GB" sz="2800" b="1" u="sng" dirty="0">
                <a:solidFill>
                  <a:srgbClr val="0070C0"/>
                </a:solidFill>
                <a:latin typeface="Times New Roman" panose="02020603050405020304" pitchFamily="18" charset="0"/>
                <a:cs typeface="Times New Roman" panose="02020603050405020304" pitchFamily="18" charset="0"/>
              </a:rPr>
              <a:t>Selection Rules</a:t>
            </a:r>
          </a:p>
        </p:txBody>
      </p:sp>
    </p:spTree>
    <p:extLst>
      <p:ext uri="{BB962C8B-B14F-4D97-AF65-F5344CB8AC3E}">
        <p14:creationId xmlns:p14="http://schemas.microsoft.com/office/powerpoint/2010/main" val="4613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217C01-7F10-47FB-986A-C7BE9D3C5030}"/>
              </a:ext>
            </a:extLst>
          </p:cNvPr>
          <p:cNvSpPr/>
          <p:nvPr/>
        </p:nvSpPr>
        <p:spPr>
          <a:xfrm>
            <a:off x="381740" y="335877"/>
            <a:ext cx="11301274" cy="4893647"/>
          </a:xfrm>
          <a:prstGeom prst="rect">
            <a:avLst/>
          </a:prstGeom>
        </p:spPr>
        <p:txBody>
          <a:bodyPr wrap="square">
            <a:spAutoFit/>
          </a:bodyPr>
          <a:lstStyle/>
          <a:p>
            <a:pPr algn="just"/>
            <a:r>
              <a:rPr lang="en-GB" sz="2400" dirty="0">
                <a:latin typeface="Times New Roman" panose="02020603050405020304" pitchFamily="18" charset="0"/>
                <a:cs typeface="Times New Roman" panose="02020603050405020304" pitchFamily="18" charset="0"/>
              </a:rPr>
              <a:t> 2. </a:t>
            </a:r>
            <a:r>
              <a:rPr lang="en-GB" sz="2400" b="1" dirty="0">
                <a:latin typeface="Times New Roman" panose="02020603050405020304" pitchFamily="18" charset="0"/>
                <a:cs typeface="Times New Roman" panose="02020603050405020304" pitchFamily="18" charset="0"/>
              </a:rPr>
              <a:t>Laporte selection rule: Also known as orbital selection rule. </a:t>
            </a:r>
            <a:r>
              <a:rPr lang="en-GB" sz="2400" b="1" i="1" dirty="0">
                <a:solidFill>
                  <a:schemeClr val="accent2">
                    <a:lumMod val="50000"/>
                  </a:schemeClr>
                </a:solidFill>
                <a:latin typeface="Times New Roman" panose="02020603050405020304" pitchFamily="18" charset="0"/>
                <a:cs typeface="Times New Roman" panose="02020603050405020304" pitchFamily="18" charset="0"/>
              </a:rPr>
              <a:t>This rule states that transitions between the orbitals of the same sub shell are forbidden. </a:t>
            </a:r>
            <a:r>
              <a:rPr lang="en-GB" sz="2400" dirty="0">
                <a:latin typeface="Times New Roman" panose="02020603050405020304" pitchFamily="18" charset="0"/>
                <a:cs typeface="Times New Roman" panose="02020603050405020304" pitchFamily="18" charset="0"/>
              </a:rPr>
              <a:t>In other words, </a:t>
            </a:r>
          </a:p>
          <a:p>
            <a:pPr algn="just"/>
            <a:r>
              <a:rPr lang="en-GB" sz="2400" dirty="0">
                <a:latin typeface="Times New Roman" panose="02020603050405020304" pitchFamily="18" charset="0"/>
                <a:cs typeface="Times New Roman" panose="02020603050405020304" pitchFamily="18" charset="0"/>
              </a:rPr>
              <a:t> For total orbital angular momentum is Δ L = ± 1. This is La Porte allowed transitions. Thus transition such as </a:t>
            </a:r>
            <a:r>
              <a:rPr lang="en-GB" sz="2400" baseline="30000" dirty="0">
                <a:latin typeface="Times New Roman" panose="02020603050405020304" pitchFamily="18" charset="0"/>
                <a:cs typeface="Times New Roman" panose="02020603050405020304" pitchFamily="18" charset="0"/>
              </a:rPr>
              <a:t>1</a:t>
            </a:r>
            <a:r>
              <a:rPr lang="en-GB" sz="2400" dirty="0">
                <a:latin typeface="Times New Roman" panose="02020603050405020304" pitchFamily="18" charset="0"/>
                <a:cs typeface="Times New Roman" panose="02020603050405020304" pitchFamily="18" charset="0"/>
              </a:rPr>
              <a:t>S→ </a:t>
            </a:r>
            <a:r>
              <a:rPr lang="en-GB" sz="2400" baseline="30000" dirty="0">
                <a:latin typeface="Times New Roman" panose="02020603050405020304" pitchFamily="18" charset="0"/>
                <a:cs typeface="Times New Roman" panose="02020603050405020304" pitchFamily="18" charset="0"/>
              </a:rPr>
              <a:t>1</a:t>
            </a:r>
            <a:r>
              <a:rPr lang="en-GB" sz="2400" dirty="0">
                <a:latin typeface="Times New Roman" panose="02020603050405020304" pitchFamily="18" charset="0"/>
                <a:cs typeface="Times New Roman" panose="02020603050405020304" pitchFamily="18" charset="0"/>
              </a:rPr>
              <a:t>P and </a:t>
            </a:r>
            <a:r>
              <a:rPr lang="en-GB" sz="2400" baseline="30000" dirty="0">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D→ </a:t>
            </a:r>
            <a:r>
              <a:rPr lang="en-GB" sz="2400" baseline="30000" dirty="0">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P are allowed </a:t>
            </a:r>
          </a:p>
          <a:p>
            <a:pPr algn="just"/>
            <a:r>
              <a:rPr lang="en-GB" sz="2400" dirty="0">
                <a:latin typeface="Times New Roman" panose="02020603050405020304" pitchFamily="18" charset="0"/>
                <a:cs typeface="Times New Roman" panose="02020603050405020304" pitchFamily="18" charset="0"/>
              </a:rPr>
              <a:t>But transition such as </a:t>
            </a:r>
            <a:r>
              <a:rPr lang="en-GB" sz="2400" baseline="30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D→ </a:t>
            </a:r>
            <a:r>
              <a:rPr lang="en-GB" sz="2400" baseline="30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S is forbidden since Δ L = -2 .</a:t>
            </a:r>
          </a:p>
          <a:p>
            <a:pPr algn="just"/>
            <a:r>
              <a:rPr lang="en-GB" sz="2400" dirty="0">
                <a:latin typeface="Times New Roman" panose="02020603050405020304" pitchFamily="18" charset="0"/>
                <a:cs typeface="Times New Roman" panose="02020603050405020304" pitchFamily="18" charset="0"/>
              </a:rPr>
              <a:t> Hence transitions from </a:t>
            </a:r>
            <a:r>
              <a:rPr lang="en-GB" sz="2400" dirty="0" err="1">
                <a:latin typeface="Times New Roman" panose="02020603050405020304" pitchFamily="18" charset="0"/>
                <a:cs typeface="Times New Roman" panose="02020603050405020304" pitchFamily="18" charset="0"/>
              </a:rPr>
              <a:t>gerade</a:t>
            </a:r>
            <a:r>
              <a:rPr lang="en-GB" sz="2400" dirty="0">
                <a:latin typeface="Times New Roman" panose="02020603050405020304" pitchFamily="18" charset="0"/>
                <a:cs typeface="Times New Roman" panose="02020603050405020304" pitchFamily="18" charset="0"/>
              </a:rPr>
              <a:t> to </a:t>
            </a:r>
            <a:r>
              <a:rPr lang="en-GB" sz="2400" dirty="0" err="1">
                <a:latin typeface="Times New Roman" panose="02020603050405020304" pitchFamily="18" charset="0"/>
                <a:cs typeface="Times New Roman" panose="02020603050405020304" pitchFamily="18" charset="0"/>
              </a:rPr>
              <a:t>ungerade</a:t>
            </a:r>
            <a:r>
              <a:rPr lang="en-GB" sz="2400" dirty="0">
                <a:latin typeface="Times New Roman" panose="02020603050405020304" pitchFamily="18" charset="0"/>
                <a:cs typeface="Times New Roman" panose="02020603050405020304" pitchFamily="18" charset="0"/>
              </a:rPr>
              <a:t> (g to u) or vice versa are allowed, i.e., u → g or g → u but not u → u or g → g. </a:t>
            </a:r>
          </a:p>
          <a:p>
            <a:pPr algn="just"/>
            <a:r>
              <a:rPr lang="en-GB" sz="2400" dirty="0">
                <a:latin typeface="Times New Roman" panose="02020603050405020304" pitchFamily="18" charset="0"/>
                <a:cs typeface="Times New Roman" panose="02020603050405020304" pitchFamily="18" charset="0"/>
              </a:rPr>
              <a:t>In the case of p sub shell, both ground and excited states are odd and in the case of d sub shell both ground and excited states are even. As a rule transition should be from even to odd or vice versa. T</a:t>
            </a:r>
          </a:p>
          <a:p>
            <a:pPr algn="just"/>
            <a:r>
              <a:rPr lang="en-GB" sz="2400" dirty="0">
                <a:latin typeface="Times New Roman" panose="02020603050405020304" pitchFamily="18" charset="0"/>
                <a:cs typeface="Times New Roman" panose="02020603050405020304" pitchFamily="18" charset="0"/>
              </a:rPr>
              <a:t>he same rule is also stated in the form of a statement instead of an equation: </a:t>
            </a:r>
            <a:r>
              <a:rPr lang="en-GB" sz="2400" b="1" i="1" dirty="0">
                <a:latin typeface="Times New Roman" panose="02020603050405020304" pitchFamily="18" charset="0"/>
                <a:cs typeface="Times New Roman" panose="02020603050405020304" pitchFamily="18" charset="0"/>
              </a:rPr>
              <a:t>Electronic transitions within the same p or d sub-shell are forbidden, if the molecule has centre of symmetry. </a:t>
            </a:r>
            <a:endParaRPr lang="en-US" sz="2400" b="1"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D88E205-A073-418D-9445-05DE92724033}"/>
              </a:ext>
            </a:extLst>
          </p:cNvPr>
          <p:cNvSpPr txBox="1"/>
          <p:nvPr/>
        </p:nvSpPr>
        <p:spPr>
          <a:xfrm>
            <a:off x="1" y="426128"/>
            <a:ext cx="3986074" cy="369332"/>
          </a:xfrm>
          <a:prstGeom prst="rect">
            <a:avLst/>
          </a:prstGeom>
          <a:noFill/>
        </p:spPr>
        <p:txBody>
          <a:bodyPr wrap="square" rtlCol="0">
            <a:spAutoFit/>
          </a:bodyPr>
          <a:lstStyle/>
          <a:p>
            <a:r>
              <a:rPr lang="en-GB" dirty="0"/>
              <a:t> </a:t>
            </a:r>
            <a:endParaRPr lang="en-US" dirty="0"/>
          </a:p>
        </p:txBody>
      </p:sp>
    </p:spTree>
    <p:extLst>
      <p:ext uri="{BB962C8B-B14F-4D97-AF65-F5344CB8AC3E}">
        <p14:creationId xmlns:p14="http://schemas.microsoft.com/office/powerpoint/2010/main" val="208672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9DCF-210D-42FF-8DC3-0BBEECAA52E2}"/>
              </a:ext>
            </a:extLst>
          </p:cNvPr>
          <p:cNvSpPr>
            <a:spLocks noGrp="1"/>
          </p:cNvSpPr>
          <p:nvPr>
            <p:ph type="title"/>
          </p:nvPr>
        </p:nvSpPr>
        <p:spPr>
          <a:xfrm>
            <a:off x="422183" y="316637"/>
            <a:ext cx="9662849" cy="1320800"/>
          </a:xfrm>
        </p:spPr>
        <p:txBody>
          <a:bodyPr/>
          <a:lstStyle/>
          <a:p>
            <a:r>
              <a:rPr lang="en-GB" sz="2400" b="1" dirty="0">
                <a:solidFill>
                  <a:srgbClr val="FF0000"/>
                </a:solidFill>
                <a:latin typeface="Times New Roman" panose="02020603050405020304" pitchFamily="18" charset="0"/>
                <a:cs typeface="Times New Roman" panose="02020603050405020304" pitchFamily="18" charset="0"/>
              </a:rPr>
              <a:t>According to Laporte selection rule, d-d transitions of octahedral complexes are forbidden. Then why moderately strong spectra actually observed?</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7890" name="Picture 2" descr="Schedule Lecture 1: Electronic absorption spectroscopy Jahn-Teller ...">
            <a:extLst>
              <a:ext uri="{FF2B5EF4-FFF2-40B4-BE49-F238E27FC236}">
                <a16:creationId xmlns:a16="http://schemas.microsoft.com/office/drawing/2014/main" id="{9463DAE2-244A-40AF-9D8D-C7B668B684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6608" y="1506037"/>
            <a:ext cx="5496541" cy="4122406"/>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Electronic spectra of metal complexes-1">
            <a:extLst>
              <a:ext uri="{FF2B5EF4-FFF2-40B4-BE49-F238E27FC236}">
                <a16:creationId xmlns:a16="http://schemas.microsoft.com/office/drawing/2014/main" id="{948D0892-A8C0-46B2-9522-CE9D79BED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56" y="1720281"/>
            <a:ext cx="4159035" cy="321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5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B87FA-D24C-4E4A-B065-EF83F8F5DAF5}"/>
              </a:ext>
            </a:extLst>
          </p:cNvPr>
          <p:cNvSpPr>
            <a:spLocks noGrp="1"/>
          </p:cNvSpPr>
          <p:nvPr>
            <p:ph idx="1"/>
          </p:nvPr>
        </p:nvSpPr>
        <p:spPr>
          <a:xfrm>
            <a:off x="890897" y="651386"/>
            <a:ext cx="9131991" cy="1017616"/>
          </a:xfrm>
        </p:spPr>
        <p:txBody>
          <a:bodyPr/>
          <a:lstStyle/>
          <a:p>
            <a:r>
              <a:rPr lang="en-GB" dirty="0">
                <a:solidFill>
                  <a:srgbClr val="002060"/>
                </a:solidFill>
              </a:rPr>
              <a:t>Transition Metal (TM) compounds appear coloured because they absorb light of particular wavelength of frequency in the visible region. The colour given by the compound is </a:t>
            </a:r>
            <a:r>
              <a:rPr lang="en-GB" b="1" i="1" dirty="0">
                <a:solidFill>
                  <a:srgbClr val="002060"/>
                </a:solidFill>
              </a:rPr>
              <a:t>complimentary</a:t>
            </a:r>
            <a:r>
              <a:rPr lang="en-GB" dirty="0">
                <a:solidFill>
                  <a:srgbClr val="002060"/>
                </a:solidFill>
              </a:rPr>
              <a:t> to the colour of light absorbed. </a:t>
            </a:r>
          </a:p>
          <a:p>
            <a:endParaRPr lang="en-US" dirty="0"/>
          </a:p>
        </p:txBody>
      </p:sp>
      <p:sp>
        <p:nvSpPr>
          <p:cNvPr id="4" name="Title 1">
            <a:extLst>
              <a:ext uri="{FF2B5EF4-FFF2-40B4-BE49-F238E27FC236}">
                <a16:creationId xmlns:a16="http://schemas.microsoft.com/office/drawing/2014/main" id="{AE2711DA-09E8-4147-976B-A9522F2C2A37}"/>
              </a:ext>
            </a:extLst>
          </p:cNvPr>
          <p:cNvSpPr>
            <a:spLocks noGrp="1"/>
          </p:cNvSpPr>
          <p:nvPr>
            <p:ph type="title"/>
          </p:nvPr>
        </p:nvSpPr>
        <p:spPr>
          <a:xfrm>
            <a:off x="812800" y="76935"/>
            <a:ext cx="8464550" cy="695422"/>
          </a:xfrm>
        </p:spPr>
        <p:txBody>
          <a:bodyPr/>
          <a:lstStyle/>
          <a:p>
            <a:r>
              <a:rPr lang="en-GB" sz="3200" b="1" dirty="0"/>
              <a:t>Basis of Electron Absorption Spectroscopy</a:t>
            </a:r>
            <a:endParaRPr lang="en-US" sz="3200" b="1" dirty="0"/>
          </a:p>
        </p:txBody>
      </p:sp>
      <p:pic>
        <p:nvPicPr>
          <p:cNvPr id="5" name="Picture 6" descr="UV ray spectrophotometer">
            <a:extLst>
              <a:ext uri="{FF2B5EF4-FFF2-40B4-BE49-F238E27FC236}">
                <a16:creationId xmlns:a16="http://schemas.microsoft.com/office/drawing/2014/main" id="{D2FEAC0C-FC5C-4B04-A4E1-F7D9D9EFD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890" y="1821743"/>
            <a:ext cx="6754391" cy="478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0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LCT&#10;•If the metal is in a low oxidation state (electron rich) and&#10;the ligand possesses low-lying empty orbitals (e.g., CO...">
            <a:extLst>
              <a:ext uri="{FF2B5EF4-FFF2-40B4-BE49-F238E27FC236}">
                <a16:creationId xmlns:a16="http://schemas.microsoft.com/office/drawing/2014/main" id="{0CB53DFB-11B9-480A-985E-619CED678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5" y="0"/>
            <a:ext cx="6076950" cy="469582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Metal-to-Ligand Charge-&#10;Transfer transition.&#10; ">
            <a:extLst>
              <a:ext uri="{FF2B5EF4-FFF2-40B4-BE49-F238E27FC236}">
                <a16:creationId xmlns:a16="http://schemas.microsoft.com/office/drawing/2014/main" id="{D72D131F-EE1C-4BF2-AA71-E9D35010D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593" y="3252157"/>
            <a:ext cx="4559515" cy="3523262"/>
          </a:xfrm>
          <a:prstGeom prst="rect">
            <a:avLst/>
          </a:prstGeom>
          <a:noFill/>
          <a:extLst>
            <a:ext uri="{909E8E84-426E-40DD-AFC4-6F175D3DCCD1}">
              <a14:hiddenFill xmlns:a14="http://schemas.microsoft.com/office/drawing/2010/main">
                <a:solidFill>
                  <a:srgbClr val="FFFFFF"/>
                </a:solidFill>
              </a14:hiddenFill>
            </a:ext>
          </a:extLst>
        </p:spPr>
      </p:pic>
      <p:sp>
        <p:nvSpPr>
          <p:cNvPr id="4" name="Arrow: Curved Down 3">
            <a:extLst>
              <a:ext uri="{FF2B5EF4-FFF2-40B4-BE49-F238E27FC236}">
                <a16:creationId xmlns:a16="http://schemas.microsoft.com/office/drawing/2014/main" id="{522D0E08-AC4D-4CE4-AA7E-6F9619602663}"/>
              </a:ext>
            </a:extLst>
          </p:cNvPr>
          <p:cNvSpPr/>
          <p:nvPr/>
        </p:nvSpPr>
        <p:spPr>
          <a:xfrm>
            <a:off x="6608593" y="710214"/>
            <a:ext cx="2224689" cy="16867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832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868356C5-97C3-41DC-B20B-8DCAF13FA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82" y="719091"/>
            <a:ext cx="5350586" cy="4134544"/>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The ground state and excited state&#10;is polar&#10; ">
            <a:extLst>
              <a:ext uri="{FF2B5EF4-FFF2-40B4-BE49-F238E27FC236}">
                <a16:creationId xmlns:a16="http://schemas.microsoft.com/office/drawing/2014/main" id="{634668E3-F8AF-4D0A-9DB4-CBC88F8E0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303" y="2320628"/>
            <a:ext cx="5550208" cy="428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4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he ground state is polar and the&#10;excited state is neutral&#10; ">
            <a:extLst>
              <a:ext uri="{FF2B5EF4-FFF2-40B4-BE49-F238E27FC236}">
                <a16:creationId xmlns:a16="http://schemas.microsoft.com/office/drawing/2014/main" id="{1CF72A8A-D150-4836-9988-86394E54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58" y="228834"/>
            <a:ext cx="3816834" cy="2949372"/>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Electronic spectra of metal complexes-1">
            <a:extLst>
              <a:ext uri="{FF2B5EF4-FFF2-40B4-BE49-F238E27FC236}">
                <a16:creationId xmlns:a16="http://schemas.microsoft.com/office/drawing/2014/main" id="{4AD527B0-7E27-4945-960B-DBDDF9012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336" y="131180"/>
            <a:ext cx="3682105" cy="2845262"/>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Electronic spectra of metal complexes-1">
            <a:extLst>
              <a:ext uri="{FF2B5EF4-FFF2-40B4-BE49-F238E27FC236}">
                <a16:creationId xmlns:a16="http://schemas.microsoft.com/office/drawing/2014/main" id="{F169AF0E-6930-468F-87DA-0280556D3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087" y="3266983"/>
            <a:ext cx="7199791" cy="345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4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EF43EF-8AAC-4939-8F27-64EF052F06C0}"/>
              </a:ext>
            </a:extLst>
          </p:cNvPr>
          <p:cNvSpPr txBox="1"/>
          <p:nvPr/>
        </p:nvSpPr>
        <p:spPr>
          <a:xfrm flipH="1">
            <a:off x="124285" y="292963"/>
            <a:ext cx="11319031" cy="523220"/>
          </a:xfrm>
          <a:prstGeom prst="rect">
            <a:avLst/>
          </a:prstGeom>
          <a:noFill/>
        </p:spPr>
        <p:txBody>
          <a:bodyPr wrap="square" rtlCol="0">
            <a:spAutoFit/>
          </a:bodyPr>
          <a:lstStyle/>
          <a:p>
            <a:r>
              <a:rPr lang="en-GB" sz="2800" b="1" dirty="0">
                <a:solidFill>
                  <a:srgbClr val="FF0000"/>
                </a:solidFill>
                <a:latin typeface="Times New Roman" panose="02020603050405020304" pitchFamily="18" charset="0"/>
                <a:cs typeface="Times New Roman" panose="02020603050405020304" pitchFamily="18" charset="0"/>
              </a:rPr>
              <a:t>Splitting of Russell Saunders states in octahedral and tetrahedral states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3647907-1F89-4DBA-99C6-C0A0613283F4}"/>
              </a:ext>
            </a:extLst>
          </p:cNvPr>
          <p:cNvSpPr/>
          <p:nvPr/>
        </p:nvSpPr>
        <p:spPr>
          <a:xfrm>
            <a:off x="455719" y="816183"/>
            <a:ext cx="11404848" cy="2585323"/>
          </a:xfrm>
          <a:prstGeom prst="rect">
            <a:avLst/>
          </a:prstGeom>
        </p:spPr>
        <p:txBody>
          <a:bodyPr wrap="square">
            <a:spAutoFit/>
          </a:bodyPr>
          <a:lstStyle/>
          <a:p>
            <a:pPr marL="285750" indent="-285750">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The symbols A(or a) and B (or b) with any suffixes indicate wave functions which are </a:t>
            </a:r>
            <a:r>
              <a:rPr lang="en-GB" dirty="0">
                <a:solidFill>
                  <a:srgbClr val="002060"/>
                </a:solidFill>
                <a:latin typeface="Times New Roman" panose="02020603050405020304" pitchFamily="18" charset="0"/>
                <a:cs typeface="Times New Roman" panose="02020603050405020304" pitchFamily="18" charset="0"/>
              </a:rPr>
              <a:t>singly degenerate</a:t>
            </a:r>
            <a:r>
              <a:rPr lang="en-GB" dirty="0">
                <a:latin typeface="Times New Roman" panose="02020603050405020304" pitchFamily="18" charset="0"/>
                <a:cs typeface="Times New Roman" panose="02020603050405020304" pitchFamily="18" charset="0"/>
              </a:rPr>
              <a:t>. Similarly </a:t>
            </a:r>
            <a:r>
              <a:rPr lang="en-GB" dirty="0">
                <a:solidFill>
                  <a:srgbClr val="002060"/>
                </a:solidFill>
                <a:latin typeface="Times New Roman" panose="02020603050405020304" pitchFamily="18" charset="0"/>
                <a:cs typeface="Times New Roman" panose="02020603050405020304" pitchFamily="18" charset="0"/>
              </a:rPr>
              <a:t>E (or e) indicates double degeneracy </a:t>
            </a:r>
            <a:r>
              <a:rPr lang="en-GB" dirty="0">
                <a:latin typeface="Times New Roman" panose="02020603050405020304" pitchFamily="18" charset="0"/>
                <a:cs typeface="Times New Roman" panose="02020603050405020304" pitchFamily="18" charset="0"/>
              </a:rPr>
              <a:t>and </a:t>
            </a:r>
            <a:r>
              <a:rPr lang="en-GB" dirty="0">
                <a:solidFill>
                  <a:srgbClr val="002060"/>
                </a:solidFill>
                <a:latin typeface="Times New Roman" panose="02020603050405020304" pitchFamily="18" charset="0"/>
                <a:cs typeface="Times New Roman" panose="02020603050405020304" pitchFamily="18" charset="0"/>
              </a:rPr>
              <a:t>T (or t) indicates triple degeneracy</a:t>
            </a:r>
            <a:r>
              <a:rPr lang="en-GB"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 Lower case symbols, a1g, a2g, </a:t>
            </a:r>
            <a:r>
              <a:rPr lang="en-GB" dirty="0" err="1">
                <a:latin typeface="Times New Roman" panose="02020603050405020304" pitchFamily="18" charset="0"/>
                <a:cs typeface="Times New Roman" panose="02020603050405020304" pitchFamily="18" charset="0"/>
              </a:rPr>
              <a:t>eg</a:t>
            </a:r>
            <a:r>
              <a:rPr lang="en-GB" dirty="0">
                <a:latin typeface="Times New Roman" panose="02020603050405020304" pitchFamily="18" charset="0"/>
                <a:cs typeface="Times New Roman" panose="02020603050405020304" pitchFamily="18" charset="0"/>
              </a:rPr>
              <a:t>, etc., are used to indicate electron wave functions(orbitals) and upper case symbols are used to describe electronic energy levels. Thus </a:t>
            </a:r>
            <a:r>
              <a:rPr lang="en-GB" i="1" baseline="30000" dirty="0">
                <a:solidFill>
                  <a:srgbClr val="002060"/>
                </a:solidFill>
                <a:latin typeface="Times New Roman" panose="02020603050405020304" pitchFamily="18" charset="0"/>
                <a:cs typeface="Times New Roman" panose="02020603050405020304" pitchFamily="18" charset="0"/>
              </a:rPr>
              <a:t>2</a:t>
            </a:r>
            <a:r>
              <a:rPr lang="en-GB" i="1" dirty="0">
                <a:solidFill>
                  <a:srgbClr val="002060"/>
                </a:solidFill>
                <a:latin typeface="Times New Roman" panose="02020603050405020304" pitchFamily="18" charset="0"/>
                <a:cs typeface="Times New Roman" panose="02020603050405020304" pitchFamily="18" charset="0"/>
              </a:rPr>
              <a:t>T</a:t>
            </a:r>
            <a:r>
              <a:rPr lang="en-GB" i="1" baseline="-25000" dirty="0">
                <a:solidFill>
                  <a:srgbClr val="002060"/>
                </a:solidFill>
                <a:latin typeface="Times New Roman" panose="02020603050405020304" pitchFamily="18" charset="0"/>
                <a:cs typeface="Times New Roman" panose="02020603050405020304" pitchFamily="18" charset="0"/>
              </a:rPr>
              <a:t>2g</a:t>
            </a:r>
            <a:r>
              <a:rPr lang="en-GB" i="1" dirty="0">
                <a:solidFill>
                  <a:srgbClr val="002060"/>
                </a:solidFill>
                <a:latin typeface="Times New Roman" panose="02020603050405020304" pitchFamily="18" charset="0"/>
                <a:cs typeface="Times New Roman" panose="02020603050405020304" pitchFamily="18" charset="0"/>
              </a:rPr>
              <a:t> means an energy level which is triply degenerate with respect to orbital state and also doubly degenerate with respect to its spin state</a:t>
            </a:r>
            <a:r>
              <a:rPr lang="en-GB"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Upper case symbols are also used without any spin multiplicity term and they then refer to symmetry (ex., A1g symmetry). The subscripts g and u indicate </a:t>
            </a:r>
            <a:r>
              <a:rPr lang="en-GB" dirty="0" err="1">
                <a:latin typeface="Times New Roman" panose="02020603050405020304" pitchFamily="18" charset="0"/>
                <a:cs typeface="Times New Roman" panose="02020603050405020304" pitchFamily="18" charset="0"/>
              </a:rPr>
              <a:t>gerade</a:t>
            </a:r>
            <a:r>
              <a:rPr lang="en-GB" dirty="0">
                <a:latin typeface="Times New Roman" panose="02020603050405020304" pitchFamily="18" charset="0"/>
                <a:cs typeface="Times New Roman" panose="02020603050405020304" pitchFamily="18" charset="0"/>
              </a:rPr>
              <a:t> (even) and </a:t>
            </a:r>
            <a:r>
              <a:rPr lang="en-GB" dirty="0" err="1">
                <a:latin typeface="Times New Roman" panose="02020603050405020304" pitchFamily="18" charset="0"/>
                <a:cs typeface="Times New Roman" panose="02020603050405020304" pitchFamily="18" charset="0"/>
              </a:rPr>
              <a:t>ungerade</a:t>
            </a:r>
            <a:r>
              <a:rPr lang="en-GB" dirty="0">
                <a:latin typeface="Times New Roman" panose="02020603050405020304" pitchFamily="18" charset="0"/>
                <a:cs typeface="Times New Roman" panose="02020603050405020304" pitchFamily="18" charset="0"/>
              </a:rPr>
              <a:t> (odd). </a:t>
            </a:r>
          </a:p>
          <a:p>
            <a:pPr marL="285750" indent="-285750">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d orbitals split into two sets </a:t>
            </a:r>
            <a:r>
              <a:rPr lang="en-GB" b="1" i="1" dirty="0">
                <a:solidFill>
                  <a:srgbClr val="002060"/>
                </a:solidFill>
                <a:latin typeface="Times New Roman" panose="02020603050405020304" pitchFamily="18" charset="0"/>
                <a:cs typeface="Times New Roman" panose="02020603050405020304" pitchFamily="18" charset="0"/>
              </a:rPr>
              <a:t>- t</a:t>
            </a:r>
            <a:r>
              <a:rPr lang="en-GB" b="1" i="1" baseline="-25000" dirty="0">
                <a:solidFill>
                  <a:srgbClr val="002060"/>
                </a:solidFill>
                <a:latin typeface="Times New Roman" panose="02020603050405020304" pitchFamily="18" charset="0"/>
                <a:cs typeface="Times New Roman" panose="02020603050405020304" pitchFamily="18" charset="0"/>
              </a:rPr>
              <a:t>2g</a:t>
            </a:r>
            <a:r>
              <a:rPr lang="en-GB" b="1" i="1" dirty="0">
                <a:solidFill>
                  <a:srgbClr val="002060"/>
                </a:solidFill>
                <a:latin typeface="Times New Roman" panose="02020603050405020304" pitchFamily="18" charset="0"/>
                <a:cs typeface="Times New Roman" panose="02020603050405020304" pitchFamily="18" charset="0"/>
              </a:rPr>
              <a:t> orbitals and </a:t>
            </a:r>
            <a:r>
              <a:rPr lang="en-GB" b="1" i="1" dirty="0" err="1">
                <a:solidFill>
                  <a:srgbClr val="002060"/>
                </a:solidFill>
                <a:latin typeface="Times New Roman" panose="02020603050405020304" pitchFamily="18" charset="0"/>
                <a:cs typeface="Times New Roman" panose="02020603050405020304" pitchFamily="18" charset="0"/>
              </a:rPr>
              <a:t>e</a:t>
            </a:r>
            <a:r>
              <a:rPr lang="en-GB" b="1" i="1" baseline="-25000" dirty="0" err="1">
                <a:solidFill>
                  <a:srgbClr val="002060"/>
                </a:solidFill>
                <a:latin typeface="Times New Roman" panose="02020603050405020304" pitchFamily="18" charset="0"/>
                <a:cs typeface="Times New Roman" panose="02020603050405020304" pitchFamily="18" charset="0"/>
              </a:rPr>
              <a:t>g</a:t>
            </a:r>
            <a:r>
              <a:rPr lang="en-GB" b="1" i="1" dirty="0">
                <a:solidFill>
                  <a:srgbClr val="002060"/>
                </a:solidFill>
                <a:latin typeface="Times New Roman" panose="02020603050405020304" pitchFamily="18" charset="0"/>
                <a:cs typeface="Times New Roman" panose="02020603050405020304" pitchFamily="18" charset="0"/>
              </a:rPr>
              <a:t> orbitals </a:t>
            </a:r>
            <a:r>
              <a:rPr lang="en-GB" dirty="0">
                <a:latin typeface="Times New Roman" panose="02020603050405020304" pitchFamily="18" charset="0"/>
                <a:cs typeface="Times New Roman" panose="02020603050405020304" pitchFamily="18" charset="0"/>
              </a:rPr>
              <a:t>under the influence crystal field. </a:t>
            </a:r>
          </a:p>
          <a:p>
            <a:pPr marL="285750" indent="-285750">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f orbitals split into three sets, having symmetries A</a:t>
            </a:r>
            <a:r>
              <a:rPr lang="en-GB" baseline="-25000" dirty="0">
                <a:latin typeface="Times New Roman" panose="02020603050405020304" pitchFamily="18" charset="0"/>
                <a:cs typeface="Times New Roman" panose="02020603050405020304" pitchFamily="18" charset="0"/>
              </a:rPr>
              <a:t>2u</a:t>
            </a:r>
            <a:r>
              <a:rPr lang="en-GB" dirty="0">
                <a:latin typeface="Times New Roman" panose="02020603050405020304" pitchFamily="18" charset="0"/>
                <a:cs typeface="Times New Roman" panose="02020603050405020304" pitchFamily="18" charset="0"/>
              </a:rPr>
              <a:t>, T</a:t>
            </a:r>
            <a:r>
              <a:rPr lang="en-GB" baseline="-25000" dirty="0">
                <a:latin typeface="Times New Roman" panose="02020603050405020304" pitchFamily="18" charset="0"/>
                <a:cs typeface="Times New Roman" panose="02020603050405020304" pitchFamily="18" charset="0"/>
              </a:rPr>
              <a:t>2u</a:t>
            </a:r>
            <a:r>
              <a:rPr lang="en-GB" dirty="0">
                <a:latin typeface="Times New Roman" panose="02020603050405020304" pitchFamily="18" charset="0"/>
                <a:cs typeface="Times New Roman" panose="02020603050405020304" pitchFamily="18" charset="0"/>
              </a:rPr>
              <a:t> and T</a:t>
            </a:r>
            <a:r>
              <a:rPr lang="en-GB" baseline="-25000" dirty="0">
                <a:latin typeface="Times New Roman" panose="02020603050405020304" pitchFamily="18" charset="0"/>
                <a:cs typeface="Times New Roman" panose="02020603050405020304" pitchFamily="18" charset="0"/>
              </a:rPr>
              <a:t>1u</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5" name="Picture 2" descr="Interpretation of the spectra of first-row transition metal ...">
            <a:extLst>
              <a:ext uri="{FF2B5EF4-FFF2-40B4-BE49-F238E27FC236}">
                <a16:creationId xmlns:a16="http://schemas.microsoft.com/office/drawing/2014/main" id="{6663F027-44A9-406B-9FA1-620A8E336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348" y="3548807"/>
            <a:ext cx="6671662" cy="301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55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plitting of the d-Orbitals &lt;ul&gt;&lt;li&gt;Octahedral field Splitting Pattern: &lt;/li&gt;&lt;/ul&gt;The energy gap is referred to as   (1...">
            <a:extLst>
              <a:ext uri="{FF2B5EF4-FFF2-40B4-BE49-F238E27FC236}">
                <a16:creationId xmlns:a16="http://schemas.microsoft.com/office/drawing/2014/main" id="{07B85D22-0020-4070-BCE3-CAB091127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241" y="544589"/>
            <a:ext cx="7947364" cy="596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3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7F6279-2658-4A7C-B896-F492106BB9EF}"/>
              </a:ext>
            </a:extLst>
          </p:cNvPr>
          <p:cNvSpPr txBox="1"/>
          <p:nvPr/>
        </p:nvSpPr>
        <p:spPr>
          <a:xfrm>
            <a:off x="812801" y="142042"/>
            <a:ext cx="3910119" cy="2308324"/>
          </a:xfrm>
          <a:prstGeom prst="rect">
            <a:avLst/>
          </a:prstGeom>
          <a:noFill/>
        </p:spPr>
        <p:txBody>
          <a:bodyPr wrap="square" rtlCol="0">
            <a:spAutoFit/>
          </a:bodyPr>
          <a:lstStyle/>
          <a:p>
            <a:r>
              <a:rPr lang="en-GB" sz="2400" dirty="0">
                <a:solidFill>
                  <a:schemeClr val="accent5">
                    <a:lumMod val="75000"/>
                  </a:schemeClr>
                </a:solidFill>
                <a:latin typeface="Times New Roman" panose="02020603050405020304" pitchFamily="18" charset="0"/>
                <a:cs typeface="Times New Roman" panose="02020603050405020304" pitchFamily="18" charset="0"/>
              </a:rPr>
              <a:t>In an Octahedral field</a:t>
            </a:r>
          </a:p>
          <a:p>
            <a:pPr marL="285750" indent="-285750">
              <a:buFont typeface="Wingdings" panose="05000000000000000000" pitchFamily="2" charset="2"/>
              <a:buChar char="v"/>
            </a:pPr>
            <a:r>
              <a:rPr lang="en-GB" sz="2400" dirty="0">
                <a:solidFill>
                  <a:schemeClr val="accent5">
                    <a:lumMod val="75000"/>
                  </a:schemeClr>
                </a:solidFill>
                <a:latin typeface="Times New Roman" panose="02020603050405020304" pitchFamily="18" charset="0"/>
                <a:cs typeface="Times New Roman" panose="02020603050405020304" pitchFamily="18" charset="0"/>
              </a:rPr>
              <a:t>S and P states do not split</a:t>
            </a:r>
          </a:p>
          <a:p>
            <a:pPr marL="285750" indent="-285750">
              <a:buFont typeface="Wingdings" panose="05000000000000000000" pitchFamily="2" charset="2"/>
              <a:buChar char="v"/>
            </a:pPr>
            <a:r>
              <a:rPr lang="en-GB" sz="2400" dirty="0">
                <a:solidFill>
                  <a:schemeClr val="accent5">
                    <a:lumMod val="75000"/>
                  </a:schemeClr>
                </a:solidFill>
                <a:latin typeface="Times New Roman" panose="02020603050405020304" pitchFamily="18" charset="0"/>
                <a:cs typeface="Times New Roman" panose="02020603050405020304" pitchFamily="18" charset="0"/>
              </a:rPr>
              <a:t>D state split into two states</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sz="2400" dirty="0">
                <a:solidFill>
                  <a:schemeClr val="accent5">
                    <a:lumMod val="75000"/>
                  </a:schemeClr>
                </a:solidFill>
                <a:latin typeface="Times New Roman" panose="02020603050405020304" pitchFamily="18" charset="0"/>
                <a:cs typeface="Times New Roman" panose="02020603050405020304" pitchFamily="18" charset="0"/>
              </a:rPr>
              <a:t>F state split into three states</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sz="2400" dirty="0">
                <a:solidFill>
                  <a:schemeClr val="accent5">
                    <a:lumMod val="75000"/>
                  </a:schemeClr>
                </a:solidFill>
                <a:latin typeface="Times New Roman" panose="02020603050405020304" pitchFamily="18" charset="0"/>
                <a:cs typeface="Times New Roman" panose="02020603050405020304" pitchFamily="18" charset="0"/>
              </a:rPr>
              <a:t>G state split into four states</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a:p>
            <a:endParaRPr lang="en-GB"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6" name="Picture 2" descr="Electronic spectra of metal complexes-1">
            <a:extLst>
              <a:ext uri="{FF2B5EF4-FFF2-40B4-BE49-F238E27FC236}">
                <a16:creationId xmlns:a16="http://schemas.microsoft.com/office/drawing/2014/main" id="{B1AB4321-8501-48F6-B15B-13CAE53CE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095" y="1949112"/>
            <a:ext cx="6076950" cy="4695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9B4606-1D6C-43E4-946C-DF56F18A9F4F}"/>
              </a:ext>
            </a:extLst>
          </p:cNvPr>
          <p:cNvSpPr txBox="1"/>
          <p:nvPr/>
        </p:nvSpPr>
        <p:spPr>
          <a:xfrm>
            <a:off x="5442012" y="213063"/>
            <a:ext cx="5424256" cy="923330"/>
          </a:xfrm>
          <a:prstGeom prst="rect">
            <a:avLst/>
          </a:prstGeom>
          <a:noFill/>
        </p:spPr>
        <p:txBody>
          <a:bodyPr wrap="square" rtlCol="0">
            <a:spAutoFit/>
          </a:bodyPr>
          <a:lstStyle/>
          <a:p>
            <a:r>
              <a:rPr lang="en-GB" dirty="0">
                <a:solidFill>
                  <a:schemeClr val="accent5">
                    <a:lumMod val="75000"/>
                  </a:schemeClr>
                </a:solidFill>
                <a:latin typeface="Times New Roman" panose="02020603050405020304" pitchFamily="18" charset="0"/>
                <a:cs typeface="Times New Roman" panose="02020603050405020304" pitchFamily="18" charset="0"/>
              </a:rPr>
              <a:t>Thus states split by external field are called </a:t>
            </a:r>
            <a:r>
              <a:rPr lang="en-GB" dirty="0" err="1">
                <a:solidFill>
                  <a:schemeClr val="accent5">
                    <a:lumMod val="75000"/>
                  </a:schemeClr>
                </a:solidFill>
                <a:latin typeface="Times New Roman" panose="02020603050405020304" pitchFamily="18" charset="0"/>
                <a:cs typeface="Times New Roman" panose="02020603050405020304" pitchFamily="18" charset="0"/>
              </a:rPr>
              <a:t>Mulliken</a:t>
            </a:r>
            <a:r>
              <a:rPr lang="en-GB" dirty="0">
                <a:solidFill>
                  <a:schemeClr val="accent5">
                    <a:lumMod val="75000"/>
                  </a:schemeClr>
                </a:solidFill>
                <a:latin typeface="Times New Roman" panose="02020603050405020304" pitchFamily="18" charset="0"/>
                <a:cs typeface="Times New Roman" panose="02020603050405020304" pitchFamily="18" charset="0"/>
              </a:rPr>
              <a:t> Symbols. These symbols are extensively used in interpreting electronic spectra of TM complexes.</a:t>
            </a:r>
          </a:p>
        </p:txBody>
      </p:sp>
      <p:sp>
        <p:nvSpPr>
          <p:cNvPr id="8" name="Arrow: Down 7">
            <a:extLst>
              <a:ext uri="{FF2B5EF4-FFF2-40B4-BE49-F238E27FC236}">
                <a16:creationId xmlns:a16="http://schemas.microsoft.com/office/drawing/2014/main" id="{D4C0EDA3-3698-4766-8F5F-087108765103}"/>
              </a:ext>
            </a:extLst>
          </p:cNvPr>
          <p:cNvSpPr/>
          <p:nvPr/>
        </p:nvSpPr>
        <p:spPr>
          <a:xfrm>
            <a:off x="7121771" y="1136393"/>
            <a:ext cx="468637" cy="786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594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80E1-C897-4753-B0D7-951B9DD265F4}"/>
              </a:ext>
            </a:extLst>
          </p:cNvPr>
          <p:cNvSpPr>
            <a:spLocks noGrp="1"/>
          </p:cNvSpPr>
          <p:nvPr>
            <p:ph type="title"/>
          </p:nvPr>
        </p:nvSpPr>
        <p:spPr>
          <a:xfrm>
            <a:off x="661879" y="236738"/>
            <a:ext cx="8463619" cy="437965"/>
          </a:xfrm>
        </p:spPr>
        <p:txBody>
          <a:bodyPr/>
          <a:lstStyle/>
          <a:p>
            <a:r>
              <a:rPr lang="en-GB"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Spectrochemical Series for Ligands</a:t>
            </a:r>
            <a:endParaRPr lang="en-US"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5060" name="Picture 4" descr="Welcome to ChemZipper !!!: SPECTROCHEMICAL SERIES:">
            <a:extLst>
              <a:ext uri="{FF2B5EF4-FFF2-40B4-BE49-F238E27FC236}">
                <a16:creationId xmlns:a16="http://schemas.microsoft.com/office/drawing/2014/main" id="{8C72BB8E-33D6-498E-8881-6D2AE8F86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61" y="1140873"/>
            <a:ext cx="6311514" cy="2120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8F97EB7-2375-41AD-AC9C-5DDCE2F81008}"/>
              </a:ext>
            </a:extLst>
          </p:cNvPr>
          <p:cNvPicPr>
            <a:picLocks noChangeAspect="1"/>
          </p:cNvPicPr>
          <p:nvPr/>
        </p:nvPicPr>
        <p:blipFill>
          <a:blip r:embed="rId3"/>
          <a:stretch>
            <a:fillRect/>
          </a:stretch>
        </p:blipFill>
        <p:spPr>
          <a:xfrm>
            <a:off x="796030" y="3429000"/>
            <a:ext cx="9144000" cy="3826276"/>
          </a:xfrm>
          <a:prstGeom prst="rect">
            <a:avLst/>
          </a:prstGeom>
        </p:spPr>
      </p:pic>
    </p:spTree>
    <p:extLst>
      <p:ext uri="{BB962C8B-B14F-4D97-AF65-F5344CB8AC3E}">
        <p14:creationId xmlns:p14="http://schemas.microsoft.com/office/powerpoint/2010/main" val="3228622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4E78-2D79-4BE6-BF96-A859F7BF2D8E}"/>
              </a:ext>
            </a:extLst>
          </p:cNvPr>
          <p:cNvSpPr>
            <a:spLocks noGrp="1"/>
          </p:cNvSpPr>
          <p:nvPr>
            <p:ph type="title"/>
          </p:nvPr>
        </p:nvSpPr>
        <p:spPr>
          <a:xfrm>
            <a:off x="750656" y="1880832"/>
            <a:ext cx="10932358" cy="2691168"/>
          </a:xfrm>
        </p:spPr>
        <p:txBody>
          <a:bodyPr/>
          <a:lstStyle/>
          <a:p>
            <a:r>
              <a:rPr lang="en-GB" sz="4400" b="1" dirty="0">
                <a:solidFill>
                  <a:schemeClr val="accent5">
                    <a:lumMod val="75000"/>
                  </a:schemeClr>
                </a:solidFill>
                <a:latin typeface="Times New Roman" panose="02020603050405020304" pitchFamily="18" charset="0"/>
                <a:cs typeface="Times New Roman" panose="02020603050405020304" pitchFamily="18" charset="0"/>
              </a:rPr>
              <a:t>NATURE OF ELECTRONIC TRANSITONS &amp; SPECTRA OF TM COMPLEXES:</a:t>
            </a:r>
            <a:br>
              <a:rPr lang="en-GB" sz="4400" b="1" dirty="0">
                <a:solidFill>
                  <a:schemeClr val="accent5">
                    <a:lumMod val="75000"/>
                  </a:schemeClr>
                </a:solidFill>
                <a:latin typeface="Times New Roman" panose="02020603050405020304" pitchFamily="18" charset="0"/>
                <a:cs typeface="Times New Roman" panose="02020603050405020304" pitchFamily="18" charset="0"/>
              </a:rPr>
            </a:br>
            <a:r>
              <a:rPr lang="en-GB" sz="4400" b="1" i="1" dirty="0">
                <a:solidFill>
                  <a:schemeClr val="accent5">
                    <a:lumMod val="75000"/>
                  </a:schemeClr>
                </a:solidFill>
                <a:latin typeface="Times New Roman" panose="02020603050405020304" pitchFamily="18" charset="0"/>
                <a:cs typeface="Times New Roman" panose="02020603050405020304" pitchFamily="18" charset="0"/>
              </a:rPr>
              <a:t>ORGEL ENERGY LEVEL DIAGRAMS</a:t>
            </a:r>
            <a:endParaRPr lang="en-US" sz="4400" b="1" i="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91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2C93-90B9-4D0F-A6DB-C96D1FEDBD24}"/>
              </a:ext>
            </a:extLst>
          </p:cNvPr>
          <p:cNvSpPr>
            <a:spLocks noGrp="1"/>
          </p:cNvSpPr>
          <p:nvPr>
            <p:ph type="title"/>
          </p:nvPr>
        </p:nvSpPr>
        <p:spPr>
          <a:xfrm>
            <a:off x="812799" y="290003"/>
            <a:ext cx="8463619" cy="722050"/>
          </a:xfrm>
        </p:spPr>
        <p:txBody>
          <a:bodyPr/>
          <a:lstStyle/>
          <a:p>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Spectra of d</a:t>
            </a:r>
            <a:r>
              <a:rPr lang="en-GB"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d</a:t>
            </a:r>
            <a:r>
              <a:rPr lang="en-GB"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ions</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F4EDB83-E862-4928-AF38-54D3D4514028}"/>
              </a:ext>
            </a:extLst>
          </p:cNvPr>
          <p:cNvSpPr txBox="1"/>
          <p:nvPr/>
        </p:nvSpPr>
        <p:spPr>
          <a:xfrm flipH="1">
            <a:off x="590857" y="1020925"/>
            <a:ext cx="7883371" cy="369332"/>
          </a:xfrm>
          <a:prstGeom prst="rect">
            <a:avLst/>
          </a:prstGeom>
          <a:noFill/>
        </p:spPr>
        <p:txBody>
          <a:bodyPr wrap="square" rtlCol="0">
            <a:spAutoFit/>
          </a:bodyPr>
          <a:lstStyle/>
          <a:p>
            <a:r>
              <a:rPr lang="en-GB" b="1" dirty="0">
                <a:solidFill>
                  <a:schemeClr val="accent5">
                    <a:lumMod val="75000"/>
                  </a:schemeClr>
                </a:solidFill>
              </a:rPr>
              <a:t>Octahedral Complexes of Metal ion with d</a:t>
            </a:r>
            <a:r>
              <a:rPr lang="en-GB" b="1" baseline="30000" dirty="0">
                <a:solidFill>
                  <a:schemeClr val="accent5">
                    <a:lumMod val="75000"/>
                  </a:schemeClr>
                </a:solidFill>
              </a:rPr>
              <a:t>1</a:t>
            </a:r>
            <a:r>
              <a:rPr lang="en-GB" b="1" dirty="0">
                <a:solidFill>
                  <a:schemeClr val="accent5">
                    <a:lumMod val="75000"/>
                  </a:schemeClr>
                </a:solidFill>
              </a:rPr>
              <a:t> configuration</a:t>
            </a:r>
            <a:endParaRPr lang="en-US" b="1" dirty="0">
              <a:solidFill>
                <a:schemeClr val="accent5">
                  <a:lumMod val="75000"/>
                </a:schemeClr>
              </a:solidFill>
            </a:endParaRPr>
          </a:p>
        </p:txBody>
      </p:sp>
      <p:pic>
        <p:nvPicPr>
          <p:cNvPr id="49154" name="Picture 2" descr="Electronic spectra of metal complexes-1">
            <a:extLst>
              <a:ext uri="{FF2B5EF4-FFF2-40B4-BE49-F238E27FC236}">
                <a16:creationId xmlns:a16="http://schemas.microsoft.com/office/drawing/2014/main" id="{328C9C87-001A-4BC9-A730-8DD462359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713" y="1605091"/>
            <a:ext cx="7587789" cy="586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31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597AA-00E5-4607-9EFD-E898B7EEC791}"/>
              </a:ext>
            </a:extLst>
          </p:cNvPr>
          <p:cNvSpPr txBox="1"/>
          <p:nvPr/>
        </p:nvSpPr>
        <p:spPr>
          <a:xfrm flipH="1">
            <a:off x="537591" y="426121"/>
            <a:ext cx="7883371" cy="369332"/>
          </a:xfrm>
          <a:prstGeom prst="rect">
            <a:avLst/>
          </a:prstGeom>
          <a:noFill/>
        </p:spPr>
        <p:txBody>
          <a:bodyPr wrap="square" rtlCol="0">
            <a:spAutoFit/>
          </a:bodyPr>
          <a:lstStyle/>
          <a:p>
            <a:r>
              <a:rPr lang="en-GB" b="1" dirty="0">
                <a:solidFill>
                  <a:schemeClr val="accent5">
                    <a:lumMod val="75000"/>
                  </a:schemeClr>
                </a:solidFill>
              </a:rPr>
              <a:t>Octahedral Complexes of Metal ion with d</a:t>
            </a:r>
            <a:r>
              <a:rPr lang="en-GB" b="1" baseline="30000" dirty="0">
                <a:solidFill>
                  <a:schemeClr val="accent5">
                    <a:lumMod val="75000"/>
                  </a:schemeClr>
                </a:solidFill>
              </a:rPr>
              <a:t>9</a:t>
            </a:r>
            <a:r>
              <a:rPr lang="en-GB" b="1" dirty="0">
                <a:solidFill>
                  <a:schemeClr val="accent5">
                    <a:lumMod val="75000"/>
                  </a:schemeClr>
                </a:solidFill>
              </a:rPr>
              <a:t> configuration</a:t>
            </a:r>
            <a:endParaRPr lang="en-US" b="1" dirty="0">
              <a:solidFill>
                <a:schemeClr val="accent5">
                  <a:lumMod val="75000"/>
                </a:schemeClr>
              </a:solidFill>
            </a:endParaRPr>
          </a:p>
        </p:txBody>
      </p:sp>
      <p:pic>
        <p:nvPicPr>
          <p:cNvPr id="51204" name="Picture 4" descr="20&#10; ">
            <a:extLst>
              <a:ext uri="{FF2B5EF4-FFF2-40B4-BE49-F238E27FC236}">
                <a16:creationId xmlns:a16="http://schemas.microsoft.com/office/drawing/2014/main" id="{34D72360-61CC-41A4-95B6-6AA4CFC7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451" y="1194879"/>
            <a:ext cx="7351358" cy="551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1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27D61C-EE64-43AC-BA8E-6F01DE7BFB90}"/>
              </a:ext>
            </a:extLst>
          </p:cNvPr>
          <p:cNvPicPr>
            <a:picLocks noChangeAspect="1"/>
          </p:cNvPicPr>
          <p:nvPr/>
        </p:nvPicPr>
        <p:blipFill>
          <a:blip r:embed="rId2"/>
          <a:stretch>
            <a:fillRect/>
          </a:stretch>
        </p:blipFill>
        <p:spPr>
          <a:xfrm>
            <a:off x="1539537" y="1331385"/>
            <a:ext cx="7116192" cy="5371255"/>
          </a:xfrm>
          <a:prstGeom prst="rect">
            <a:avLst/>
          </a:prstGeom>
        </p:spPr>
      </p:pic>
      <p:sp>
        <p:nvSpPr>
          <p:cNvPr id="5" name="TextBox 4">
            <a:extLst>
              <a:ext uri="{FF2B5EF4-FFF2-40B4-BE49-F238E27FC236}">
                <a16:creationId xmlns:a16="http://schemas.microsoft.com/office/drawing/2014/main" id="{A079D4A8-6AA6-48BB-9573-2D0C91360F09}"/>
              </a:ext>
            </a:extLst>
          </p:cNvPr>
          <p:cNvSpPr txBox="1"/>
          <p:nvPr/>
        </p:nvSpPr>
        <p:spPr>
          <a:xfrm>
            <a:off x="1145218" y="807868"/>
            <a:ext cx="8788895" cy="646331"/>
          </a:xfrm>
          <a:prstGeom prst="rect">
            <a:avLst/>
          </a:prstGeom>
          <a:noFill/>
        </p:spPr>
        <p:txBody>
          <a:bodyPr wrap="square" rtlCol="0">
            <a:spAutoFit/>
          </a:bodyPr>
          <a:lstStyle/>
          <a:p>
            <a:r>
              <a:rPr lang="en-GB" b="1" i="1" dirty="0">
                <a:solidFill>
                  <a:srgbClr val="002060"/>
                </a:solidFill>
              </a:rPr>
              <a:t>The extent of intensity of absorption of light of a particular wavelength or a frequency can be obtained by Beer-Lambert Law explained as follows:- </a:t>
            </a:r>
            <a:endParaRPr lang="en-US" b="1" i="1" dirty="0">
              <a:solidFill>
                <a:srgbClr val="002060"/>
              </a:solidFill>
            </a:endParaRPr>
          </a:p>
        </p:txBody>
      </p:sp>
    </p:spTree>
    <p:extLst>
      <p:ext uri="{BB962C8B-B14F-4D97-AF65-F5344CB8AC3E}">
        <p14:creationId xmlns:p14="http://schemas.microsoft.com/office/powerpoint/2010/main" val="50319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CF2190-30C9-4749-B4FE-66C81163173F}"/>
              </a:ext>
            </a:extLst>
          </p:cNvPr>
          <p:cNvPicPr>
            <a:picLocks noChangeAspect="1"/>
          </p:cNvPicPr>
          <p:nvPr/>
        </p:nvPicPr>
        <p:blipFill>
          <a:blip r:embed="rId2"/>
          <a:stretch>
            <a:fillRect/>
          </a:stretch>
        </p:blipFill>
        <p:spPr>
          <a:xfrm>
            <a:off x="1528772" y="1147762"/>
            <a:ext cx="7434247" cy="5581512"/>
          </a:xfrm>
          <a:prstGeom prst="rect">
            <a:avLst/>
          </a:prstGeom>
        </p:spPr>
      </p:pic>
      <p:sp>
        <p:nvSpPr>
          <p:cNvPr id="3" name="TextBox 2">
            <a:extLst>
              <a:ext uri="{FF2B5EF4-FFF2-40B4-BE49-F238E27FC236}">
                <a16:creationId xmlns:a16="http://schemas.microsoft.com/office/drawing/2014/main" id="{2736CD46-037B-4DB1-B58A-0E25017BC76C}"/>
              </a:ext>
            </a:extLst>
          </p:cNvPr>
          <p:cNvSpPr txBox="1"/>
          <p:nvPr/>
        </p:nvSpPr>
        <p:spPr>
          <a:xfrm flipH="1">
            <a:off x="502080" y="621430"/>
            <a:ext cx="7883371" cy="369332"/>
          </a:xfrm>
          <a:prstGeom prst="rect">
            <a:avLst/>
          </a:prstGeom>
          <a:noFill/>
        </p:spPr>
        <p:txBody>
          <a:bodyPr wrap="square" rtlCol="0">
            <a:spAutoFit/>
          </a:bodyPr>
          <a:lstStyle/>
          <a:p>
            <a:r>
              <a:rPr lang="en-GB" b="1" dirty="0">
                <a:solidFill>
                  <a:schemeClr val="accent5">
                    <a:lumMod val="75000"/>
                  </a:schemeClr>
                </a:solidFill>
              </a:rPr>
              <a:t>Octahedral Complexes of Metal ions with d</a:t>
            </a:r>
            <a:r>
              <a:rPr lang="en-GB" b="1" baseline="30000" dirty="0">
                <a:solidFill>
                  <a:schemeClr val="accent5">
                    <a:lumMod val="75000"/>
                  </a:schemeClr>
                </a:solidFill>
              </a:rPr>
              <a:t>8</a:t>
            </a:r>
            <a:r>
              <a:rPr lang="en-GB" b="1" dirty="0">
                <a:solidFill>
                  <a:schemeClr val="accent5">
                    <a:lumMod val="75000"/>
                  </a:schemeClr>
                </a:solidFill>
              </a:rPr>
              <a:t> configuration</a:t>
            </a:r>
            <a:endParaRPr lang="en-US" b="1" dirty="0">
              <a:solidFill>
                <a:schemeClr val="accent5">
                  <a:lumMod val="75000"/>
                </a:schemeClr>
              </a:solidFill>
            </a:endParaRPr>
          </a:p>
        </p:txBody>
      </p:sp>
    </p:spTree>
    <p:extLst>
      <p:ext uri="{BB962C8B-B14F-4D97-AF65-F5344CB8AC3E}">
        <p14:creationId xmlns:p14="http://schemas.microsoft.com/office/powerpoint/2010/main" val="102517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2 case:&#10;Correlation between free ion and complex terms:&#10;27&#10; ">
            <a:extLst>
              <a:ext uri="{FF2B5EF4-FFF2-40B4-BE49-F238E27FC236}">
                <a16:creationId xmlns:a16="http://schemas.microsoft.com/office/drawing/2014/main" id="{EFCB1E0D-6BC5-44A1-B3F5-65B551043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497" y="1147763"/>
            <a:ext cx="7065978" cy="530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8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ixing of states: Comparison of [Ni(H2O)6]2+ and[Ni(en)3]2+:&#10;[Ni(H2O)6]2+&#10;[Ni(en) ]2+&#10;3A2g 2g→3T (F)&#10;The spin-forbidden 3A...">
            <a:extLst>
              <a:ext uri="{FF2B5EF4-FFF2-40B4-BE49-F238E27FC236}">
                <a16:creationId xmlns:a16="http://schemas.microsoft.com/office/drawing/2014/main" id="{9BE28F37-A039-4C06-8CC7-322B1426E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44" y="0"/>
            <a:ext cx="8726749" cy="674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2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Vibronic Coupling&#10;• The vibrational&#10;states may be of&#10;opposite parity to&#10;the electronic&#10;g&#10;u&#10;g&#10;the electronic&#10;states, and so...">
            <a:extLst>
              <a:ext uri="{FF2B5EF4-FFF2-40B4-BE49-F238E27FC236}">
                <a16:creationId xmlns:a16="http://schemas.microsoft.com/office/drawing/2014/main" id="{C00B93ED-33E9-439C-AFA2-7BEFDE422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742" y="803362"/>
            <a:ext cx="7045263" cy="544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23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D6084C-BE72-43EF-A91E-18879A97B4BB}"/>
              </a:ext>
            </a:extLst>
          </p:cNvPr>
          <p:cNvPicPr>
            <a:picLocks noChangeAspect="1"/>
          </p:cNvPicPr>
          <p:nvPr/>
        </p:nvPicPr>
        <p:blipFill>
          <a:blip r:embed="rId2"/>
          <a:stretch>
            <a:fillRect/>
          </a:stretch>
        </p:blipFill>
        <p:spPr>
          <a:xfrm>
            <a:off x="1012055" y="422244"/>
            <a:ext cx="8450802" cy="6338102"/>
          </a:xfrm>
          <a:prstGeom prst="rect">
            <a:avLst/>
          </a:prstGeom>
        </p:spPr>
      </p:pic>
    </p:spTree>
    <p:extLst>
      <p:ext uri="{BB962C8B-B14F-4D97-AF65-F5344CB8AC3E}">
        <p14:creationId xmlns:p14="http://schemas.microsoft.com/office/powerpoint/2010/main" val="2985636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F7AD18-A0DE-4C4E-B80B-CFCB2E37CD99}"/>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70105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7FF8A-A797-4003-B511-7BECA399284B}"/>
              </a:ext>
            </a:extLst>
          </p:cNvPr>
          <p:cNvPicPr>
            <a:picLocks noChangeAspect="1"/>
          </p:cNvPicPr>
          <p:nvPr/>
        </p:nvPicPr>
        <p:blipFill>
          <a:blip r:embed="rId2"/>
          <a:stretch>
            <a:fillRect/>
          </a:stretch>
        </p:blipFill>
        <p:spPr>
          <a:xfrm>
            <a:off x="1160016" y="228600"/>
            <a:ext cx="8534400" cy="6400800"/>
          </a:xfrm>
          <a:prstGeom prst="rect">
            <a:avLst/>
          </a:prstGeom>
        </p:spPr>
      </p:pic>
    </p:spTree>
    <p:extLst>
      <p:ext uri="{BB962C8B-B14F-4D97-AF65-F5344CB8AC3E}">
        <p14:creationId xmlns:p14="http://schemas.microsoft.com/office/powerpoint/2010/main" val="4134799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6D9D07-0C7B-4C0D-A9B3-EEAE53DAC2F7}"/>
              </a:ext>
            </a:extLst>
          </p:cNvPr>
          <p:cNvPicPr>
            <a:picLocks noChangeAspect="1"/>
          </p:cNvPicPr>
          <p:nvPr/>
        </p:nvPicPr>
        <p:blipFill>
          <a:blip r:embed="rId2"/>
          <a:stretch>
            <a:fillRect/>
          </a:stretch>
        </p:blipFill>
        <p:spPr>
          <a:xfrm>
            <a:off x="1012054" y="459892"/>
            <a:ext cx="7909357" cy="5938216"/>
          </a:xfrm>
          <a:prstGeom prst="rect">
            <a:avLst/>
          </a:prstGeom>
        </p:spPr>
      </p:pic>
    </p:spTree>
    <p:extLst>
      <p:ext uri="{BB962C8B-B14F-4D97-AF65-F5344CB8AC3E}">
        <p14:creationId xmlns:p14="http://schemas.microsoft.com/office/powerpoint/2010/main" val="3755682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B177B-F768-4C49-B54F-FE8636018B18}"/>
              </a:ext>
            </a:extLst>
          </p:cNvPr>
          <p:cNvPicPr>
            <a:picLocks noChangeAspect="1"/>
          </p:cNvPicPr>
          <p:nvPr/>
        </p:nvPicPr>
        <p:blipFill>
          <a:blip r:embed="rId2"/>
          <a:stretch>
            <a:fillRect/>
          </a:stretch>
        </p:blipFill>
        <p:spPr>
          <a:xfrm>
            <a:off x="816746" y="286628"/>
            <a:ext cx="8317729" cy="6244815"/>
          </a:xfrm>
          <a:prstGeom prst="rect">
            <a:avLst/>
          </a:prstGeom>
        </p:spPr>
      </p:pic>
    </p:spTree>
    <p:extLst>
      <p:ext uri="{BB962C8B-B14F-4D97-AF65-F5344CB8AC3E}">
        <p14:creationId xmlns:p14="http://schemas.microsoft.com/office/powerpoint/2010/main" val="3551615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D630A-4616-4966-876F-DD991C4B5022}"/>
              </a:ext>
            </a:extLst>
          </p:cNvPr>
          <p:cNvPicPr>
            <a:picLocks noChangeAspect="1"/>
          </p:cNvPicPr>
          <p:nvPr/>
        </p:nvPicPr>
        <p:blipFill>
          <a:blip r:embed="rId2"/>
          <a:stretch>
            <a:fillRect/>
          </a:stretch>
        </p:blipFill>
        <p:spPr>
          <a:xfrm>
            <a:off x="2776305" y="1597981"/>
            <a:ext cx="4999635" cy="2799795"/>
          </a:xfrm>
          <a:prstGeom prst="rect">
            <a:avLst/>
          </a:prstGeom>
        </p:spPr>
      </p:pic>
    </p:spTree>
    <p:extLst>
      <p:ext uri="{BB962C8B-B14F-4D97-AF65-F5344CB8AC3E}">
        <p14:creationId xmlns:p14="http://schemas.microsoft.com/office/powerpoint/2010/main" val="4722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6FCBD-AE48-4B90-BC5A-F684B1CE0D31}"/>
              </a:ext>
            </a:extLst>
          </p:cNvPr>
          <p:cNvSpPr>
            <a:spLocks noGrp="1"/>
          </p:cNvSpPr>
          <p:nvPr>
            <p:ph idx="1"/>
          </p:nvPr>
        </p:nvSpPr>
        <p:spPr>
          <a:xfrm>
            <a:off x="404428" y="727969"/>
            <a:ext cx="10399696" cy="1991144"/>
          </a:xfrm>
        </p:spPr>
        <p:txBody>
          <a:bodyPr/>
          <a:lstStyle/>
          <a:p>
            <a:pPr algn="just">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Term symbol</a:t>
            </a:r>
            <a:r>
              <a:rPr lang="en-GB" sz="2400" dirty="0">
                <a:latin typeface="Times New Roman" panose="02020603050405020304" pitchFamily="18" charset="0"/>
                <a:cs typeface="Times New Roman" panose="02020603050405020304" pitchFamily="18" charset="0"/>
              </a:rPr>
              <a:t> is an abbreviated description of the (total) </a:t>
            </a:r>
            <a:r>
              <a:rPr lang="en-GB" sz="2400" i="1" dirty="0">
                <a:latin typeface="Times New Roman" panose="02020603050405020304" pitchFamily="18" charset="0"/>
                <a:cs typeface="Times New Roman" panose="02020603050405020304" pitchFamily="18" charset="0"/>
                <a:hlinkClick r:id="rId2" tooltip="Angular momentum quantum number"/>
              </a:rPr>
              <a:t>angular momentum quantum numbers</a:t>
            </a:r>
            <a:r>
              <a:rPr lang="en-GB" sz="2400" dirty="0">
                <a:latin typeface="Times New Roman" panose="02020603050405020304" pitchFamily="18" charset="0"/>
                <a:cs typeface="Times New Roman" panose="02020603050405020304" pitchFamily="18" charset="0"/>
              </a:rPr>
              <a:t> in a multi-</a:t>
            </a:r>
            <a:r>
              <a:rPr lang="en-GB" sz="2400" dirty="0">
                <a:latin typeface="Times New Roman" panose="02020603050405020304" pitchFamily="18" charset="0"/>
                <a:cs typeface="Times New Roman" panose="02020603050405020304" pitchFamily="18" charset="0"/>
                <a:hlinkClick r:id="rId3" tooltip="Electron"/>
              </a:rPr>
              <a:t>electron</a:t>
            </a:r>
            <a:r>
              <a:rPr lang="en-GB"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hlinkClick r:id="rId4" tooltip="Atom"/>
              </a:rPr>
              <a:t>atom</a:t>
            </a:r>
            <a:r>
              <a:rPr lang="en-GB" sz="2400" dirty="0">
                <a:latin typeface="Times New Roman" panose="02020603050405020304" pitchFamily="18" charset="0"/>
                <a:cs typeface="Times New Roman" panose="02020603050405020304" pitchFamily="18" charset="0"/>
              </a:rPr>
              <a:t>, however, even a single electron can be described by a term symbol. Each energy level of an atom with a given </a:t>
            </a:r>
            <a:r>
              <a:rPr lang="en-GB" sz="2400" dirty="0">
                <a:latin typeface="Times New Roman" panose="02020603050405020304" pitchFamily="18" charset="0"/>
                <a:cs typeface="Times New Roman" panose="02020603050405020304" pitchFamily="18" charset="0"/>
                <a:hlinkClick r:id="rId5" tooltip="Electron configuration"/>
              </a:rPr>
              <a:t>electron configuration</a:t>
            </a:r>
            <a:r>
              <a:rPr lang="en-GB" sz="2400" dirty="0">
                <a:latin typeface="Times New Roman" panose="02020603050405020304" pitchFamily="18" charset="0"/>
                <a:cs typeface="Times New Roman" panose="02020603050405020304" pitchFamily="18" charset="0"/>
              </a:rPr>
              <a:t> is described by not only the electron configuration but also its own term symbol, as the energy level also depends on the total angular momentum including spin. The usual atomic term symbols assume </a:t>
            </a:r>
            <a:r>
              <a:rPr lang="en-GB" sz="2400" dirty="0">
                <a:latin typeface="Times New Roman" panose="02020603050405020304" pitchFamily="18" charset="0"/>
                <a:cs typeface="Times New Roman" panose="02020603050405020304" pitchFamily="18" charset="0"/>
                <a:hlinkClick r:id="rId6" tooltip="Angular momentum coupling"/>
              </a:rPr>
              <a:t>LS coupling</a:t>
            </a:r>
            <a:r>
              <a:rPr lang="en-GB" sz="2400" dirty="0">
                <a:latin typeface="Times New Roman" panose="02020603050405020304" pitchFamily="18" charset="0"/>
                <a:cs typeface="Times New Roman" panose="02020603050405020304" pitchFamily="18" charset="0"/>
              </a:rPr>
              <a:t> (also known as </a:t>
            </a:r>
            <a:r>
              <a:rPr lang="en-GB" sz="2400" dirty="0">
                <a:latin typeface="Times New Roman" panose="02020603050405020304" pitchFamily="18" charset="0"/>
                <a:cs typeface="Times New Roman" panose="02020603050405020304" pitchFamily="18" charset="0"/>
                <a:hlinkClick r:id="rId7" tooltip="Henry Norris Russell"/>
              </a:rPr>
              <a:t>Russell</a:t>
            </a:r>
            <a:r>
              <a:rPr lang="en-GB"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hlinkClick r:id="rId8" tooltip="Frederick Albert Saunders"/>
              </a:rPr>
              <a:t>Saunders</a:t>
            </a:r>
            <a:r>
              <a:rPr lang="en-GB" sz="2400" dirty="0">
                <a:latin typeface="Times New Roman" panose="02020603050405020304" pitchFamily="18" charset="0"/>
                <a:cs typeface="Times New Roman" panose="02020603050405020304" pitchFamily="18" charset="0"/>
              </a:rPr>
              <a:t> coupling or spin–orbit coupling). </a:t>
            </a:r>
            <a:r>
              <a:rPr lang="en-GB" sz="2400" dirty="0">
                <a:solidFill>
                  <a:srgbClr val="0070C0"/>
                </a:solidFill>
                <a:latin typeface="Times New Roman" panose="02020603050405020304" pitchFamily="18" charset="0"/>
                <a:cs typeface="Times New Roman" panose="02020603050405020304" pitchFamily="18" charset="0"/>
              </a:rPr>
              <a:t>The </a:t>
            </a:r>
            <a:r>
              <a:rPr lang="en-GB" sz="2400" dirty="0">
                <a:solidFill>
                  <a:srgbClr val="0070C0"/>
                </a:solidFill>
                <a:latin typeface="Times New Roman" panose="02020603050405020304" pitchFamily="18" charset="0"/>
                <a:cs typeface="Times New Roman" panose="02020603050405020304" pitchFamily="18" charset="0"/>
                <a:hlinkClick r:id="rId9" tooltip="Ground state">
                  <a:extLst>
                    <a:ext uri="{A12FA001-AC4F-418D-AE19-62706E023703}">
                      <ahyp:hlinkClr xmlns:ahyp="http://schemas.microsoft.com/office/drawing/2018/hyperlinkcolor" val="tx"/>
                    </a:ext>
                  </a:extLst>
                </a:hlinkClick>
              </a:rPr>
              <a:t>ground state</a:t>
            </a:r>
            <a:r>
              <a:rPr lang="en-GB" sz="2400" dirty="0">
                <a:solidFill>
                  <a:srgbClr val="0070C0"/>
                </a:solidFill>
                <a:latin typeface="Times New Roman" panose="02020603050405020304" pitchFamily="18" charset="0"/>
                <a:cs typeface="Times New Roman" panose="02020603050405020304" pitchFamily="18" charset="0"/>
              </a:rPr>
              <a:t> term symbol is predicted by </a:t>
            </a:r>
            <a:r>
              <a:rPr lang="en-GB" sz="2400" dirty="0">
                <a:solidFill>
                  <a:srgbClr val="0070C0"/>
                </a:solidFill>
                <a:latin typeface="Times New Roman" panose="02020603050405020304" pitchFamily="18" charset="0"/>
                <a:cs typeface="Times New Roman" panose="02020603050405020304" pitchFamily="18" charset="0"/>
                <a:hlinkClick r:id="rId10" tooltip="List of Hund's rules">
                  <a:extLst>
                    <a:ext uri="{A12FA001-AC4F-418D-AE19-62706E023703}">
                      <ahyp:hlinkClr xmlns:ahyp="http://schemas.microsoft.com/office/drawing/2018/hyperlinkcolor" val="tx"/>
                    </a:ext>
                  </a:extLst>
                </a:hlinkClick>
              </a:rPr>
              <a:t>Hund's rules</a:t>
            </a:r>
            <a:r>
              <a:rPr lang="en-GB" sz="2400"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F798686E-3BFC-4D36-80D5-2EDC7BD52B76}"/>
              </a:ext>
            </a:extLst>
          </p:cNvPr>
          <p:cNvSpPr>
            <a:spLocks noGrp="1"/>
          </p:cNvSpPr>
          <p:nvPr>
            <p:ph type="title"/>
          </p:nvPr>
        </p:nvSpPr>
        <p:spPr>
          <a:xfrm>
            <a:off x="883821" y="97031"/>
            <a:ext cx="8464550" cy="659907"/>
          </a:xfrm>
        </p:spPr>
        <p:txBody>
          <a:bodyPr/>
          <a:lstStyle/>
          <a:p>
            <a:r>
              <a:rPr lang="en-GB" b="1" dirty="0">
                <a:latin typeface="Times New Roman" panose="02020603050405020304" pitchFamily="18" charset="0"/>
                <a:cs typeface="Times New Roman" panose="02020603050405020304" pitchFamily="18" charset="0"/>
              </a:rPr>
              <a:t>Term Symbols &amp; LS Coupling</a:t>
            </a:r>
            <a:endParaRPr lang="en-US"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B20F691-261F-4D0A-BD87-EC7E6AC5896D}"/>
              </a:ext>
            </a:extLst>
          </p:cNvPr>
          <p:cNvSpPr/>
          <p:nvPr/>
        </p:nvSpPr>
        <p:spPr>
          <a:xfrm>
            <a:off x="404428" y="3844201"/>
            <a:ext cx="10834702" cy="3046988"/>
          </a:xfrm>
          <a:prstGeom prst="rect">
            <a:avLst/>
          </a:prstGeom>
        </p:spPr>
        <p:txBody>
          <a:bodyPr wrap="square">
            <a:spAutoFit/>
          </a:bodyPr>
          <a:lstStyle/>
          <a:p>
            <a:pPr marL="342900" indent="-342900" algn="just">
              <a:buFont typeface="Wingdings" panose="05000000000000000000" pitchFamily="2" charset="2"/>
              <a:buChar char="Ø"/>
            </a:pPr>
            <a:r>
              <a:rPr lang="en-GB" sz="2400" b="0" i="0" dirty="0">
                <a:solidFill>
                  <a:srgbClr val="222222"/>
                </a:solidFill>
                <a:effectLst/>
                <a:latin typeface="Times New Roman" panose="02020603050405020304" pitchFamily="18" charset="0"/>
                <a:cs typeface="Times New Roman" panose="02020603050405020304" pitchFamily="18" charset="0"/>
              </a:rPr>
              <a:t>For light atoms, the </a:t>
            </a:r>
            <a:r>
              <a:rPr lang="en-GB" sz="2400" b="0" i="0" strike="noStrike" dirty="0">
                <a:solidFill>
                  <a:srgbClr val="0B0080"/>
                </a:solidFill>
                <a:effectLst/>
                <a:latin typeface="Times New Roman" panose="02020603050405020304" pitchFamily="18" charset="0"/>
                <a:cs typeface="Times New Roman" panose="02020603050405020304" pitchFamily="18" charset="0"/>
                <a:hlinkClick r:id="rId11" tooltip="Spin–orbit interaction"/>
              </a:rPr>
              <a:t>spin–orbit interaction</a:t>
            </a:r>
            <a:r>
              <a:rPr lang="en-GB" sz="2400" b="0" i="0" dirty="0">
                <a:solidFill>
                  <a:srgbClr val="222222"/>
                </a:solidFill>
                <a:effectLst/>
                <a:latin typeface="Times New Roman" panose="02020603050405020304" pitchFamily="18" charset="0"/>
                <a:cs typeface="Times New Roman" panose="02020603050405020304" pitchFamily="18" charset="0"/>
              </a:rPr>
              <a:t> (or coupling) is small so that the total </a:t>
            </a:r>
            <a:r>
              <a:rPr lang="en-GB" sz="2400" b="0" i="0" strike="noStrike" dirty="0">
                <a:solidFill>
                  <a:srgbClr val="0B0080"/>
                </a:solidFill>
                <a:effectLst/>
                <a:latin typeface="Times New Roman" panose="02020603050405020304" pitchFamily="18" charset="0"/>
                <a:cs typeface="Times New Roman" panose="02020603050405020304" pitchFamily="18" charset="0"/>
                <a:hlinkClick r:id="rId12" tooltip="Azimuthal quantum number"/>
              </a:rPr>
              <a:t>orbital angular momentum</a:t>
            </a:r>
            <a:r>
              <a:rPr lang="en-GB" sz="2400" b="0" i="0" dirty="0">
                <a:solidFill>
                  <a:srgbClr val="222222"/>
                </a:solidFill>
                <a:effectLst/>
                <a:latin typeface="Times New Roman" panose="02020603050405020304" pitchFamily="18" charset="0"/>
                <a:cs typeface="Times New Roman" panose="02020603050405020304" pitchFamily="18" charset="0"/>
              </a:rPr>
              <a:t> </a:t>
            </a:r>
            <a:r>
              <a:rPr lang="en-GB" sz="2400" b="0" i="1" dirty="0">
                <a:solidFill>
                  <a:srgbClr val="222222"/>
                </a:solidFill>
                <a:effectLst/>
                <a:latin typeface="Times New Roman" panose="02020603050405020304" pitchFamily="18" charset="0"/>
                <a:cs typeface="Times New Roman" panose="02020603050405020304" pitchFamily="18" charset="0"/>
              </a:rPr>
              <a:t>L</a:t>
            </a:r>
            <a:r>
              <a:rPr lang="en-GB" sz="2400" b="0" i="0" dirty="0">
                <a:solidFill>
                  <a:srgbClr val="222222"/>
                </a:solidFill>
                <a:effectLst/>
                <a:latin typeface="Times New Roman" panose="02020603050405020304" pitchFamily="18" charset="0"/>
                <a:cs typeface="Times New Roman" panose="02020603050405020304" pitchFamily="18" charset="0"/>
              </a:rPr>
              <a:t> and total </a:t>
            </a:r>
            <a:r>
              <a:rPr lang="en-GB" sz="2400" b="0" i="0" strike="noStrike" dirty="0">
                <a:solidFill>
                  <a:srgbClr val="0B0080"/>
                </a:solidFill>
                <a:effectLst/>
                <a:latin typeface="Times New Roman" panose="02020603050405020304" pitchFamily="18" charset="0"/>
                <a:cs typeface="Times New Roman" panose="02020603050405020304" pitchFamily="18" charset="0"/>
                <a:hlinkClick r:id="rId13" tooltip="Spin quantum number"/>
              </a:rPr>
              <a:t>spin</a:t>
            </a:r>
            <a:r>
              <a:rPr lang="en-GB" sz="2400" b="0" i="0" dirty="0">
                <a:solidFill>
                  <a:srgbClr val="222222"/>
                </a:solidFill>
                <a:effectLst/>
                <a:latin typeface="Times New Roman" panose="02020603050405020304" pitchFamily="18" charset="0"/>
                <a:cs typeface="Times New Roman" panose="02020603050405020304" pitchFamily="18" charset="0"/>
              </a:rPr>
              <a:t> </a:t>
            </a:r>
            <a:r>
              <a:rPr lang="en-GB" sz="2400" b="0" i="1" dirty="0">
                <a:solidFill>
                  <a:srgbClr val="222222"/>
                </a:solidFill>
                <a:effectLst/>
                <a:latin typeface="Times New Roman" panose="02020603050405020304" pitchFamily="18" charset="0"/>
                <a:cs typeface="Times New Roman" panose="02020603050405020304" pitchFamily="18" charset="0"/>
              </a:rPr>
              <a:t>S</a:t>
            </a:r>
            <a:r>
              <a:rPr lang="en-GB" sz="2400" b="0" i="0" dirty="0">
                <a:solidFill>
                  <a:srgbClr val="222222"/>
                </a:solidFill>
                <a:effectLst/>
                <a:latin typeface="Times New Roman" panose="02020603050405020304" pitchFamily="18" charset="0"/>
                <a:cs typeface="Times New Roman" panose="02020603050405020304" pitchFamily="18" charset="0"/>
              </a:rPr>
              <a:t> are </a:t>
            </a:r>
            <a:r>
              <a:rPr lang="en-GB" sz="2400" b="0" i="0" strike="noStrike" dirty="0">
                <a:solidFill>
                  <a:srgbClr val="0B0080"/>
                </a:solidFill>
                <a:effectLst/>
                <a:latin typeface="Times New Roman" panose="02020603050405020304" pitchFamily="18" charset="0"/>
                <a:cs typeface="Times New Roman" panose="02020603050405020304" pitchFamily="18" charset="0"/>
                <a:hlinkClick r:id="rId14" tooltip="Good quantum number"/>
              </a:rPr>
              <a:t>good quantum numbers</a:t>
            </a:r>
            <a:r>
              <a:rPr lang="en-GB" sz="2400" b="0" i="0" dirty="0">
                <a:solidFill>
                  <a:srgbClr val="222222"/>
                </a:solidFill>
                <a:effectLst/>
                <a:latin typeface="Times New Roman" panose="02020603050405020304" pitchFamily="18" charset="0"/>
                <a:cs typeface="Times New Roman" panose="02020603050405020304" pitchFamily="18" charset="0"/>
              </a:rPr>
              <a:t>. The interaction between </a:t>
            </a:r>
            <a:r>
              <a:rPr lang="en-GB" sz="2400" b="0" i="1" dirty="0">
                <a:solidFill>
                  <a:srgbClr val="222222"/>
                </a:solidFill>
                <a:effectLst/>
                <a:latin typeface="Times New Roman" panose="02020603050405020304" pitchFamily="18" charset="0"/>
                <a:cs typeface="Times New Roman" panose="02020603050405020304" pitchFamily="18" charset="0"/>
              </a:rPr>
              <a:t>L</a:t>
            </a:r>
            <a:r>
              <a:rPr lang="en-GB" sz="2400" b="0" i="0" dirty="0">
                <a:solidFill>
                  <a:srgbClr val="222222"/>
                </a:solidFill>
                <a:effectLst/>
                <a:latin typeface="Times New Roman" panose="02020603050405020304" pitchFamily="18" charset="0"/>
                <a:cs typeface="Times New Roman" panose="02020603050405020304" pitchFamily="18" charset="0"/>
              </a:rPr>
              <a:t> and </a:t>
            </a:r>
            <a:r>
              <a:rPr lang="en-GB" sz="2400" b="0" i="1" dirty="0">
                <a:solidFill>
                  <a:srgbClr val="222222"/>
                </a:solidFill>
                <a:effectLst/>
                <a:latin typeface="Times New Roman" panose="02020603050405020304" pitchFamily="18" charset="0"/>
                <a:cs typeface="Times New Roman" panose="02020603050405020304" pitchFamily="18" charset="0"/>
              </a:rPr>
              <a:t>S</a:t>
            </a:r>
            <a:r>
              <a:rPr lang="en-GB" sz="2400" b="0" i="0" dirty="0">
                <a:solidFill>
                  <a:srgbClr val="222222"/>
                </a:solidFill>
                <a:effectLst/>
                <a:latin typeface="Times New Roman" panose="02020603050405020304" pitchFamily="18" charset="0"/>
                <a:cs typeface="Times New Roman" panose="02020603050405020304" pitchFamily="18" charset="0"/>
              </a:rPr>
              <a:t> is known as </a:t>
            </a:r>
            <a:r>
              <a:rPr lang="en-GB" sz="2400" b="0" i="1" dirty="0">
                <a:solidFill>
                  <a:srgbClr val="222222"/>
                </a:solidFill>
                <a:effectLst/>
                <a:latin typeface="Times New Roman" panose="02020603050405020304" pitchFamily="18" charset="0"/>
                <a:cs typeface="Times New Roman" panose="02020603050405020304" pitchFamily="18" charset="0"/>
              </a:rPr>
              <a:t>LS coupling</a:t>
            </a:r>
            <a:r>
              <a:rPr lang="en-GB" sz="2400" b="0" i="0" dirty="0">
                <a:solidFill>
                  <a:srgbClr val="222222"/>
                </a:solidFill>
                <a:effectLst/>
                <a:latin typeface="Times New Roman" panose="02020603050405020304" pitchFamily="18" charset="0"/>
                <a:cs typeface="Times New Roman" panose="02020603050405020304" pitchFamily="18" charset="0"/>
              </a:rPr>
              <a:t>, </a:t>
            </a:r>
            <a:r>
              <a:rPr lang="en-GB" sz="2400" b="0" i="1" dirty="0">
                <a:solidFill>
                  <a:srgbClr val="222222"/>
                </a:solidFill>
                <a:effectLst/>
                <a:latin typeface="Times New Roman" panose="02020603050405020304" pitchFamily="18" charset="0"/>
                <a:cs typeface="Times New Roman" panose="02020603050405020304" pitchFamily="18" charset="0"/>
              </a:rPr>
              <a:t>Russell–Saunders coupling</a:t>
            </a:r>
            <a:r>
              <a:rPr lang="en-GB" sz="2400" b="0" i="0" dirty="0">
                <a:solidFill>
                  <a:srgbClr val="222222"/>
                </a:solidFill>
                <a:effectLst/>
                <a:latin typeface="Times New Roman" panose="02020603050405020304" pitchFamily="18" charset="0"/>
                <a:cs typeface="Times New Roman" panose="02020603050405020304" pitchFamily="18" charset="0"/>
              </a:rPr>
              <a:t> (named after </a:t>
            </a:r>
            <a:r>
              <a:rPr lang="en-GB" sz="2400" b="0" i="0" strike="noStrike" dirty="0">
                <a:solidFill>
                  <a:srgbClr val="0B0080"/>
                </a:solidFill>
                <a:effectLst/>
                <a:latin typeface="Times New Roman" panose="02020603050405020304" pitchFamily="18" charset="0"/>
                <a:cs typeface="Times New Roman" panose="02020603050405020304" pitchFamily="18" charset="0"/>
                <a:hlinkClick r:id="rId7" tooltip="Henry Norris Russell"/>
              </a:rPr>
              <a:t>Henry Norris Russell</a:t>
            </a:r>
            <a:r>
              <a:rPr lang="en-GB" sz="2400" b="0" i="0" dirty="0">
                <a:solidFill>
                  <a:srgbClr val="222222"/>
                </a:solidFill>
                <a:effectLst/>
                <a:latin typeface="Times New Roman" panose="02020603050405020304" pitchFamily="18" charset="0"/>
                <a:cs typeface="Times New Roman" panose="02020603050405020304" pitchFamily="18" charset="0"/>
              </a:rPr>
              <a:t> and </a:t>
            </a:r>
            <a:r>
              <a:rPr lang="en-GB" sz="2400" b="0" i="0" strike="noStrike" dirty="0">
                <a:solidFill>
                  <a:srgbClr val="0B0080"/>
                </a:solidFill>
                <a:effectLst/>
                <a:latin typeface="Times New Roman" panose="02020603050405020304" pitchFamily="18" charset="0"/>
                <a:cs typeface="Times New Roman" panose="02020603050405020304" pitchFamily="18" charset="0"/>
                <a:hlinkClick r:id="rId8" tooltip="Frederick Albert Saunders"/>
              </a:rPr>
              <a:t>Frederick Albert Saunders</a:t>
            </a:r>
            <a:r>
              <a:rPr lang="en-GB" sz="2400" b="0" i="0" dirty="0">
                <a:solidFill>
                  <a:srgbClr val="222222"/>
                </a:solidFill>
                <a:effectLst/>
                <a:latin typeface="Times New Roman" panose="02020603050405020304" pitchFamily="18" charset="0"/>
                <a:cs typeface="Times New Roman" panose="02020603050405020304" pitchFamily="18" charset="0"/>
              </a:rPr>
              <a:t>, who described this in 1925) or </a:t>
            </a:r>
            <a:r>
              <a:rPr lang="en-GB" sz="2400" b="0" i="1" dirty="0">
                <a:solidFill>
                  <a:srgbClr val="222222"/>
                </a:solidFill>
                <a:effectLst/>
                <a:latin typeface="Times New Roman" panose="02020603050405020304" pitchFamily="18" charset="0"/>
                <a:cs typeface="Times New Roman" panose="02020603050405020304" pitchFamily="18" charset="0"/>
              </a:rPr>
              <a:t>spin–orbit coupling</a:t>
            </a:r>
            <a:r>
              <a:rPr lang="en-GB" sz="2400" b="0" i="0" dirty="0">
                <a:solidFill>
                  <a:srgbClr val="222222"/>
                </a:solidFill>
                <a:effectLst/>
                <a:latin typeface="Times New Roman" panose="02020603050405020304" pitchFamily="18" charset="0"/>
                <a:cs typeface="Times New Roman" panose="02020603050405020304" pitchFamily="18" charset="0"/>
              </a:rPr>
              <a:t>.  Atomic states are then well described by term symbols of the form</a:t>
            </a:r>
          </a:p>
          <a:p>
            <a:pPr algn="just"/>
            <a:endParaRPr lang="en-GB" sz="2400" b="0" i="0" dirty="0">
              <a:solidFill>
                <a:srgbClr val="222222"/>
              </a:solidFill>
              <a:effectLst/>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35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89024E-EDBF-4E66-BBE8-CB0A52B5B5C3}"/>
              </a:ext>
            </a:extLst>
          </p:cNvPr>
          <p:cNvSpPr/>
          <p:nvPr/>
        </p:nvSpPr>
        <p:spPr>
          <a:xfrm>
            <a:off x="976545" y="304060"/>
            <a:ext cx="8344696" cy="6249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7" descr="{\displaystyle ^{2S+1}L_{J}}">
            <a:extLst>
              <a:ext uri="{FF2B5EF4-FFF2-40B4-BE49-F238E27FC236}">
                <a16:creationId xmlns:a16="http://schemas.microsoft.com/office/drawing/2014/main" id="{E6B4ECBF-4DEE-43C8-B559-1495BA31F541}"/>
              </a:ext>
            </a:extLst>
          </p:cNvPr>
          <p:cNvSpPr>
            <a:spLocks noChangeAspect="1" noChangeArrowheads="1"/>
          </p:cNvSpPr>
          <p:nvPr/>
        </p:nvSpPr>
        <p:spPr bwMode="auto">
          <a:xfrm>
            <a:off x="5943600" y="3429000"/>
            <a:ext cx="304800" cy="143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61" name="Picture 9" descr="TERM SYMBOLS (RUSELL-SAUNDER)&#10; To describe the electron configuration in&#10;an atom:&#10;2S+1LJ&#10;L: orbital of the electrons&#10;(S =...">
            <a:extLst>
              <a:ext uri="{FF2B5EF4-FFF2-40B4-BE49-F238E27FC236}">
                <a16:creationId xmlns:a16="http://schemas.microsoft.com/office/drawing/2014/main" id="{B43DA689-A3A6-4680-9556-FDCA46288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864" y="534665"/>
            <a:ext cx="7764359" cy="58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2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072F54-11EB-4FD2-A820-E6BABC736ACC}"/>
              </a:ext>
            </a:extLst>
          </p:cNvPr>
          <p:cNvSpPr/>
          <p:nvPr/>
        </p:nvSpPr>
        <p:spPr>
          <a:xfrm>
            <a:off x="1020932" y="429469"/>
            <a:ext cx="8353887" cy="6175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2) MULTIPLICITY S&#10;For 2 valence electrons S can be 1 or 3&#10; ">
            <a:extLst>
              <a:ext uri="{FF2B5EF4-FFF2-40B4-BE49-F238E27FC236}">
                <a16:creationId xmlns:a16="http://schemas.microsoft.com/office/drawing/2014/main" id="{13459F85-DBB2-4CF7-9A09-A4597DC95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000" y="590574"/>
            <a:ext cx="7874495" cy="591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0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CB9844-FEC4-4B1E-BEC0-B74104C3A65F}"/>
              </a:ext>
            </a:extLst>
          </p:cNvPr>
          <p:cNvSpPr/>
          <p:nvPr/>
        </p:nvSpPr>
        <p:spPr>
          <a:xfrm>
            <a:off x="1020932" y="429469"/>
            <a:ext cx="8353887" cy="6175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3 “NEW” QUANTUM NUMBERS&#10;(1) Angular Momentum L&#10;= the unfilled highest shell of the electron(s)&#10;Add l of each electron in t...">
            <a:extLst>
              <a:ext uri="{FF2B5EF4-FFF2-40B4-BE49-F238E27FC236}">
                <a16:creationId xmlns:a16="http://schemas.microsoft.com/office/drawing/2014/main" id="{BF1486A8-250C-4A1B-A790-1CFB6C3D1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161" y="656459"/>
            <a:ext cx="7688062" cy="57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B443A0-5285-4CEA-B162-7C45D25D12C0}"/>
              </a:ext>
            </a:extLst>
          </p:cNvPr>
          <p:cNvSpPr/>
          <p:nvPr/>
        </p:nvSpPr>
        <p:spPr>
          <a:xfrm>
            <a:off x="1811045" y="843379"/>
            <a:ext cx="7528264" cy="5770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25FA28-0C0C-441A-AE2E-ACA0553DCB4A}"/>
              </a:ext>
            </a:extLst>
          </p:cNvPr>
          <p:cNvPicPr>
            <a:picLocks noChangeAspect="1"/>
          </p:cNvPicPr>
          <p:nvPr/>
        </p:nvPicPr>
        <p:blipFill>
          <a:blip r:embed="rId2"/>
          <a:stretch>
            <a:fillRect/>
          </a:stretch>
        </p:blipFill>
        <p:spPr>
          <a:xfrm>
            <a:off x="2139518" y="1147762"/>
            <a:ext cx="6994957" cy="5251700"/>
          </a:xfrm>
          <a:prstGeom prst="rect">
            <a:avLst/>
          </a:prstGeom>
        </p:spPr>
      </p:pic>
    </p:spTree>
    <p:extLst>
      <p:ext uri="{BB962C8B-B14F-4D97-AF65-F5344CB8AC3E}">
        <p14:creationId xmlns:p14="http://schemas.microsoft.com/office/powerpoint/2010/main" val="333456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142D-F725-4D7A-AC00-9D86E85C62B9}"/>
              </a:ext>
            </a:extLst>
          </p:cNvPr>
          <p:cNvSpPr>
            <a:spLocks noGrp="1"/>
          </p:cNvSpPr>
          <p:nvPr>
            <p:ph type="title"/>
          </p:nvPr>
        </p:nvSpPr>
        <p:spPr>
          <a:xfrm>
            <a:off x="812802" y="103573"/>
            <a:ext cx="8135890" cy="642151"/>
          </a:xfrm>
        </p:spPr>
        <p:txBody>
          <a:bodyPr/>
          <a:lstStyle/>
          <a:p>
            <a:r>
              <a:rPr lang="en-GB" sz="2800" b="1" dirty="0">
                <a:latin typeface="Times New Roman" panose="02020603050405020304" pitchFamily="18" charset="0"/>
                <a:cs typeface="Times New Roman" panose="02020603050405020304" pitchFamily="18" charset="0"/>
              </a:rPr>
              <a:t>Derivation of Term Symbols for p</a:t>
            </a:r>
            <a:r>
              <a:rPr lang="en-GB" sz="2800" b="1" baseline="30000" dirty="0">
                <a:latin typeface="Times New Roman" panose="02020603050405020304" pitchFamily="18" charset="0"/>
                <a:cs typeface="Times New Roman" panose="02020603050405020304" pitchFamily="18" charset="0"/>
              </a:rPr>
              <a:t>2</a:t>
            </a:r>
            <a:r>
              <a:rPr lang="en-GB" sz="2800" b="1" dirty="0">
                <a:latin typeface="Times New Roman" panose="02020603050405020304" pitchFamily="18" charset="0"/>
                <a:cs typeface="Times New Roman" panose="02020603050405020304" pitchFamily="18" charset="0"/>
              </a:rPr>
              <a:t> Configuration</a:t>
            </a:r>
            <a:endParaRPr lang="en-US" sz="2800" b="1" dirty="0">
              <a:latin typeface="Times New Roman" panose="02020603050405020304" pitchFamily="18" charset="0"/>
              <a:cs typeface="Times New Roman" panose="02020603050405020304" pitchFamily="18" charset="0"/>
            </a:endParaRPr>
          </a:p>
        </p:txBody>
      </p:sp>
      <p:pic>
        <p:nvPicPr>
          <p:cNvPr id="32770" name="Picture 2" descr="Connection of term symbols with specific microstates for atomic ...">
            <a:extLst>
              <a:ext uri="{FF2B5EF4-FFF2-40B4-BE49-F238E27FC236}">
                <a16:creationId xmlns:a16="http://schemas.microsoft.com/office/drawing/2014/main" id="{ED44F489-41B1-4D31-AF4B-B8CD84FB91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4143" y="1368852"/>
            <a:ext cx="4583917" cy="5312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CBDC5C-86DF-477A-8341-9CA7E95378DB}"/>
              </a:ext>
            </a:extLst>
          </p:cNvPr>
          <p:cNvSpPr txBox="1"/>
          <p:nvPr/>
        </p:nvSpPr>
        <p:spPr>
          <a:xfrm>
            <a:off x="488272" y="727968"/>
            <a:ext cx="10431262" cy="646331"/>
          </a:xfrm>
          <a:prstGeom prst="rect">
            <a:avLst/>
          </a:prstGeom>
          <a:noFill/>
        </p:spPr>
        <p:txBody>
          <a:bodyPr wrap="square" rtlCol="0">
            <a:spAutoFit/>
          </a:bodyPr>
          <a:lstStyle/>
          <a:p>
            <a:r>
              <a:rPr lang="en-GB" dirty="0">
                <a:solidFill>
                  <a:srgbClr val="0070C0"/>
                </a:solidFill>
              </a:rPr>
              <a:t>All the spectroscopic terms derived for p</a:t>
            </a:r>
            <a:r>
              <a:rPr lang="en-GB" baseline="30000" dirty="0">
                <a:solidFill>
                  <a:srgbClr val="0070C0"/>
                </a:solidFill>
              </a:rPr>
              <a:t>2</a:t>
            </a:r>
            <a:r>
              <a:rPr lang="en-GB" dirty="0">
                <a:solidFill>
                  <a:srgbClr val="0070C0"/>
                </a:solidFill>
              </a:rPr>
              <a:t> configuration would occur for an excited state of carbon (1s</a:t>
            </a:r>
            <a:r>
              <a:rPr lang="en-GB" baseline="30000" dirty="0">
                <a:solidFill>
                  <a:srgbClr val="0070C0"/>
                </a:solidFill>
              </a:rPr>
              <a:t>2</a:t>
            </a:r>
            <a:r>
              <a:rPr lang="en-GB" dirty="0">
                <a:solidFill>
                  <a:srgbClr val="0070C0"/>
                </a:solidFill>
              </a:rPr>
              <a:t> 2s</a:t>
            </a:r>
            <a:r>
              <a:rPr lang="en-GB" baseline="30000" dirty="0">
                <a:solidFill>
                  <a:srgbClr val="0070C0"/>
                </a:solidFill>
              </a:rPr>
              <a:t>2</a:t>
            </a:r>
            <a:r>
              <a:rPr lang="en-GB" dirty="0">
                <a:solidFill>
                  <a:srgbClr val="0070C0"/>
                </a:solidFill>
              </a:rPr>
              <a:t> 2p</a:t>
            </a:r>
            <a:r>
              <a:rPr lang="en-GB" baseline="30000" dirty="0">
                <a:solidFill>
                  <a:srgbClr val="0070C0"/>
                </a:solidFill>
              </a:rPr>
              <a:t>2</a:t>
            </a:r>
            <a:r>
              <a:rPr lang="en-GB" dirty="0">
                <a:solidFill>
                  <a:srgbClr val="0070C0"/>
                </a:solidFill>
              </a:rPr>
              <a:t>) in which two p electrons belongs to different subshells.</a:t>
            </a:r>
            <a:endParaRPr lang="en-US" dirty="0">
              <a:solidFill>
                <a:srgbClr val="0070C0"/>
              </a:solidFill>
            </a:endParaRPr>
          </a:p>
        </p:txBody>
      </p:sp>
    </p:spTree>
    <p:extLst>
      <p:ext uri="{BB962C8B-B14F-4D97-AF65-F5344CB8AC3E}">
        <p14:creationId xmlns:p14="http://schemas.microsoft.com/office/powerpoint/2010/main" val="925615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2951</TotalTime>
  <Words>1208</Words>
  <Application>Microsoft Office PowerPoint</Application>
  <PresentationFormat>Widescreen</PresentationFormat>
  <Paragraphs>76</Paragraphs>
  <Slides>39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Calibri Light</vt:lpstr>
      <vt:lpstr>Times New Roman</vt:lpstr>
      <vt:lpstr>Trebuchet MS</vt:lpstr>
      <vt:lpstr>Wingdings</vt:lpstr>
      <vt:lpstr>Wingdings 3</vt:lpstr>
      <vt:lpstr>Office Theme</vt:lpstr>
      <vt:lpstr>Facet</vt:lpstr>
      <vt:lpstr>Electronic Spectra of Transition Metal Complexes</vt:lpstr>
      <vt:lpstr>Basis of Electron Absorption Spectroscopy</vt:lpstr>
      <vt:lpstr>PowerPoint Presentation</vt:lpstr>
      <vt:lpstr>Term Symbols &amp; LS Coupling</vt:lpstr>
      <vt:lpstr>PowerPoint Presentation</vt:lpstr>
      <vt:lpstr>PowerPoint Presentation</vt:lpstr>
      <vt:lpstr>PowerPoint Presentation</vt:lpstr>
      <vt:lpstr>PowerPoint Presentation</vt:lpstr>
      <vt:lpstr>Derivation of Term Symbols for p2 Configuration</vt:lpstr>
      <vt:lpstr>Steps to assign spectroscopic term symbol</vt:lpstr>
      <vt:lpstr>PowerPoint Presentation</vt:lpstr>
      <vt:lpstr>PowerPoint Presentation</vt:lpstr>
      <vt:lpstr>PowerPoint Presentation</vt:lpstr>
      <vt:lpstr>Derivation of Term Symbols for d2 Configuration</vt:lpstr>
      <vt:lpstr>PowerPoint Presentation</vt:lpstr>
      <vt:lpstr>Calculation of Number of Microstates</vt:lpstr>
      <vt:lpstr>PowerPoint Presentation</vt:lpstr>
      <vt:lpstr>PowerPoint Presentation</vt:lpstr>
      <vt:lpstr>According to Laporte selection rule, d-d transitions of octahedral complexes are forbidden. Then why moderately strong spectra actually observed?</vt:lpstr>
      <vt:lpstr>PowerPoint Presentation</vt:lpstr>
      <vt:lpstr>PowerPoint Presentation</vt:lpstr>
      <vt:lpstr>PowerPoint Presentation</vt:lpstr>
      <vt:lpstr>PowerPoint Presentation</vt:lpstr>
      <vt:lpstr>PowerPoint Presentation</vt:lpstr>
      <vt:lpstr>PowerPoint Presentation</vt:lpstr>
      <vt:lpstr>Spectrochemical Series for Ligands</vt:lpstr>
      <vt:lpstr>NATURE OF ELECTRONIC TRANSITONS &amp; SPECTRA OF TM COMPLEXES: ORGEL ENERGY LEVEL DIAGRAMS</vt:lpstr>
      <vt:lpstr>Spectra of d1 and d9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Harpreet Singh</dc:creator>
  <cp:lastModifiedBy>Harpreet Singh</cp:lastModifiedBy>
  <cp:revision>50</cp:revision>
  <dcterms:created xsi:type="dcterms:W3CDTF">2020-03-27T15:09:51Z</dcterms:created>
  <dcterms:modified xsi:type="dcterms:W3CDTF">2020-03-29T16:21:49Z</dcterms:modified>
</cp:coreProperties>
</file>