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337" r:id="rId2"/>
    <p:sldId id="256" r:id="rId3"/>
    <p:sldId id="257" r:id="rId4"/>
    <p:sldId id="258" r:id="rId5"/>
    <p:sldId id="259" r:id="rId6"/>
    <p:sldId id="263" r:id="rId7"/>
    <p:sldId id="261" r:id="rId8"/>
    <p:sldId id="264" r:id="rId9"/>
    <p:sldId id="266" r:id="rId10"/>
    <p:sldId id="267" r:id="rId11"/>
    <p:sldId id="276" r:id="rId12"/>
    <p:sldId id="277" r:id="rId13"/>
    <p:sldId id="268" r:id="rId14"/>
    <p:sldId id="269" r:id="rId15"/>
    <p:sldId id="274" r:id="rId16"/>
    <p:sldId id="272" r:id="rId17"/>
    <p:sldId id="270" r:id="rId18"/>
    <p:sldId id="273" r:id="rId19"/>
    <p:sldId id="317" r:id="rId20"/>
    <p:sldId id="319" r:id="rId21"/>
    <p:sldId id="320" r:id="rId22"/>
    <p:sldId id="321" r:id="rId23"/>
    <p:sldId id="323" r:id="rId24"/>
    <p:sldId id="278" r:id="rId25"/>
    <p:sldId id="279" r:id="rId26"/>
    <p:sldId id="324" r:id="rId27"/>
    <p:sldId id="338" r:id="rId28"/>
    <p:sldId id="325" r:id="rId29"/>
    <p:sldId id="271" r:id="rId30"/>
    <p:sldId id="326" r:id="rId31"/>
    <p:sldId id="327" r:id="rId32"/>
    <p:sldId id="331" r:id="rId33"/>
    <p:sldId id="333" r:id="rId34"/>
    <p:sldId id="328" r:id="rId35"/>
    <p:sldId id="329" r:id="rId36"/>
    <p:sldId id="330" r:id="rId37"/>
    <p:sldId id="335" r:id="rId38"/>
    <p:sldId id="336" r:id="rId39"/>
    <p:sldId id="262" r:id="rId40"/>
    <p:sldId id="291" r:id="rId41"/>
    <p:sldId id="292" r:id="rId42"/>
    <p:sldId id="339" r:id="rId43"/>
    <p:sldId id="340" r:id="rId44"/>
    <p:sldId id="280" r:id="rId45"/>
    <p:sldId id="281" r:id="rId46"/>
    <p:sldId id="282" r:id="rId47"/>
    <p:sldId id="305" r:id="rId48"/>
    <p:sldId id="345" r:id="rId49"/>
    <p:sldId id="283" r:id="rId50"/>
    <p:sldId id="293" r:id="rId51"/>
    <p:sldId id="284" r:id="rId52"/>
    <p:sldId id="307" r:id="rId53"/>
    <p:sldId id="346" r:id="rId54"/>
    <p:sldId id="285" r:id="rId55"/>
    <p:sldId id="309" r:id="rId56"/>
    <p:sldId id="308" r:id="rId57"/>
    <p:sldId id="286" r:id="rId58"/>
    <p:sldId id="341" r:id="rId59"/>
    <p:sldId id="287" r:id="rId60"/>
    <p:sldId id="288" r:id="rId61"/>
    <p:sldId id="289" r:id="rId62"/>
    <p:sldId id="342" r:id="rId63"/>
    <p:sldId id="290" r:id="rId64"/>
    <p:sldId id="296" r:id="rId65"/>
    <p:sldId id="298" r:id="rId66"/>
    <p:sldId id="299" r:id="rId67"/>
    <p:sldId id="300" r:id="rId68"/>
    <p:sldId id="310" r:id="rId69"/>
    <p:sldId id="297" r:id="rId70"/>
    <p:sldId id="301" r:id="rId71"/>
    <p:sldId id="302" r:id="rId72"/>
    <p:sldId id="304" r:id="rId73"/>
    <p:sldId id="311" r:id="rId74"/>
    <p:sldId id="312" r:id="rId75"/>
    <p:sldId id="313" r:id="rId76"/>
    <p:sldId id="314" r:id="rId77"/>
    <p:sldId id="315" r:id="rId78"/>
    <p:sldId id="316" r:id="rId79"/>
    <p:sldId id="344" r:id="rId8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595" autoAdjust="0"/>
  </p:normalViewPr>
  <p:slideViewPr>
    <p:cSldViewPr>
      <p:cViewPr>
        <p:scale>
          <a:sx n="75" d="100"/>
          <a:sy n="75" d="100"/>
        </p:scale>
        <p:origin x="-990" y="-162"/>
      </p:cViewPr>
      <p:guideLst>
        <p:guide orient="horz" pos="2160"/>
        <p:guide pos="2880"/>
      </p:guideLst>
    </p:cSldViewPr>
  </p:slideViewPr>
  <p:outlineViewPr>
    <p:cViewPr>
      <p:scale>
        <a:sx n="33" d="100"/>
        <a:sy n="33" d="100"/>
      </p:scale>
      <p:origin x="48" y="251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27F3FD-0733-484E-A645-4CE51E7C51CD}"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17A376C0-34BD-42AD-A8F6-DB3BD82A21BD}">
      <dgm:prSet phldrT="[Text]"/>
      <dgm:spPr/>
      <dgm:t>
        <a:bodyPr/>
        <a:lstStyle/>
        <a:p>
          <a:r>
            <a:rPr lang="en-US" b="1" dirty="0" smtClean="0"/>
            <a:t>Conciliation Machinery</a:t>
          </a:r>
          <a:endParaRPr lang="en-US" b="1" dirty="0"/>
        </a:p>
      </dgm:t>
    </dgm:pt>
    <dgm:pt modelId="{B0AC07D9-B1C9-4E61-9D8E-1211D59DB533}" type="parTrans" cxnId="{EC79E893-C62F-4645-87CD-779AE959C874}">
      <dgm:prSet/>
      <dgm:spPr/>
      <dgm:t>
        <a:bodyPr/>
        <a:lstStyle/>
        <a:p>
          <a:endParaRPr lang="en-US"/>
        </a:p>
      </dgm:t>
    </dgm:pt>
    <dgm:pt modelId="{3379B6B4-6FF5-4E3F-912E-63A5D2D18582}" type="sibTrans" cxnId="{EC79E893-C62F-4645-87CD-779AE959C874}">
      <dgm:prSet/>
      <dgm:spPr/>
      <dgm:t>
        <a:bodyPr/>
        <a:lstStyle/>
        <a:p>
          <a:endParaRPr lang="en-US"/>
        </a:p>
      </dgm:t>
    </dgm:pt>
    <dgm:pt modelId="{B5ADA85D-C4C1-490F-81C2-454BABD8178F}">
      <dgm:prSet phldrT="[Text]" custT="1"/>
      <dgm:spPr>
        <a:solidFill>
          <a:srgbClr val="0070C0">
            <a:alpha val="90000"/>
          </a:srgbClr>
        </a:solidFill>
      </dgm:spPr>
      <dgm:t>
        <a:bodyPr/>
        <a:lstStyle/>
        <a:p>
          <a:r>
            <a:rPr lang="en-US" sz="3200" b="1" dirty="0" smtClean="0">
              <a:solidFill>
                <a:schemeClr val="bg1"/>
              </a:solidFill>
            </a:rPr>
            <a:t>Works committees</a:t>
          </a:r>
          <a:endParaRPr lang="en-US" sz="3200" b="1" dirty="0">
            <a:solidFill>
              <a:schemeClr val="bg1"/>
            </a:solidFill>
          </a:endParaRPr>
        </a:p>
      </dgm:t>
    </dgm:pt>
    <dgm:pt modelId="{256230C0-62D7-4FC4-A891-93E49ED06760}" type="parTrans" cxnId="{BAF0558F-036B-42F8-B724-04D7BB5491B1}">
      <dgm:prSet/>
      <dgm:spPr/>
      <dgm:t>
        <a:bodyPr/>
        <a:lstStyle/>
        <a:p>
          <a:endParaRPr lang="en-US"/>
        </a:p>
      </dgm:t>
    </dgm:pt>
    <dgm:pt modelId="{B98EBD69-BB01-4A36-A29B-34E66B622825}" type="sibTrans" cxnId="{BAF0558F-036B-42F8-B724-04D7BB5491B1}">
      <dgm:prSet/>
      <dgm:spPr/>
      <dgm:t>
        <a:bodyPr/>
        <a:lstStyle/>
        <a:p>
          <a:endParaRPr lang="en-US"/>
        </a:p>
      </dgm:t>
    </dgm:pt>
    <dgm:pt modelId="{A56F3764-76D6-4B10-B178-934001C36489}">
      <dgm:prSet phldrT="[Text]" custT="1"/>
      <dgm:spPr>
        <a:solidFill>
          <a:srgbClr val="0070C0">
            <a:alpha val="90000"/>
          </a:srgbClr>
        </a:solidFill>
      </dgm:spPr>
      <dgm:t>
        <a:bodyPr/>
        <a:lstStyle/>
        <a:p>
          <a:r>
            <a:rPr lang="en-US" sz="2800" b="1" dirty="0" smtClean="0">
              <a:solidFill>
                <a:schemeClr val="bg1"/>
              </a:solidFill>
            </a:rPr>
            <a:t>Conciliation Officer</a:t>
          </a:r>
          <a:endParaRPr lang="en-US" sz="2800" b="1" dirty="0">
            <a:solidFill>
              <a:schemeClr val="bg1"/>
            </a:solidFill>
          </a:endParaRPr>
        </a:p>
      </dgm:t>
    </dgm:pt>
    <dgm:pt modelId="{2C9F4200-46BF-4529-A71A-038DAA807F8D}" type="parTrans" cxnId="{BE08C7CF-EAB5-4982-A5D7-D1E8764EB622}">
      <dgm:prSet/>
      <dgm:spPr/>
      <dgm:t>
        <a:bodyPr/>
        <a:lstStyle/>
        <a:p>
          <a:endParaRPr lang="en-US"/>
        </a:p>
      </dgm:t>
    </dgm:pt>
    <dgm:pt modelId="{7909B318-7B8E-4CE3-ADDF-E5EC51324815}" type="sibTrans" cxnId="{BE08C7CF-EAB5-4982-A5D7-D1E8764EB622}">
      <dgm:prSet/>
      <dgm:spPr/>
      <dgm:t>
        <a:bodyPr/>
        <a:lstStyle/>
        <a:p>
          <a:endParaRPr lang="en-US"/>
        </a:p>
      </dgm:t>
    </dgm:pt>
    <dgm:pt modelId="{E12B264D-C147-4C1D-B913-49D9A3872128}">
      <dgm:prSet phldrT="[Text]"/>
      <dgm:spPr/>
      <dgm:t>
        <a:bodyPr/>
        <a:lstStyle/>
        <a:p>
          <a:r>
            <a:rPr lang="en-US" b="1" dirty="0" smtClean="0"/>
            <a:t>Adjudicating Machinery</a:t>
          </a:r>
          <a:endParaRPr lang="en-US" b="1" dirty="0"/>
        </a:p>
      </dgm:t>
    </dgm:pt>
    <dgm:pt modelId="{1FD9C63A-1EFD-482E-B318-0846232913C6}" type="parTrans" cxnId="{5FB8EE65-9676-4DE7-B938-AFDDE41B7D88}">
      <dgm:prSet/>
      <dgm:spPr/>
      <dgm:t>
        <a:bodyPr/>
        <a:lstStyle/>
        <a:p>
          <a:endParaRPr lang="en-US"/>
        </a:p>
      </dgm:t>
    </dgm:pt>
    <dgm:pt modelId="{89CBCBC3-9085-4CBC-B579-96363E9E13D6}" type="sibTrans" cxnId="{5FB8EE65-9676-4DE7-B938-AFDDE41B7D88}">
      <dgm:prSet/>
      <dgm:spPr/>
      <dgm:t>
        <a:bodyPr/>
        <a:lstStyle/>
        <a:p>
          <a:endParaRPr lang="en-US"/>
        </a:p>
      </dgm:t>
    </dgm:pt>
    <dgm:pt modelId="{B41DDBFA-0D85-4B94-9CD0-902467DC890D}">
      <dgm:prSet phldrT="[Text]" custT="1"/>
      <dgm:spPr>
        <a:solidFill>
          <a:srgbClr val="0070C0">
            <a:alpha val="90000"/>
          </a:srgbClr>
        </a:solidFill>
      </dgm:spPr>
      <dgm:t>
        <a:bodyPr/>
        <a:lstStyle/>
        <a:p>
          <a:r>
            <a:rPr lang="en-US" sz="3200" b="1" dirty="0" err="1" smtClean="0">
              <a:solidFill>
                <a:schemeClr val="bg1"/>
              </a:solidFill>
            </a:rPr>
            <a:t>Labour</a:t>
          </a:r>
          <a:r>
            <a:rPr lang="en-US" sz="3200" b="1" dirty="0" smtClean="0">
              <a:solidFill>
                <a:schemeClr val="bg1"/>
              </a:solidFill>
            </a:rPr>
            <a:t> Court</a:t>
          </a:r>
          <a:endParaRPr lang="en-US" sz="3200" b="1" dirty="0">
            <a:solidFill>
              <a:schemeClr val="bg1"/>
            </a:solidFill>
          </a:endParaRPr>
        </a:p>
      </dgm:t>
    </dgm:pt>
    <dgm:pt modelId="{0822F988-04D7-4ACE-98B4-EA629B504B35}" type="parTrans" cxnId="{18AEBECA-636D-4BC2-A4FE-5681E494E5E5}">
      <dgm:prSet/>
      <dgm:spPr/>
      <dgm:t>
        <a:bodyPr/>
        <a:lstStyle/>
        <a:p>
          <a:endParaRPr lang="en-US"/>
        </a:p>
      </dgm:t>
    </dgm:pt>
    <dgm:pt modelId="{2E4FE5F8-FAD4-40DC-9841-04CADE668728}" type="sibTrans" cxnId="{18AEBECA-636D-4BC2-A4FE-5681E494E5E5}">
      <dgm:prSet/>
      <dgm:spPr/>
      <dgm:t>
        <a:bodyPr/>
        <a:lstStyle/>
        <a:p>
          <a:endParaRPr lang="en-US"/>
        </a:p>
      </dgm:t>
    </dgm:pt>
    <dgm:pt modelId="{1A696923-C7E6-4C56-8AC7-27DA27984E15}">
      <dgm:prSet phldrT="[Text]" custT="1"/>
      <dgm:spPr>
        <a:solidFill>
          <a:srgbClr val="0070C0">
            <a:alpha val="90000"/>
          </a:srgbClr>
        </a:solidFill>
      </dgm:spPr>
      <dgm:t>
        <a:bodyPr/>
        <a:lstStyle/>
        <a:p>
          <a:r>
            <a:rPr lang="en-US" sz="3200" b="1" dirty="0" smtClean="0">
              <a:solidFill>
                <a:schemeClr val="bg1"/>
              </a:solidFill>
            </a:rPr>
            <a:t>National Tribunal</a:t>
          </a:r>
          <a:endParaRPr lang="en-US" sz="3200" b="1" dirty="0">
            <a:solidFill>
              <a:schemeClr val="bg1"/>
            </a:solidFill>
          </a:endParaRPr>
        </a:p>
      </dgm:t>
    </dgm:pt>
    <dgm:pt modelId="{779060D8-81F4-4B57-89F5-FBE23951034E}" type="parTrans" cxnId="{5D9F154C-E6F3-4916-AE35-4835E31CAFDD}">
      <dgm:prSet/>
      <dgm:spPr/>
      <dgm:t>
        <a:bodyPr/>
        <a:lstStyle/>
        <a:p>
          <a:endParaRPr lang="en-US"/>
        </a:p>
      </dgm:t>
    </dgm:pt>
    <dgm:pt modelId="{391769AA-9853-41FE-901F-7EF2A0FD6608}" type="sibTrans" cxnId="{5D9F154C-E6F3-4916-AE35-4835E31CAFDD}">
      <dgm:prSet/>
      <dgm:spPr/>
      <dgm:t>
        <a:bodyPr/>
        <a:lstStyle/>
        <a:p>
          <a:endParaRPr lang="en-US"/>
        </a:p>
      </dgm:t>
    </dgm:pt>
    <dgm:pt modelId="{E2A61D31-6FFF-4A00-B85E-809C104E6810}">
      <dgm:prSet phldrT="[Text]" custT="1"/>
      <dgm:spPr>
        <a:solidFill>
          <a:srgbClr val="0070C0">
            <a:alpha val="90000"/>
          </a:srgbClr>
        </a:solidFill>
      </dgm:spPr>
      <dgm:t>
        <a:bodyPr/>
        <a:lstStyle/>
        <a:p>
          <a:r>
            <a:rPr lang="en-US" sz="2800" b="1" dirty="0" smtClean="0">
              <a:solidFill>
                <a:schemeClr val="bg1"/>
              </a:solidFill>
            </a:rPr>
            <a:t>Board of Conciliation</a:t>
          </a:r>
          <a:endParaRPr lang="en-US" sz="2800" b="1" dirty="0">
            <a:solidFill>
              <a:schemeClr val="bg1"/>
            </a:solidFill>
          </a:endParaRPr>
        </a:p>
      </dgm:t>
    </dgm:pt>
    <dgm:pt modelId="{4F2E77A1-BE9D-40FE-A53E-ABFE0DEB4421}" type="parTrans" cxnId="{B051BAE9-F643-492C-A9B5-764FC1518EAA}">
      <dgm:prSet/>
      <dgm:spPr/>
      <dgm:t>
        <a:bodyPr/>
        <a:lstStyle/>
        <a:p>
          <a:endParaRPr lang="en-US"/>
        </a:p>
      </dgm:t>
    </dgm:pt>
    <dgm:pt modelId="{D66BBC70-5458-420E-A37E-B5CDACDC4775}" type="sibTrans" cxnId="{B051BAE9-F643-492C-A9B5-764FC1518EAA}">
      <dgm:prSet/>
      <dgm:spPr/>
      <dgm:t>
        <a:bodyPr/>
        <a:lstStyle/>
        <a:p>
          <a:endParaRPr lang="en-US"/>
        </a:p>
      </dgm:t>
    </dgm:pt>
    <dgm:pt modelId="{09D42933-565E-4111-95A8-72907133A7DD}">
      <dgm:prSet phldrT="[Text]"/>
      <dgm:spPr>
        <a:solidFill>
          <a:srgbClr val="0070C0"/>
        </a:solidFill>
      </dgm:spPr>
      <dgm:t>
        <a:bodyPr/>
        <a:lstStyle/>
        <a:p>
          <a:r>
            <a:rPr lang="en-US" b="1" dirty="0" smtClean="0"/>
            <a:t>Industrial Tribunal</a:t>
          </a:r>
          <a:endParaRPr lang="en-US" b="1" dirty="0"/>
        </a:p>
      </dgm:t>
    </dgm:pt>
    <dgm:pt modelId="{48D933FE-8BCF-40DA-B1CA-7DAC966A7C29}" type="parTrans" cxnId="{BC95DD73-5D6A-4BA7-A6F7-42BFB7512114}">
      <dgm:prSet/>
      <dgm:spPr/>
      <dgm:t>
        <a:bodyPr/>
        <a:lstStyle/>
        <a:p>
          <a:endParaRPr lang="en-US"/>
        </a:p>
      </dgm:t>
    </dgm:pt>
    <dgm:pt modelId="{9BC03939-B931-47B8-8F32-EC54D9663F11}" type="sibTrans" cxnId="{BC95DD73-5D6A-4BA7-A6F7-42BFB7512114}">
      <dgm:prSet/>
      <dgm:spPr/>
      <dgm:t>
        <a:bodyPr/>
        <a:lstStyle/>
        <a:p>
          <a:endParaRPr lang="en-US"/>
        </a:p>
      </dgm:t>
    </dgm:pt>
    <dgm:pt modelId="{037EEE42-3EEA-4C79-BCFE-0A545CAC589E}" type="pres">
      <dgm:prSet presAssocID="{1A27F3FD-0733-484E-A645-4CE51E7C51CD}" presName="diagram" presStyleCnt="0">
        <dgm:presLayoutVars>
          <dgm:chPref val="1"/>
          <dgm:dir/>
          <dgm:animOne val="branch"/>
          <dgm:animLvl val="lvl"/>
          <dgm:resizeHandles/>
        </dgm:presLayoutVars>
      </dgm:prSet>
      <dgm:spPr/>
      <dgm:t>
        <a:bodyPr/>
        <a:lstStyle/>
        <a:p>
          <a:endParaRPr lang="en-US"/>
        </a:p>
      </dgm:t>
    </dgm:pt>
    <dgm:pt modelId="{44C7A334-345D-4178-BA4D-C4065D6CAC38}" type="pres">
      <dgm:prSet presAssocID="{17A376C0-34BD-42AD-A8F6-DB3BD82A21BD}" presName="root" presStyleCnt="0"/>
      <dgm:spPr/>
    </dgm:pt>
    <dgm:pt modelId="{EBFFC261-DF9A-4793-A759-84C8EEBEB12E}" type="pres">
      <dgm:prSet presAssocID="{17A376C0-34BD-42AD-A8F6-DB3BD82A21BD}" presName="rootComposite" presStyleCnt="0"/>
      <dgm:spPr/>
    </dgm:pt>
    <dgm:pt modelId="{D48E3343-277A-43DF-880D-6BF10AEC4BCD}" type="pres">
      <dgm:prSet presAssocID="{17A376C0-34BD-42AD-A8F6-DB3BD82A21BD}" presName="rootText" presStyleLbl="node1" presStyleIdx="0" presStyleCnt="3"/>
      <dgm:spPr/>
      <dgm:t>
        <a:bodyPr/>
        <a:lstStyle/>
        <a:p>
          <a:endParaRPr lang="en-US"/>
        </a:p>
      </dgm:t>
    </dgm:pt>
    <dgm:pt modelId="{C5F05DF6-90BB-4AC1-9A86-04C23F8B3283}" type="pres">
      <dgm:prSet presAssocID="{17A376C0-34BD-42AD-A8F6-DB3BD82A21BD}" presName="rootConnector" presStyleLbl="node1" presStyleIdx="0" presStyleCnt="3"/>
      <dgm:spPr/>
      <dgm:t>
        <a:bodyPr/>
        <a:lstStyle/>
        <a:p>
          <a:endParaRPr lang="en-US"/>
        </a:p>
      </dgm:t>
    </dgm:pt>
    <dgm:pt modelId="{B976F8D7-4B14-4234-B3A3-FD592574F8B6}" type="pres">
      <dgm:prSet presAssocID="{17A376C0-34BD-42AD-A8F6-DB3BD82A21BD}" presName="childShape" presStyleCnt="0"/>
      <dgm:spPr/>
    </dgm:pt>
    <dgm:pt modelId="{0F7DF1AB-C89C-4D35-9699-DB4F781BFB91}" type="pres">
      <dgm:prSet presAssocID="{256230C0-62D7-4FC4-A891-93E49ED06760}" presName="Name13" presStyleLbl="parChTrans1D2" presStyleIdx="0" presStyleCnt="5"/>
      <dgm:spPr/>
      <dgm:t>
        <a:bodyPr/>
        <a:lstStyle/>
        <a:p>
          <a:endParaRPr lang="en-US"/>
        </a:p>
      </dgm:t>
    </dgm:pt>
    <dgm:pt modelId="{BFA7CD4D-48E3-4028-820D-E50B875E30D5}" type="pres">
      <dgm:prSet presAssocID="{B5ADA85D-C4C1-490F-81C2-454BABD8178F}" presName="childText" presStyleLbl="bgAcc1" presStyleIdx="0" presStyleCnt="5" custScaleX="128888">
        <dgm:presLayoutVars>
          <dgm:bulletEnabled val="1"/>
        </dgm:presLayoutVars>
      </dgm:prSet>
      <dgm:spPr/>
      <dgm:t>
        <a:bodyPr/>
        <a:lstStyle/>
        <a:p>
          <a:endParaRPr lang="en-US"/>
        </a:p>
      </dgm:t>
    </dgm:pt>
    <dgm:pt modelId="{872D935B-724D-4201-9131-B68C2B70336F}" type="pres">
      <dgm:prSet presAssocID="{2C9F4200-46BF-4529-A71A-038DAA807F8D}" presName="Name13" presStyleLbl="parChTrans1D2" presStyleIdx="1" presStyleCnt="5"/>
      <dgm:spPr/>
      <dgm:t>
        <a:bodyPr/>
        <a:lstStyle/>
        <a:p>
          <a:endParaRPr lang="en-US"/>
        </a:p>
      </dgm:t>
    </dgm:pt>
    <dgm:pt modelId="{99AF1413-80B5-4FE0-9FF4-195B351385D8}" type="pres">
      <dgm:prSet presAssocID="{A56F3764-76D6-4B10-B178-934001C36489}" presName="childText" presStyleLbl="bgAcc1" presStyleIdx="1" presStyleCnt="5" custScaleX="110864" custLinFactNeighborX="-1245" custLinFactNeighborY="-682">
        <dgm:presLayoutVars>
          <dgm:bulletEnabled val="1"/>
        </dgm:presLayoutVars>
      </dgm:prSet>
      <dgm:spPr/>
      <dgm:t>
        <a:bodyPr/>
        <a:lstStyle/>
        <a:p>
          <a:endParaRPr lang="en-US"/>
        </a:p>
      </dgm:t>
    </dgm:pt>
    <dgm:pt modelId="{7458643C-4264-40AD-A8BF-87FDEA2C8E27}" type="pres">
      <dgm:prSet presAssocID="{4F2E77A1-BE9D-40FE-A53E-ABFE0DEB4421}" presName="Name13" presStyleLbl="parChTrans1D2" presStyleIdx="2" presStyleCnt="5"/>
      <dgm:spPr/>
      <dgm:t>
        <a:bodyPr/>
        <a:lstStyle/>
        <a:p>
          <a:endParaRPr lang="en-US"/>
        </a:p>
      </dgm:t>
    </dgm:pt>
    <dgm:pt modelId="{96B77287-5BD4-43D2-8B59-AAD5E79D89D7}" type="pres">
      <dgm:prSet presAssocID="{E2A61D31-6FFF-4A00-B85E-809C104E6810}" presName="childText" presStyleLbl="bgAcc1" presStyleIdx="2" presStyleCnt="5" custScaleX="116508">
        <dgm:presLayoutVars>
          <dgm:bulletEnabled val="1"/>
        </dgm:presLayoutVars>
      </dgm:prSet>
      <dgm:spPr/>
      <dgm:t>
        <a:bodyPr/>
        <a:lstStyle/>
        <a:p>
          <a:endParaRPr lang="en-US"/>
        </a:p>
      </dgm:t>
    </dgm:pt>
    <dgm:pt modelId="{7C05933E-E986-4369-B23B-3F10CCF51BFF}" type="pres">
      <dgm:prSet presAssocID="{E12B264D-C147-4C1D-B913-49D9A3872128}" presName="root" presStyleCnt="0"/>
      <dgm:spPr/>
    </dgm:pt>
    <dgm:pt modelId="{1651EB43-DEB4-4450-8594-6E1FBA4038D8}" type="pres">
      <dgm:prSet presAssocID="{E12B264D-C147-4C1D-B913-49D9A3872128}" presName="rootComposite" presStyleCnt="0"/>
      <dgm:spPr/>
    </dgm:pt>
    <dgm:pt modelId="{05D23987-8615-48EA-9E62-5ACC1EE95444}" type="pres">
      <dgm:prSet presAssocID="{E12B264D-C147-4C1D-B913-49D9A3872128}" presName="rootText" presStyleLbl="node1" presStyleIdx="1" presStyleCnt="3" custLinFactNeighborX="53325" custLinFactNeighborY="-12"/>
      <dgm:spPr/>
      <dgm:t>
        <a:bodyPr/>
        <a:lstStyle/>
        <a:p>
          <a:endParaRPr lang="en-US"/>
        </a:p>
      </dgm:t>
    </dgm:pt>
    <dgm:pt modelId="{57ED9E21-8E5B-47EE-8C63-89E3A47CA3F8}" type="pres">
      <dgm:prSet presAssocID="{E12B264D-C147-4C1D-B913-49D9A3872128}" presName="rootConnector" presStyleLbl="node1" presStyleIdx="1" presStyleCnt="3"/>
      <dgm:spPr/>
      <dgm:t>
        <a:bodyPr/>
        <a:lstStyle/>
        <a:p>
          <a:endParaRPr lang="en-US"/>
        </a:p>
      </dgm:t>
    </dgm:pt>
    <dgm:pt modelId="{F8DE1206-F90F-4E5C-8F17-3AA67D2F2852}" type="pres">
      <dgm:prSet presAssocID="{E12B264D-C147-4C1D-B913-49D9A3872128}" presName="childShape" presStyleCnt="0"/>
      <dgm:spPr/>
    </dgm:pt>
    <dgm:pt modelId="{6A9BD684-4C67-427B-9DD2-6EFB6A10FFEF}" type="pres">
      <dgm:prSet presAssocID="{0822F988-04D7-4ACE-98B4-EA629B504B35}" presName="Name13" presStyleLbl="parChTrans1D2" presStyleIdx="3" presStyleCnt="5"/>
      <dgm:spPr/>
      <dgm:t>
        <a:bodyPr/>
        <a:lstStyle/>
        <a:p>
          <a:endParaRPr lang="en-US"/>
        </a:p>
      </dgm:t>
    </dgm:pt>
    <dgm:pt modelId="{2E4ADE45-A2F3-4721-8C44-31164A2BF00E}" type="pres">
      <dgm:prSet presAssocID="{B41DDBFA-0D85-4B94-9CD0-902467DC890D}" presName="childText" presStyleLbl="bgAcc1" presStyleIdx="3" presStyleCnt="5" custScaleX="78948" custLinFactNeighborX="66058" custLinFactNeighborY="5132">
        <dgm:presLayoutVars>
          <dgm:bulletEnabled val="1"/>
        </dgm:presLayoutVars>
      </dgm:prSet>
      <dgm:spPr/>
      <dgm:t>
        <a:bodyPr/>
        <a:lstStyle/>
        <a:p>
          <a:endParaRPr lang="en-US"/>
        </a:p>
      </dgm:t>
    </dgm:pt>
    <dgm:pt modelId="{D91ED885-B921-4FF0-910C-E428C0103617}" type="pres">
      <dgm:prSet presAssocID="{779060D8-81F4-4B57-89F5-FBE23951034E}" presName="Name13" presStyleLbl="parChTrans1D2" presStyleIdx="4" presStyleCnt="5"/>
      <dgm:spPr/>
      <dgm:t>
        <a:bodyPr/>
        <a:lstStyle/>
        <a:p>
          <a:endParaRPr lang="en-US"/>
        </a:p>
      </dgm:t>
    </dgm:pt>
    <dgm:pt modelId="{93873F57-6975-4928-B357-1CB8D67394F0}" type="pres">
      <dgm:prSet presAssocID="{1A696923-C7E6-4C56-8AC7-27DA27984E15}" presName="childText" presStyleLbl="bgAcc1" presStyleIdx="4" presStyleCnt="5" custLinFactY="27404" custLinFactNeighborX="90460" custLinFactNeighborY="100000">
        <dgm:presLayoutVars>
          <dgm:bulletEnabled val="1"/>
        </dgm:presLayoutVars>
      </dgm:prSet>
      <dgm:spPr/>
      <dgm:t>
        <a:bodyPr/>
        <a:lstStyle/>
        <a:p>
          <a:endParaRPr lang="en-US"/>
        </a:p>
      </dgm:t>
    </dgm:pt>
    <dgm:pt modelId="{E7814EBF-A9A3-4CBC-A326-04BD8EF6E314}" type="pres">
      <dgm:prSet presAssocID="{09D42933-565E-4111-95A8-72907133A7DD}" presName="root" presStyleCnt="0"/>
      <dgm:spPr/>
    </dgm:pt>
    <dgm:pt modelId="{166AE649-21EF-474F-8ECA-BC637D1270D5}" type="pres">
      <dgm:prSet presAssocID="{09D42933-565E-4111-95A8-72907133A7DD}" presName="rootComposite" presStyleCnt="0"/>
      <dgm:spPr/>
    </dgm:pt>
    <dgm:pt modelId="{33B1476A-03CA-49FE-85A1-D8E42269A4DC}" type="pres">
      <dgm:prSet presAssocID="{09D42933-565E-4111-95A8-72907133A7DD}" presName="rootText" presStyleLbl="node1" presStyleIdx="2" presStyleCnt="3" custLinFactY="100000" custLinFactNeighborX="-45646" custLinFactNeighborY="160275"/>
      <dgm:spPr/>
      <dgm:t>
        <a:bodyPr/>
        <a:lstStyle/>
        <a:p>
          <a:endParaRPr lang="en-US"/>
        </a:p>
      </dgm:t>
    </dgm:pt>
    <dgm:pt modelId="{6CBC0535-D079-4028-8162-4CABEEEC91A4}" type="pres">
      <dgm:prSet presAssocID="{09D42933-565E-4111-95A8-72907133A7DD}" presName="rootConnector" presStyleLbl="node1" presStyleIdx="2" presStyleCnt="3"/>
      <dgm:spPr/>
      <dgm:t>
        <a:bodyPr/>
        <a:lstStyle/>
        <a:p>
          <a:endParaRPr lang="en-US"/>
        </a:p>
      </dgm:t>
    </dgm:pt>
    <dgm:pt modelId="{3CC4C103-D64C-466A-937C-DCEDED92C9A7}" type="pres">
      <dgm:prSet presAssocID="{09D42933-565E-4111-95A8-72907133A7DD}" presName="childShape" presStyleCnt="0"/>
      <dgm:spPr/>
    </dgm:pt>
  </dgm:ptLst>
  <dgm:cxnLst>
    <dgm:cxn modelId="{8338B5C1-6DB1-49F5-BBD3-55DF3CE0D80A}" type="presOf" srcId="{E12B264D-C147-4C1D-B913-49D9A3872128}" destId="{05D23987-8615-48EA-9E62-5ACC1EE95444}" srcOrd="0" destOrd="0" presId="urn:microsoft.com/office/officeart/2005/8/layout/hierarchy3"/>
    <dgm:cxn modelId="{69F3A1A0-D48E-4C43-94FB-A5708525CA33}" type="presOf" srcId="{09D42933-565E-4111-95A8-72907133A7DD}" destId="{33B1476A-03CA-49FE-85A1-D8E42269A4DC}" srcOrd="0" destOrd="0" presId="urn:microsoft.com/office/officeart/2005/8/layout/hierarchy3"/>
    <dgm:cxn modelId="{5FB8EE65-9676-4DE7-B938-AFDDE41B7D88}" srcId="{1A27F3FD-0733-484E-A645-4CE51E7C51CD}" destId="{E12B264D-C147-4C1D-B913-49D9A3872128}" srcOrd="1" destOrd="0" parTransId="{1FD9C63A-1EFD-482E-B318-0846232913C6}" sibTransId="{89CBCBC3-9085-4CBC-B579-96363E9E13D6}"/>
    <dgm:cxn modelId="{970374EA-6A05-4D15-A174-011023BE1780}" type="presOf" srcId="{17A376C0-34BD-42AD-A8F6-DB3BD82A21BD}" destId="{D48E3343-277A-43DF-880D-6BF10AEC4BCD}" srcOrd="0" destOrd="0" presId="urn:microsoft.com/office/officeart/2005/8/layout/hierarchy3"/>
    <dgm:cxn modelId="{BACC7F32-16E7-4E7A-A3EB-802D18A2E504}" type="presOf" srcId="{2C9F4200-46BF-4529-A71A-038DAA807F8D}" destId="{872D935B-724D-4201-9131-B68C2B70336F}" srcOrd="0" destOrd="0" presId="urn:microsoft.com/office/officeart/2005/8/layout/hierarchy3"/>
    <dgm:cxn modelId="{46B86F63-F436-44B7-BE08-6D3406DD4A36}" type="presOf" srcId="{17A376C0-34BD-42AD-A8F6-DB3BD82A21BD}" destId="{C5F05DF6-90BB-4AC1-9A86-04C23F8B3283}" srcOrd="1" destOrd="0" presId="urn:microsoft.com/office/officeart/2005/8/layout/hierarchy3"/>
    <dgm:cxn modelId="{4640724A-274F-470D-BB94-02F941EB12D1}" type="presOf" srcId="{4F2E77A1-BE9D-40FE-A53E-ABFE0DEB4421}" destId="{7458643C-4264-40AD-A8BF-87FDEA2C8E27}" srcOrd="0" destOrd="0" presId="urn:microsoft.com/office/officeart/2005/8/layout/hierarchy3"/>
    <dgm:cxn modelId="{B8192D55-DF39-4694-A16E-A703207D8160}" type="presOf" srcId="{0822F988-04D7-4ACE-98B4-EA629B504B35}" destId="{6A9BD684-4C67-427B-9DD2-6EFB6A10FFEF}" srcOrd="0" destOrd="0" presId="urn:microsoft.com/office/officeart/2005/8/layout/hierarchy3"/>
    <dgm:cxn modelId="{10D25FE8-EB67-4B7E-9AF5-8C74B14BB9A7}" type="presOf" srcId="{E12B264D-C147-4C1D-B913-49D9A3872128}" destId="{57ED9E21-8E5B-47EE-8C63-89E3A47CA3F8}" srcOrd="1" destOrd="0" presId="urn:microsoft.com/office/officeart/2005/8/layout/hierarchy3"/>
    <dgm:cxn modelId="{389B8D5B-3837-4E9D-BF0A-EDC2D80AB5C0}" type="presOf" srcId="{B5ADA85D-C4C1-490F-81C2-454BABD8178F}" destId="{BFA7CD4D-48E3-4028-820D-E50B875E30D5}" srcOrd="0" destOrd="0" presId="urn:microsoft.com/office/officeart/2005/8/layout/hierarchy3"/>
    <dgm:cxn modelId="{D88CE0F8-C33F-4D97-9661-54CBD36D2020}" type="presOf" srcId="{256230C0-62D7-4FC4-A891-93E49ED06760}" destId="{0F7DF1AB-C89C-4D35-9699-DB4F781BFB91}" srcOrd="0" destOrd="0" presId="urn:microsoft.com/office/officeart/2005/8/layout/hierarchy3"/>
    <dgm:cxn modelId="{EC79E893-C62F-4645-87CD-779AE959C874}" srcId="{1A27F3FD-0733-484E-A645-4CE51E7C51CD}" destId="{17A376C0-34BD-42AD-A8F6-DB3BD82A21BD}" srcOrd="0" destOrd="0" parTransId="{B0AC07D9-B1C9-4E61-9D8E-1211D59DB533}" sibTransId="{3379B6B4-6FF5-4E3F-912E-63A5D2D18582}"/>
    <dgm:cxn modelId="{5D9F154C-E6F3-4916-AE35-4835E31CAFDD}" srcId="{E12B264D-C147-4C1D-B913-49D9A3872128}" destId="{1A696923-C7E6-4C56-8AC7-27DA27984E15}" srcOrd="1" destOrd="0" parTransId="{779060D8-81F4-4B57-89F5-FBE23951034E}" sibTransId="{391769AA-9853-41FE-901F-7EF2A0FD6608}"/>
    <dgm:cxn modelId="{B051BAE9-F643-492C-A9B5-764FC1518EAA}" srcId="{17A376C0-34BD-42AD-A8F6-DB3BD82A21BD}" destId="{E2A61D31-6FFF-4A00-B85E-809C104E6810}" srcOrd="2" destOrd="0" parTransId="{4F2E77A1-BE9D-40FE-A53E-ABFE0DEB4421}" sibTransId="{D66BBC70-5458-420E-A37E-B5CDACDC4775}"/>
    <dgm:cxn modelId="{BC95DD73-5D6A-4BA7-A6F7-42BFB7512114}" srcId="{1A27F3FD-0733-484E-A645-4CE51E7C51CD}" destId="{09D42933-565E-4111-95A8-72907133A7DD}" srcOrd="2" destOrd="0" parTransId="{48D933FE-8BCF-40DA-B1CA-7DAC966A7C29}" sibTransId="{9BC03939-B931-47B8-8F32-EC54D9663F11}"/>
    <dgm:cxn modelId="{88418A1C-F016-4A57-8459-8A1CCC0F182F}" type="presOf" srcId="{E2A61D31-6FFF-4A00-B85E-809C104E6810}" destId="{96B77287-5BD4-43D2-8B59-AAD5E79D89D7}" srcOrd="0" destOrd="0" presId="urn:microsoft.com/office/officeart/2005/8/layout/hierarchy3"/>
    <dgm:cxn modelId="{561086DE-EBD1-4E59-AE56-D2BBBB695BB4}" type="presOf" srcId="{1A27F3FD-0733-484E-A645-4CE51E7C51CD}" destId="{037EEE42-3EEA-4C79-BCFE-0A545CAC589E}" srcOrd="0" destOrd="0" presId="urn:microsoft.com/office/officeart/2005/8/layout/hierarchy3"/>
    <dgm:cxn modelId="{BAF0558F-036B-42F8-B724-04D7BB5491B1}" srcId="{17A376C0-34BD-42AD-A8F6-DB3BD82A21BD}" destId="{B5ADA85D-C4C1-490F-81C2-454BABD8178F}" srcOrd="0" destOrd="0" parTransId="{256230C0-62D7-4FC4-A891-93E49ED06760}" sibTransId="{B98EBD69-BB01-4A36-A29B-34E66B622825}"/>
    <dgm:cxn modelId="{18AEBECA-636D-4BC2-A4FE-5681E494E5E5}" srcId="{E12B264D-C147-4C1D-B913-49D9A3872128}" destId="{B41DDBFA-0D85-4B94-9CD0-902467DC890D}" srcOrd="0" destOrd="0" parTransId="{0822F988-04D7-4ACE-98B4-EA629B504B35}" sibTransId="{2E4FE5F8-FAD4-40DC-9841-04CADE668728}"/>
    <dgm:cxn modelId="{1F1C0F1B-ACAC-4E71-AEA4-F536BBA454FE}" type="presOf" srcId="{09D42933-565E-4111-95A8-72907133A7DD}" destId="{6CBC0535-D079-4028-8162-4CABEEEC91A4}" srcOrd="1" destOrd="0" presId="urn:microsoft.com/office/officeart/2005/8/layout/hierarchy3"/>
    <dgm:cxn modelId="{0C558D5E-6370-4FF3-81B9-3EBD964261DF}" type="presOf" srcId="{B41DDBFA-0D85-4B94-9CD0-902467DC890D}" destId="{2E4ADE45-A2F3-4721-8C44-31164A2BF00E}" srcOrd="0" destOrd="0" presId="urn:microsoft.com/office/officeart/2005/8/layout/hierarchy3"/>
    <dgm:cxn modelId="{5BE3C32B-D92B-4295-A324-6FB3D98B6BC4}" type="presOf" srcId="{A56F3764-76D6-4B10-B178-934001C36489}" destId="{99AF1413-80B5-4FE0-9FF4-195B351385D8}" srcOrd="0" destOrd="0" presId="urn:microsoft.com/office/officeart/2005/8/layout/hierarchy3"/>
    <dgm:cxn modelId="{1A594E97-D88B-444E-9127-0040F319ACA2}" type="presOf" srcId="{1A696923-C7E6-4C56-8AC7-27DA27984E15}" destId="{93873F57-6975-4928-B357-1CB8D67394F0}" srcOrd="0" destOrd="0" presId="urn:microsoft.com/office/officeart/2005/8/layout/hierarchy3"/>
    <dgm:cxn modelId="{E6EF0D9D-552B-4CA3-9A63-3364246E2AB3}" type="presOf" srcId="{779060D8-81F4-4B57-89F5-FBE23951034E}" destId="{D91ED885-B921-4FF0-910C-E428C0103617}" srcOrd="0" destOrd="0" presId="urn:microsoft.com/office/officeart/2005/8/layout/hierarchy3"/>
    <dgm:cxn modelId="{BE08C7CF-EAB5-4982-A5D7-D1E8764EB622}" srcId="{17A376C0-34BD-42AD-A8F6-DB3BD82A21BD}" destId="{A56F3764-76D6-4B10-B178-934001C36489}" srcOrd="1" destOrd="0" parTransId="{2C9F4200-46BF-4529-A71A-038DAA807F8D}" sibTransId="{7909B318-7B8E-4CE3-ADDF-E5EC51324815}"/>
    <dgm:cxn modelId="{682DE404-F5FF-4674-809F-AF8B59F42903}" type="presParOf" srcId="{037EEE42-3EEA-4C79-BCFE-0A545CAC589E}" destId="{44C7A334-345D-4178-BA4D-C4065D6CAC38}" srcOrd="0" destOrd="0" presId="urn:microsoft.com/office/officeart/2005/8/layout/hierarchy3"/>
    <dgm:cxn modelId="{FFC0EF52-9847-4B43-B79F-5764C5E0156B}" type="presParOf" srcId="{44C7A334-345D-4178-BA4D-C4065D6CAC38}" destId="{EBFFC261-DF9A-4793-A759-84C8EEBEB12E}" srcOrd="0" destOrd="0" presId="urn:microsoft.com/office/officeart/2005/8/layout/hierarchy3"/>
    <dgm:cxn modelId="{CE3B56A5-3815-41BE-A81B-8556AF66EFA8}" type="presParOf" srcId="{EBFFC261-DF9A-4793-A759-84C8EEBEB12E}" destId="{D48E3343-277A-43DF-880D-6BF10AEC4BCD}" srcOrd="0" destOrd="0" presId="urn:microsoft.com/office/officeart/2005/8/layout/hierarchy3"/>
    <dgm:cxn modelId="{CFDF319F-A7C2-4948-B63F-4604CD88D32E}" type="presParOf" srcId="{EBFFC261-DF9A-4793-A759-84C8EEBEB12E}" destId="{C5F05DF6-90BB-4AC1-9A86-04C23F8B3283}" srcOrd="1" destOrd="0" presId="urn:microsoft.com/office/officeart/2005/8/layout/hierarchy3"/>
    <dgm:cxn modelId="{62B2D3ED-923B-4D0C-8C3A-790BB63773BE}" type="presParOf" srcId="{44C7A334-345D-4178-BA4D-C4065D6CAC38}" destId="{B976F8D7-4B14-4234-B3A3-FD592574F8B6}" srcOrd="1" destOrd="0" presId="urn:microsoft.com/office/officeart/2005/8/layout/hierarchy3"/>
    <dgm:cxn modelId="{618AF1C6-4F14-4A5D-B0D3-1E5FB25AC172}" type="presParOf" srcId="{B976F8D7-4B14-4234-B3A3-FD592574F8B6}" destId="{0F7DF1AB-C89C-4D35-9699-DB4F781BFB91}" srcOrd="0" destOrd="0" presId="urn:microsoft.com/office/officeart/2005/8/layout/hierarchy3"/>
    <dgm:cxn modelId="{A88230CC-7E4E-400B-857A-52967935440E}" type="presParOf" srcId="{B976F8D7-4B14-4234-B3A3-FD592574F8B6}" destId="{BFA7CD4D-48E3-4028-820D-E50B875E30D5}" srcOrd="1" destOrd="0" presId="urn:microsoft.com/office/officeart/2005/8/layout/hierarchy3"/>
    <dgm:cxn modelId="{7FAB3BC4-3B45-4929-B5FB-084BEB2D956B}" type="presParOf" srcId="{B976F8D7-4B14-4234-B3A3-FD592574F8B6}" destId="{872D935B-724D-4201-9131-B68C2B70336F}" srcOrd="2" destOrd="0" presId="urn:microsoft.com/office/officeart/2005/8/layout/hierarchy3"/>
    <dgm:cxn modelId="{AC94F302-01A1-4BA4-A55D-BD45A9D68ED8}" type="presParOf" srcId="{B976F8D7-4B14-4234-B3A3-FD592574F8B6}" destId="{99AF1413-80B5-4FE0-9FF4-195B351385D8}" srcOrd="3" destOrd="0" presId="urn:microsoft.com/office/officeart/2005/8/layout/hierarchy3"/>
    <dgm:cxn modelId="{F3A43F08-6CC9-4FDD-B4E3-9521B7957FDF}" type="presParOf" srcId="{B976F8D7-4B14-4234-B3A3-FD592574F8B6}" destId="{7458643C-4264-40AD-A8BF-87FDEA2C8E27}" srcOrd="4" destOrd="0" presId="urn:microsoft.com/office/officeart/2005/8/layout/hierarchy3"/>
    <dgm:cxn modelId="{FAA89476-5197-4CE9-98CD-4FFE5376DF43}" type="presParOf" srcId="{B976F8D7-4B14-4234-B3A3-FD592574F8B6}" destId="{96B77287-5BD4-43D2-8B59-AAD5E79D89D7}" srcOrd="5" destOrd="0" presId="urn:microsoft.com/office/officeart/2005/8/layout/hierarchy3"/>
    <dgm:cxn modelId="{DDD61457-F74D-4E44-8E2E-889CB096DB50}" type="presParOf" srcId="{037EEE42-3EEA-4C79-BCFE-0A545CAC589E}" destId="{7C05933E-E986-4369-B23B-3F10CCF51BFF}" srcOrd="1" destOrd="0" presId="urn:microsoft.com/office/officeart/2005/8/layout/hierarchy3"/>
    <dgm:cxn modelId="{AD3F434E-3EFC-4C3E-B574-83D3566A25FA}" type="presParOf" srcId="{7C05933E-E986-4369-B23B-3F10CCF51BFF}" destId="{1651EB43-DEB4-4450-8594-6E1FBA4038D8}" srcOrd="0" destOrd="0" presId="urn:microsoft.com/office/officeart/2005/8/layout/hierarchy3"/>
    <dgm:cxn modelId="{5F81B124-6CFD-415D-AF46-925A218857FA}" type="presParOf" srcId="{1651EB43-DEB4-4450-8594-6E1FBA4038D8}" destId="{05D23987-8615-48EA-9E62-5ACC1EE95444}" srcOrd="0" destOrd="0" presId="urn:microsoft.com/office/officeart/2005/8/layout/hierarchy3"/>
    <dgm:cxn modelId="{F0EF0DB3-DAC8-46A9-B288-DAF58591F8B1}" type="presParOf" srcId="{1651EB43-DEB4-4450-8594-6E1FBA4038D8}" destId="{57ED9E21-8E5B-47EE-8C63-89E3A47CA3F8}" srcOrd="1" destOrd="0" presId="urn:microsoft.com/office/officeart/2005/8/layout/hierarchy3"/>
    <dgm:cxn modelId="{1D6C445C-23CC-416A-AAFB-6B5434EAA5E7}" type="presParOf" srcId="{7C05933E-E986-4369-B23B-3F10CCF51BFF}" destId="{F8DE1206-F90F-4E5C-8F17-3AA67D2F2852}" srcOrd="1" destOrd="0" presId="urn:microsoft.com/office/officeart/2005/8/layout/hierarchy3"/>
    <dgm:cxn modelId="{E93ABCD0-D9B4-4F27-A0AF-4159302D6D5A}" type="presParOf" srcId="{F8DE1206-F90F-4E5C-8F17-3AA67D2F2852}" destId="{6A9BD684-4C67-427B-9DD2-6EFB6A10FFEF}" srcOrd="0" destOrd="0" presId="urn:microsoft.com/office/officeart/2005/8/layout/hierarchy3"/>
    <dgm:cxn modelId="{9BE22E06-D52F-4BC6-B22D-D6E66DCEB304}" type="presParOf" srcId="{F8DE1206-F90F-4E5C-8F17-3AA67D2F2852}" destId="{2E4ADE45-A2F3-4721-8C44-31164A2BF00E}" srcOrd="1" destOrd="0" presId="urn:microsoft.com/office/officeart/2005/8/layout/hierarchy3"/>
    <dgm:cxn modelId="{17FD7C8C-66E2-4FA6-82D1-E81CE4BD4AF2}" type="presParOf" srcId="{F8DE1206-F90F-4E5C-8F17-3AA67D2F2852}" destId="{D91ED885-B921-4FF0-910C-E428C0103617}" srcOrd="2" destOrd="0" presId="urn:microsoft.com/office/officeart/2005/8/layout/hierarchy3"/>
    <dgm:cxn modelId="{D7BE5C92-3BDE-4614-B28D-0DA7FE5425B4}" type="presParOf" srcId="{F8DE1206-F90F-4E5C-8F17-3AA67D2F2852}" destId="{93873F57-6975-4928-B357-1CB8D67394F0}" srcOrd="3" destOrd="0" presId="urn:microsoft.com/office/officeart/2005/8/layout/hierarchy3"/>
    <dgm:cxn modelId="{1055614D-DC4C-49CF-9FD6-404CB2F974C6}" type="presParOf" srcId="{037EEE42-3EEA-4C79-BCFE-0A545CAC589E}" destId="{E7814EBF-A9A3-4CBC-A326-04BD8EF6E314}" srcOrd="2" destOrd="0" presId="urn:microsoft.com/office/officeart/2005/8/layout/hierarchy3"/>
    <dgm:cxn modelId="{DB6147F2-A735-47A1-AF0B-45A53EDD4969}" type="presParOf" srcId="{E7814EBF-A9A3-4CBC-A326-04BD8EF6E314}" destId="{166AE649-21EF-474F-8ECA-BC637D1270D5}" srcOrd="0" destOrd="0" presId="urn:microsoft.com/office/officeart/2005/8/layout/hierarchy3"/>
    <dgm:cxn modelId="{3CCB5359-25AF-4714-9B11-2D4BEF4F2015}" type="presParOf" srcId="{166AE649-21EF-474F-8ECA-BC637D1270D5}" destId="{33B1476A-03CA-49FE-85A1-D8E42269A4DC}" srcOrd="0" destOrd="0" presId="urn:microsoft.com/office/officeart/2005/8/layout/hierarchy3"/>
    <dgm:cxn modelId="{0BF2C3B3-8B02-4033-911E-E51B0F960905}" type="presParOf" srcId="{166AE649-21EF-474F-8ECA-BC637D1270D5}" destId="{6CBC0535-D079-4028-8162-4CABEEEC91A4}" srcOrd="1" destOrd="0" presId="urn:microsoft.com/office/officeart/2005/8/layout/hierarchy3"/>
    <dgm:cxn modelId="{8F91B148-4C4D-4DAC-B8BF-78F049AA59C3}" type="presParOf" srcId="{E7814EBF-A9A3-4CBC-A326-04BD8EF6E314}" destId="{3CC4C103-D64C-466A-937C-DCEDED92C9A7}"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8E3343-277A-43DF-880D-6BF10AEC4BCD}">
      <dsp:nvSpPr>
        <dsp:cNvPr id="0" name=""/>
        <dsp:cNvSpPr/>
      </dsp:nvSpPr>
      <dsp:spPr>
        <a:xfrm>
          <a:off x="322717" y="134"/>
          <a:ext cx="2342033" cy="11710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t>Conciliation Machinery</a:t>
          </a:r>
          <a:endParaRPr lang="en-US" sz="3200" b="1" kern="1200" dirty="0"/>
        </a:p>
      </dsp:txBody>
      <dsp:txXfrm>
        <a:off x="322717" y="134"/>
        <a:ext cx="2342033" cy="1171016"/>
      </dsp:txXfrm>
    </dsp:sp>
    <dsp:sp modelId="{0F7DF1AB-C89C-4D35-9699-DB4F781BFB91}">
      <dsp:nvSpPr>
        <dsp:cNvPr id="0" name=""/>
        <dsp:cNvSpPr/>
      </dsp:nvSpPr>
      <dsp:spPr>
        <a:xfrm>
          <a:off x="556920" y="1171151"/>
          <a:ext cx="234203" cy="878262"/>
        </a:xfrm>
        <a:custGeom>
          <a:avLst/>
          <a:gdLst/>
          <a:ahLst/>
          <a:cxnLst/>
          <a:rect l="0" t="0" r="0" b="0"/>
          <a:pathLst>
            <a:path>
              <a:moveTo>
                <a:pt x="0" y="0"/>
              </a:moveTo>
              <a:lnTo>
                <a:pt x="0" y="878262"/>
              </a:lnTo>
              <a:lnTo>
                <a:pt x="234203" y="8782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A7CD4D-48E3-4028-820D-E50B875E30D5}">
      <dsp:nvSpPr>
        <dsp:cNvPr id="0" name=""/>
        <dsp:cNvSpPr/>
      </dsp:nvSpPr>
      <dsp:spPr>
        <a:xfrm>
          <a:off x="791124" y="1463905"/>
          <a:ext cx="2414880" cy="1171016"/>
        </a:xfrm>
        <a:prstGeom prst="roundRect">
          <a:avLst>
            <a:gd name="adj" fmla="val 10000"/>
          </a:avLst>
        </a:prstGeom>
        <a:solidFill>
          <a:srgbClr val="0070C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bg1"/>
              </a:solidFill>
            </a:rPr>
            <a:t>Works committees</a:t>
          </a:r>
          <a:endParaRPr lang="en-US" sz="3200" b="1" kern="1200" dirty="0">
            <a:solidFill>
              <a:schemeClr val="bg1"/>
            </a:solidFill>
          </a:endParaRPr>
        </a:p>
      </dsp:txBody>
      <dsp:txXfrm>
        <a:off x="791124" y="1463905"/>
        <a:ext cx="2414880" cy="1171016"/>
      </dsp:txXfrm>
    </dsp:sp>
    <dsp:sp modelId="{872D935B-724D-4201-9131-B68C2B70336F}">
      <dsp:nvSpPr>
        <dsp:cNvPr id="0" name=""/>
        <dsp:cNvSpPr/>
      </dsp:nvSpPr>
      <dsp:spPr>
        <a:xfrm>
          <a:off x="556920" y="1171151"/>
          <a:ext cx="210876" cy="2334047"/>
        </a:xfrm>
        <a:custGeom>
          <a:avLst/>
          <a:gdLst/>
          <a:ahLst/>
          <a:cxnLst/>
          <a:rect l="0" t="0" r="0" b="0"/>
          <a:pathLst>
            <a:path>
              <a:moveTo>
                <a:pt x="0" y="0"/>
              </a:moveTo>
              <a:lnTo>
                <a:pt x="0" y="2334047"/>
              </a:lnTo>
              <a:lnTo>
                <a:pt x="210876" y="23340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AF1413-80B5-4FE0-9FF4-195B351385D8}">
      <dsp:nvSpPr>
        <dsp:cNvPr id="0" name=""/>
        <dsp:cNvSpPr/>
      </dsp:nvSpPr>
      <dsp:spPr>
        <a:xfrm>
          <a:off x="767797" y="2919690"/>
          <a:ext cx="2077177" cy="1171016"/>
        </a:xfrm>
        <a:prstGeom prst="roundRect">
          <a:avLst>
            <a:gd name="adj" fmla="val 10000"/>
          </a:avLst>
        </a:prstGeom>
        <a:solidFill>
          <a:srgbClr val="0070C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bg1"/>
              </a:solidFill>
            </a:rPr>
            <a:t>Conciliation Officer</a:t>
          </a:r>
          <a:endParaRPr lang="en-US" sz="2800" b="1" kern="1200" dirty="0">
            <a:solidFill>
              <a:schemeClr val="bg1"/>
            </a:solidFill>
          </a:endParaRPr>
        </a:p>
      </dsp:txBody>
      <dsp:txXfrm>
        <a:off x="767797" y="2919690"/>
        <a:ext cx="2077177" cy="1171016"/>
      </dsp:txXfrm>
    </dsp:sp>
    <dsp:sp modelId="{7458643C-4264-40AD-A8BF-87FDEA2C8E27}">
      <dsp:nvSpPr>
        <dsp:cNvPr id="0" name=""/>
        <dsp:cNvSpPr/>
      </dsp:nvSpPr>
      <dsp:spPr>
        <a:xfrm>
          <a:off x="556920" y="1171151"/>
          <a:ext cx="234203" cy="3805804"/>
        </a:xfrm>
        <a:custGeom>
          <a:avLst/>
          <a:gdLst/>
          <a:ahLst/>
          <a:cxnLst/>
          <a:rect l="0" t="0" r="0" b="0"/>
          <a:pathLst>
            <a:path>
              <a:moveTo>
                <a:pt x="0" y="0"/>
              </a:moveTo>
              <a:lnTo>
                <a:pt x="0" y="3805804"/>
              </a:lnTo>
              <a:lnTo>
                <a:pt x="234203" y="38058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B77287-5BD4-43D2-8B59-AAD5E79D89D7}">
      <dsp:nvSpPr>
        <dsp:cNvPr id="0" name=""/>
        <dsp:cNvSpPr/>
      </dsp:nvSpPr>
      <dsp:spPr>
        <a:xfrm>
          <a:off x="791124" y="4391448"/>
          <a:ext cx="2182925" cy="1171016"/>
        </a:xfrm>
        <a:prstGeom prst="roundRect">
          <a:avLst>
            <a:gd name="adj" fmla="val 10000"/>
          </a:avLst>
        </a:prstGeom>
        <a:solidFill>
          <a:srgbClr val="0070C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bg1"/>
              </a:solidFill>
            </a:rPr>
            <a:t>Board of Conciliation</a:t>
          </a:r>
          <a:endParaRPr lang="en-US" sz="2800" b="1" kern="1200" dirty="0">
            <a:solidFill>
              <a:schemeClr val="bg1"/>
            </a:solidFill>
          </a:endParaRPr>
        </a:p>
      </dsp:txBody>
      <dsp:txXfrm>
        <a:off x="791124" y="4391448"/>
        <a:ext cx="2182925" cy="1171016"/>
      </dsp:txXfrm>
    </dsp:sp>
    <dsp:sp modelId="{05D23987-8615-48EA-9E62-5ACC1EE95444}">
      <dsp:nvSpPr>
        <dsp:cNvPr id="0" name=""/>
        <dsp:cNvSpPr/>
      </dsp:nvSpPr>
      <dsp:spPr>
        <a:xfrm>
          <a:off x="4571995" y="0"/>
          <a:ext cx="2342033" cy="11710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t>Adjudicating Machinery</a:t>
          </a:r>
          <a:endParaRPr lang="en-US" sz="3200" b="1" kern="1200" dirty="0"/>
        </a:p>
      </dsp:txBody>
      <dsp:txXfrm>
        <a:off x="4571995" y="0"/>
        <a:ext cx="2342033" cy="1171016"/>
      </dsp:txXfrm>
    </dsp:sp>
    <dsp:sp modelId="{6A9BD684-4C67-427B-9DD2-6EFB6A10FFEF}">
      <dsp:nvSpPr>
        <dsp:cNvPr id="0" name=""/>
        <dsp:cNvSpPr/>
      </dsp:nvSpPr>
      <dsp:spPr>
        <a:xfrm>
          <a:off x="4806199" y="1171016"/>
          <a:ext cx="222994" cy="938494"/>
        </a:xfrm>
        <a:custGeom>
          <a:avLst/>
          <a:gdLst/>
          <a:ahLst/>
          <a:cxnLst/>
          <a:rect l="0" t="0" r="0" b="0"/>
          <a:pathLst>
            <a:path>
              <a:moveTo>
                <a:pt x="0" y="0"/>
              </a:moveTo>
              <a:lnTo>
                <a:pt x="0" y="938494"/>
              </a:lnTo>
              <a:lnTo>
                <a:pt x="222994" y="93849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4ADE45-A2F3-4721-8C44-31164A2BF00E}">
      <dsp:nvSpPr>
        <dsp:cNvPr id="0" name=""/>
        <dsp:cNvSpPr/>
      </dsp:nvSpPr>
      <dsp:spPr>
        <a:xfrm>
          <a:off x="5029193" y="1524002"/>
          <a:ext cx="1479191" cy="1171016"/>
        </a:xfrm>
        <a:prstGeom prst="roundRect">
          <a:avLst>
            <a:gd name="adj" fmla="val 10000"/>
          </a:avLst>
        </a:prstGeom>
        <a:solidFill>
          <a:srgbClr val="0070C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err="1" smtClean="0">
              <a:solidFill>
                <a:schemeClr val="bg1"/>
              </a:solidFill>
            </a:rPr>
            <a:t>Labour</a:t>
          </a:r>
          <a:r>
            <a:rPr lang="en-US" sz="3200" b="1" kern="1200" dirty="0" smtClean="0">
              <a:solidFill>
                <a:schemeClr val="bg1"/>
              </a:solidFill>
            </a:rPr>
            <a:t> Court</a:t>
          </a:r>
          <a:endParaRPr lang="en-US" sz="3200" b="1" kern="1200" dirty="0">
            <a:solidFill>
              <a:schemeClr val="bg1"/>
            </a:solidFill>
          </a:endParaRPr>
        </a:p>
      </dsp:txBody>
      <dsp:txXfrm>
        <a:off x="5029193" y="1524002"/>
        <a:ext cx="1479191" cy="1171016"/>
      </dsp:txXfrm>
    </dsp:sp>
    <dsp:sp modelId="{D91ED885-B921-4FF0-910C-E428C0103617}">
      <dsp:nvSpPr>
        <dsp:cNvPr id="0" name=""/>
        <dsp:cNvSpPr/>
      </dsp:nvSpPr>
      <dsp:spPr>
        <a:xfrm>
          <a:off x="4806199" y="1171016"/>
          <a:ext cx="680196" cy="3806074"/>
        </a:xfrm>
        <a:custGeom>
          <a:avLst/>
          <a:gdLst/>
          <a:ahLst/>
          <a:cxnLst/>
          <a:rect l="0" t="0" r="0" b="0"/>
          <a:pathLst>
            <a:path>
              <a:moveTo>
                <a:pt x="0" y="0"/>
              </a:moveTo>
              <a:lnTo>
                <a:pt x="0" y="3806074"/>
              </a:lnTo>
              <a:lnTo>
                <a:pt x="680196" y="38060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873F57-6975-4928-B357-1CB8D67394F0}">
      <dsp:nvSpPr>
        <dsp:cNvPr id="0" name=""/>
        <dsp:cNvSpPr/>
      </dsp:nvSpPr>
      <dsp:spPr>
        <a:xfrm>
          <a:off x="5486396" y="4391583"/>
          <a:ext cx="1873627" cy="1171016"/>
        </a:xfrm>
        <a:prstGeom prst="roundRect">
          <a:avLst>
            <a:gd name="adj" fmla="val 10000"/>
          </a:avLst>
        </a:prstGeom>
        <a:solidFill>
          <a:srgbClr val="0070C0">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bg1"/>
              </a:solidFill>
            </a:rPr>
            <a:t>National Tribunal</a:t>
          </a:r>
          <a:endParaRPr lang="en-US" sz="3200" b="1" kern="1200" dirty="0">
            <a:solidFill>
              <a:schemeClr val="bg1"/>
            </a:solidFill>
          </a:endParaRPr>
        </a:p>
      </dsp:txBody>
      <dsp:txXfrm>
        <a:off x="5486396" y="4391583"/>
        <a:ext cx="1873627" cy="1171016"/>
      </dsp:txXfrm>
    </dsp:sp>
    <dsp:sp modelId="{33B1476A-03CA-49FE-85A1-D8E42269A4DC}">
      <dsp:nvSpPr>
        <dsp:cNvPr id="0" name=""/>
        <dsp:cNvSpPr/>
      </dsp:nvSpPr>
      <dsp:spPr>
        <a:xfrm>
          <a:off x="5181603" y="3047999"/>
          <a:ext cx="2342033" cy="1171016"/>
        </a:xfrm>
        <a:prstGeom prst="roundRect">
          <a:avLst>
            <a:gd name="adj" fmla="val 1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b="1" kern="1200" dirty="0" smtClean="0"/>
            <a:t>Industrial Tribunal</a:t>
          </a:r>
          <a:endParaRPr lang="en-US" sz="3200" b="1" kern="1200" dirty="0"/>
        </a:p>
      </dsp:txBody>
      <dsp:txXfrm>
        <a:off x="5181603" y="3047999"/>
        <a:ext cx="2342033" cy="117101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1470025"/>
          </a:xfrm>
        </p:spPr>
        <p:txBody>
          <a:bodyPr>
            <a:normAutofit/>
          </a:bodyPr>
          <a:lstStyle/>
          <a:p>
            <a:r>
              <a:rPr lang="en-US" sz="4800" b="1" dirty="0" smtClean="0"/>
              <a:t>Industrial Disputes Act, 1947</a:t>
            </a:r>
            <a:endParaRPr lang="en-US" sz="4800" dirty="0"/>
          </a:p>
        </p:txBody>
      </p:sp>
      <p:sp>
        <p:nvSpPr>
          <p:cNvPr id="3" name="Subtitle 2"/>
          <p:cNvSpPr>
            <a:spLocks noGrp="1"/>
          </p:cNvSpPr>
          <p:nvPr>
            <p:ph type="subTitle" idx="1"/>
          </p:nvPr>
        </p:nvSpPr>
        <p:spPr/>
        <p:txBody>
          <a:bodyPr/>
          <a:lstStyle/>
          <a:p>
            <a:pPr algn="r"/>
            <a:r>
              <a:rPr lang="en-US" b="1" dirty="0" smtClean="0">
                <a:solidFill>
                  <a:schemeClr val="tx1"/>
                </a:solidFill>
              </a:rPr>
              <a:t>Prof. </a:t>
            </a:r>
            <a:r>
              <a:rPr lang="en-US" b="1" dirty="0" err="1" smtClean="0">
                <a:solidFill>
                  <a:schemeClr val="tx1"/>
                </a:solidFill>
              </a:rPr>
              <a:t>Kamlesh</a:t>
            </a:r>
            <a:r>
              <a:rPr lang="en-US" b="1" dirty="0" smtClean="0">
                <a:solidFill>
                  <a:schemeClr val="tx1"/>
                </a:solidFill>
              </a:rPr>
              <a:t> Bajaj</a:t>
            </a:r>
          </a:p>
          <a:p>
            <a:pPr algn="r"/>
            <a:r>
              <a:rPr lang="en-US" b="1" dirty="0" smtClean="0">
                <a:solidFill>
                  <a:schemeClr val="tx1"/>
                </a:solidFill>
              </a:rPr>
              <a:t>Head, PG Dept of Commerce</a:t>
            </a:r>
          </a:p>
          <a:p>
            <a:pPr algn="r"/>
            <a:r>
              <a:rPr lang="en-US" b="1" dirty="0" smtClean="0">
                <a:solidFill>
                  <a:schemeClr val="tx1"/>
                </a:solidFill>
              </a:rPr>
              <a:t>PGGCG-42, CHD</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b="1" dirty="0" smtClean="0"/>
              <a:t>Industrial dispute</a:t>
            </a:r>
            <a:endParaRPr lang="en-US" b="1" dirty="0"/>
          </a:p>
        </p:txBody>
      </p:sp>
      <p:sp>
        <p:nvSpPr>
          <p:cNvPr id="3" name="Content Placeholder 2"/>
          <p:cNvSpPr>
            <a:spLocks noGrp="1"/>
          </p:cNvSpPr>
          <p:nvPr>
            <p:ph idx="1"/>
          </p:nvPr>
        </p:nvSpPr>
        <p:spPr>
          <a:xfrm>
            <a:off x="457200" y="1143000"/>
            <a:ext cx="8229600" cy="5486400"/>
          </a:xfrm>
        </p:spPr>
        <p:txBody>
          <a:bodyPr>
            <a:noAutofit/>
          </a:bodyPr>
          <a:lstStyle/>
          <a:p>
            <a:pPr>
              <a:buNone/>
            </a:pPr>
            <a:r>
              <a:rPr lang="en-US" sz="3600" dirty="0" smtClean="0"/>
              <a:t>“Industrial </a:t>
            </a:r>
            <a:r>
              <a:rPr lang="en-US" sz="3600" dirty="0" smtClean="0"/>
              <a:t>dispute" means any </a:t>
            </a:r>
            <a:r>
              <a:rPr lang="en-US" sz="3600" b="1" dirty="0" smtClean="0"/>
              <a:t>dispute or difference between</a:t>
            </a:r>
            <a:r>
              <a:rPr lang="en-US" sz="3600" dirty="0" smtClean="0"/>
              <a:t> :</a:t>
            </a:r>
          </a:p>
          <a:p>
            <a:r>
              <a:rPr lang="en-US" sz="3600" b="1" dirty="0" smtClean="0"/>
              <a:t>employers and employers</a:t>
            </a:r>
            <a:r>
              <a:rPr lang="en-US" sz="3600" dirty="0" smtClean="0"/>
              <a:t>; or </a:t>
            </a:r>
          </a:p>
          <a:p>
            <a:r>
              <a:rPr lang="en-US" sz="3600" b="1" dirty="0" smtClean="0"/>
              <a:t>employers and workmen</a:t>
            </a:r>
            <a:r>
              <a:rPr lang="en-US" sz="3600" dirty="0" smtClean="0"/>
              <a:t>; or</a:t>
            </a:r>
          </a:p>
          <a:p>
            <a:r>
              <a:rPr lang="en-US" sz="3600" b="1" dirty="0" smtClean="0"/>
              <a:t>workmen and workmen</a:t>
            </a:r>
            <a:r>
              <a:rPr lang="en-US" sz="3600" dirty="0" smtClean="0"/>
              <a:t>; </a:t>
            </a:r>
          </a:p>
          <a:p>
            <a:r>
              <a:rPr lang="en-US" sz="3600" dirty="0" smtClean="0"/>
              <a:t> which is </a:t>
            </a:r>
            <a:r>
              <a:rPr lang="en-US" sz="3600" b="1" dirty="0" smtClean="0"/>
              <a:t>connected with the employment or non-employment</a:t>
            </a:r>
            <a:r>
              <a:rPr lang="en-US" sz="3600" dirty="0" smtClean="0"/>
              <a:t>; or </a:t>
            </a:r>
          </a:p>
          <a:p>
            <a:r>
              <a:rPr lang="en-US" sz="3600" b="1" dirty="0" smtClean="0"/>
              <a:t>The terms and conditions of employment</a:t>
            </a:r>
            <a:endParaRPr lang="en-US" sz="36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r>
              <a:rPr lang="en-US" sz="3200" b="1" dirty="0" smtClean="0"/>
              <a:t>Workman</a:t>
            </a:r>
            <a:endParaRPr lang="en-US" sz="3200" b="1" dirty="0"/>
          </a:p>
        </p:txBody>
      </p:sp>
      <p:sp>
        <p:nvSpPr>
          <p:cNvPr id="3" name="Content Placeholder 2"/>
          <p:cNvSpPr>
            <a:spLocks noGrp="1"/>
          </p:cNvSpPr>
          <p:nvPr>
            <p:ph idx="1"/>
          </p:nvPr>
        </p:nvSpPr>
        <p:spPr>
          <a:xfrm>
            <a:off x="457200" y="762000"/>
            <a:ext cx="8229600" cy="6096000"/>
          </a:xfrm>
        </p:spPr>
        <p:txBody>
          <a:bodyPr>
            <a:noAutofit/>
          </a:bodyPr>
          <a:lstStyle/>
          <a:p>
            <a:pPr algn="just"/>
            <a:r>
              <a:rPr lang="en-US" sz="2400" b="1" dirty="0" smtClean="0"/>
              <a:t>Any person </a:t>
            </a:r>
            <a:r>
              <a:rPr lang="en-US" sz="2400" dirty="0" smtClean="0"/>
              <a:t>(including an apprentice) employed in any industry </a:t>
            </a:r>
            <a:r>
              <a:rPr lang="en-US" sz="2400" b="1" dirty="0" smtClean="0"/>
              <a:t>to do any manual, unskilled, skilled, technical, operational, clerical or supervisory work for hire or reward</a:t>
            </a:r>
            <a:r>
              <a:rPr lang="en-US" sz="2400" dirty="0" smtClean="0"/>
              <a:t>, whether the terms of employment be express or implied;  </a:t>
            </a:r>
          </a:p>
          <a:p>
            <a:pPr algn="just"/>
            <a:r>
              <a:rPr lang="en-US" sz="2400" dirty="0" smtClean="0"/>
              <a:t>and </a:t>
            </a:r>
            <a:r>
              <a:rPr lang="en-US" sz="2400" b="1" dirty="0" smtClean="0"/>
              <a:t>Includes:</a:t>
            </a:r>
          </a:p>
          <a:p>
            <a:pPr algn="just">
              <a:buNone/>
            </a:pPr>
            <a:r>
              <a:rPr lang="en-US" sz="2400" b="1" dirty="0" smtClean="0"/>
              <a:t> Any such person who has been dismissed, discharged or retrenched </a:t>
            </a:r>
            <a:r>
              <a:rPr lang="en-US" sz="2400" dirty="0" smtClean="0"/>
              <a:t>in connection with, or as a consequence of, industrial dispute </a:t>
            </a:r>
          </a:p>
          <a:p>
            <a:pPr algn="just"/>
            <a:r>
              <a:rPr lang="en-US" sz="2400" b="1" dirty="0" smtClean="0"/>
              <a:t>But does not include </a:t>
            </a:r>
            <a:r>
              <a:rPr lang="en-US" sz="2400" dirty="0" smtClean="0"/>
              <a:t>any such person--</a:t>
            </a:r>
          </a:p>
          <a:p>
            <a:pPr algn="just">
              <a:buFont typeface="Wingdings" pitchFamily="2" charset="2"/>
              <a:buChar char="Ø"/>
            </a:pPr>
            <a:r>
              <a:rPr lang="en-US" sz="2400" dirty="0" smtClean="0"/>
              <a:t>who is subject to the </a:t>
            </a:r>
            <a:r>
              <a:rPr lang="en-US" sz="2400" b="1" dirty="0" smtClean="0"/>
              <a:t>Air Force Act, Army Act, or the  Navy Act</a:t>
            </a:r>
            <a:r>
              <a:rPr lang="en-US" sz="2400" dirty="0" smtClean="0"/>
              <a:t>; or</a:t>
            </a:r>
          </a:p>
          <a:p>
            <a:pPr algn="just">
              <a:buFont typeface="Wingdings" pitchFamily="2" charset="2"/>
              <a:buChar char="Ø"/>
            </a:pPr>
            <a:r>
              <a:rPr lang="en-US" sz="2400" dirty="0" smtClean="0"/>
              <a:t>who is employed in the </a:t>
            </a:r>
            <a:r>
              <a:rPr lang="en-US" sz="2400" b="1" dirty="0" smtClean="0"/>
              <a:t>police service </a:t>
            </a:r>
          </a:p>
          <a:p>
            <a:pPr algn="just">
              <a:buFont typeface="Wingdings" pitchFamily="2" charset="2"/>
              <a:buChar char="Ø"/>
            </a:pPr>
            <a:r>
              <a:rPr lang="en-US" sz="2400" dirty="0" smtClean="0"/>
              <a:t>who is employed mainly in </a:t>
            </a:r>
            <a:r>
              <a:rPr lang="en-US" sz="2400" b="1" dirty="0" smtClean="0"/>
              <a:t>a managerial </a:t>
            </a:r>
            <a:r>
              <a:rPr lang="en-US" sz="2400" b="1" dirty="0" smtClean="0"/>
              <a:t>or administrative </a:t>
            </a:r>
            <a:r>
              <a:rPr lang="en-US" sz="2400" b="1" dirty="0" smtClean="0"/>
              <a:t>capacity</a:t>
            </a:r>
            <a:r>
              <a:rPr lang="en-US" sz="2400" dirty="0" smtClean="0"/>
              <a:t>; or in a supervisory capacity, </a:t>
            </a:r>
            <a:r>
              <a:rPr lang="en-US" sz="2400" b="1" dirty="0" smtClean="0"/>
              <a:t>draws 10,000 p.m.</a:t>
            </a:r>
            <a:endParaRPr lang="en-US" sz="2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4000" b="1" dirty="0" smtClean="0"/>
              <a:t>EMPLOYER</a:t>
            </a:r>
            <a:endParaRPr lang="en-US" sz="4000" b="1" dirty="0"/>
          </a:p>
        </p:txBody>
      </p:sp>
      <p:sp>
        <p:nvSpPr>
          <p:cNvPr id="3" name="Content Placeholder 2"/>
          <p:cNvSpPr>
            <a:spLocks noGrp="1"/>
          </p:cNvSpPr>
          <p:nvPr>
            <p:ph idx="1"/>
          </p:nvPr>
        </p:nvSpPr>
        <p:spPr>
          <a:xfrm>
            <a:off x="457200" y="1066800"/>
            <a:ext cx="8229600" cy="5334000"/>
          </a:xfrm>
        </p:spPr>
        <p:txBody>
          <a:bodyPr>
            <a:normAutofit/>
          </a:bodyPr>
          <a:lstStyle/>
          <a:p>
            <a:pPr>
              <a:buNone/>
            </a:pPr>
            <a:r>
              <a:rPr lang="en-US" b="1" dirty="0" smtClean="0"/>
              <a:t>"employer" means</a:t>
            </a:r>
            <a:r>
              <a:rPr lang="en-US" dirty="0" smtClean="0"/>
              <a:t>—</a:t>
            </a:r>
          </a:p>
          <a:p>
            <a:r>
              <a:rPr lang="en-US" b="1" dirty="0" smtClean="0"/>
              <a:t>Central Government </a:t>
            </a:r>
            <a:r>
              <a:rPr lang="en-US" dirty="0" smtClean="0"/>
              <a:t>- In relation to an industry carried on or under the authority of Central Govt. </a:t>
            </a:r>
          </a:p>
          <a:p>
            <a:r>
              <a:rPr lang="en-US" dirty="0" smtClean="0"/>
              <a:t> </a:t>
            </a:r>
            <a:r>
              <a:rPr lang="en-US" b="1" dirty="0" smtClean="0"/>
              <a:t>State Government </a:t>
            </a:r>
            <a:r>
              <a:rPr lang="en-US" dirty="0" smtClean="0"/>
              <a:t>- In relation to an industry carried on or under the authority of State Govt.</a:t>
            </a:r>
          </a:p>
          <a:p>
            <a:r>
              <a:rPr lang="en-US" dirty="0" smtClean="0"/>
              <a:t>Where </a:t>
            </a:r>
            <a:r>
              <a:rPr lang="en-US" b="1" dirty="0" smtClean="0"/>
              <a:t>no authority is prescribed </a:t>
            </a:r>
            <a:r>
              <a:rPr lang="en-US" dirty="0" smtClean="0"/>
              <a:t>- The head of the department; </a:t>
            </a:r>
            <a:r>
              <a:rPr lang="en-US" b="1" dirty="0" smtClean="0"/>
              <a:t>The chief executive officer</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rmAutofit/>
          </a:bodyPr>
          <a:lstStyle/>
          <a:p>
            <a:r>
              <a:rPr lang="en-US" sz="3200" b="1" dirty="0" smtClean="0"/>
              <a:t>PUBLIC UTILITY SERVICE</a:t>
            </a:r>
            <a:endParaRPr lang="en-US" sz="3200" b="1" dirty="0"/>
          </a:p>
        </p:txBody>
      </p:sp>
      <p:sp>
        <p:nvSpPr>
          <p:cNvPr id="3" name="Content Placeholder 2"/>
          <p:cNvSpPr>
            <a:spLocks noGrp="1"/>
          </p:cNvSpPr>
          <p:nvPr>
            <p:ph idx="1"/>
          </p:nvPr>
        </p:nvSpPr>
        <p:spPr>
          <a:xfrm>
            <a:off x="457200" y="1066800"/>
            <a:ext cx="8458200" cy="5486400"/>
          </a:xfrm>
        </p:spPr>
        <p:txBody>
          <a:bodyPr>
            <a:normAutofit fontScale="85000" lnSpcReduction="20000"/>
          </a:bodyPr>
          <a:lstStyle/>
          <a:p>
            <a:pPr algn="just">
              <a:buNone/>
            </a:pPr>
            <a:r>
              <a:rPr lang="en-US" b="1" dirty="0" smtClean="0"/>
              <a:t>"public utility service" means--</a:t>
            </a:r>
          </a:p>
          <a:p>
            <a:pPr algn="just"/>
            <a:r>
              <a:rPr lang="en-US" dirty="0" smtClean="0"/>
              <a:t> Any </a:t>
            </a:r>
            <a:r>
              <a:rPr lang="en-US" b="1" dirty="0" smtClean="0"/>
              <a:t>railway service</a:t>
            </a:r>
            <a:r>
              <a:rPr lang="en-US" dirty="0" smtClean="0"/>
              <a:t>,</a:t>
            </a:r>
          </a:p>
          <a:p>
            <a:pPr algn="just"/>
            <a:r>
              <a:rPr lang="en-US" b="1" dirty="0" smtClean="0"/>
              <a:t>Transport service </a:t>
            </a:r>
            <a:r>
              <a:rPr lang="en-US" dirty="0" smtClean="0"/>
              <a:t>for the carriage of passengers or goods, </a:t>
            </a:r>
          </a:p>
          <a:p>
            <a:pPr algn="just"/>
            <a:r>
              <a:rPr lang="en-US" dirty="0"/>
              <a:t>A</a:t>
            </a:r>
            <a:r>
              <a:rPr lang="en-US" dirty="0" smtClean="0"/>
              <a:t>ny </a:t>
            </a:r>
            <a:r>
              <a:rPr lang="en-US" dirty="0" smtClean="0"/>
              <a:t>service in, or in connection with the working of, any </a:t>
            </a:r>
            <a:r>
              <a:rPr lang="en-US" b="1" dirty="0" smtClean="0"/>
              <a:t>major port or dock</a:t>
            </a:r>
            <a:r>
              <a:rPr lang="en-US" dirty="0" smtClean="0"/>
              <a:t>,</a:t>
            </a:r>
          </a:p>
          <a:p>
            <a:pPr algn="just"/>
            <a:r>
              <a:rPr lang="en-US" dirty="0"/>
              <a:t>A</a:t>
            </a:r>
            <a:r>
              <a:rPr lang="en-US" dirty="0" smtClean="0"/>
              <a:t>ny </a:t>
            </a:r>
            <a:r>
              <a:rPr lang="en-US" b="1" dirty="0" smtClean="0"/>
              <a:t>postal, telegraph or telephone </a:t>
            </a:r>
            <a:r>
              <a:rPr lang="en-US" dirty="0" smtClean="0"/>
              <a:t>service,</a:t>
            </a:r>
          </a:p>
          <a:p>
            <a:pPr algn="just"/>
            <a:r>
              <a:rPr lang="en-US" dirty="0"/>
              <a:t>A</a:t>
            </a:r>
            <a:r>
              <a:rPr lang="en-US" dirty="0" smtClean="0"/>
              <a:t>ny </a:t>
            </a:r>
            <a:r>
              <a:rPr lang="en-US" dirty="0" smtClean="0"/>
              <a:t>industry which supplies </a:t>
            </a:r>
            <a:r>
              <a:rPr lang="en-US" b="1" dirty="0" smtClean="0"/>
              <a:t>power, or water </a:t>
            </a:r>
            <a:r>
              <a:rPr lang="en-US" dirty="0" smtClean="0"/>
              <a:t>to the public,</a:t>
            </a:r>
          </a:p>
          <a:p>
            <a:pPr algn="just"/>
            <a:r>
              <a:rPr lang="en-US" dirty="0"/>
              <a:t>A</a:t>
            </a:r>
            <a:r>
              <a:rPr lang="en-US" dirty="0" smtClean="0"/>
              <a:t>ny </a:t>
            </a:r>
            <a:r>
              <a:rPr lang="en-US" dirty="0" smtClean="0"/>
              <a:t>system of </a:t>
            </a:r>
            <a:r>
              <a:rPr lang="en-US" b="1" dirty="0" smtClean="0"/>
              <a:t>public conservancy or sanitation</a:t>
            </a:r>
            <a:r>
              <a:rPr lang="en-US" dirty="0" smtClean="0"/>
              <a:t>;</a:t>
            </a:r>
          </a:p>
          <a:p>
            <a:pPr algn="just"/>
            <a:r>
              <a:rPr lang="en-US" dirty="0"/>
              <a:t>A</a:t>
            </a:r>
            <a:r>
              <a:rPr lang="en-US" dirty="0" smtClean="0"/>
              <a:t>ny </a:t>
            </a:r>
            <a:r>
              <a:rPr lang="en-US" dirty="0" smtClean="0"/>
              <a:t>industry </a:t>
            </a:r>
            <a:r>
              <a:rPr lang="en-US" b="1" dirty="0" smtClean="0"/>
              <a:t>specified in the Official Gazette</a:t>
            </a:r>
            <a:r>
              <a:rPr lang="en-US" dirty="0" smtClean="0"/>
              <a:t>,</a:t>
            </a:r>
          </a:p>
          <a:p>
            <a:pPr algn="just">
              <a:buNone/>
            </a:pPr>
            <a:r>
              <a:rPr lang="en-US" dirty="0" smtClean="0"/>
              <a:t>declared to be a public utility service for the purposes</a:t>
            </a:r>
          </a:p>
          <a:p>
            <a:pPr algn="just">
              <a:buNone/>
            </a:pPr>
            <a:r>
              <a:rPr lang="en-US" dirty="0" smtClean="0"/>
              <a:t>of this Act, for such period as may be specified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600" b="1" dirty="0" smtClean="0"/>
              <a:t>SETTLEMENT</a:t>
            </a:r>
            <a:endParaRPr lang="en-US" sz="3600" b="1" dirty="0"/>
          </a:p>
        </p:txBody>
      </p:sp>
      <p:sp>
        <p:nvSpPr>
          <p:cNvPr id="3" name="Content Placeholder 2"/>
          <p:cNvSpPr>
            <a:spLocks noGrp="1"/>
          </p:cNvSpPr>
          <p:nvPr>
            <p:ph idx="1"/>
          </p:nvPr>
        </p:nvSpPr>
        <p:spPr>
          <a:xfrm>
            <a:off x="457200" y="1066800"/>
            <a:ext cx="8229600" cy="5059363"/>
          </a:xfrm>
        </p:spPr>
        <p:txBody>
          <a:bodyPr>
            <a:normAutofit lnSpcReduction="10000"/>
          </a:bodyPr>
          <a:lstStyle/>
          <a:p>
            <a:pPr>
              <a:buNone/>
            </a:pPr>
            <a:r>
              <a:rPr lang="en-US" dirty="0" smtClean="0"/>
              <a:t>A settlement is arrived at – </a:t>
            </a:r>
          </a:p>
          <a:p>
            <a:r>
              <a:rPr lang="en-US" dirty="0" smtClean="0"/>
              <a:t> </a:t>
            </a:r>
            <a:r>
              <a:rPr lang="en-US" b="1" dirty="0" smtClean="0"/>
              <a:t>In the course of conciliation proceedings </a:t>
            </a:r>
            <a:r>
              <a:rPr lang="en-US" dirty="0" smtClean="0"/>
              <a:t>and includes </a:t>
            </a:r>
            <a:r>
              <a:rPr lang="en-US" b="1" dirty="0" smtClean="0"/>
              <a:t>a written agreement between </a:t>
            </a:r>
            <a:r>
              <a:rPr lang="en-US" dirty="0" smtClean="0"/>
              <a:t>the employer and workmen </a:t>
            </a:r>
          </a:p>
          <a:p>
            <a:r>
              <a:rPr lang="en-US" dirty="0" smtClean="0"/>
              <a:t>such </a:t>
            </a:r>
            <a:r>
              <a:rPr lang="en-US" b="1" dirty="0" smtClean="0"/>
              <a:t>agreement has been signed by the parties </a:t>
            </a:r>
            <a:r>
              <a:rPr lang="en-US" dirty="0" smtClean="0"/>
              <a:t>thereto in such manner as may be prescribed; and</a:t>
            </a:r>
          </a:p>
          <a:p>
            <a:r>
              <a:rPr lang="en-US" b="1" dirty="0" smtClean="0"/>
              <a:t>a copy thereof has been sent to the appropriate Government </a:t>
            </a:r>
            <a:r>
              <a:rPr lang="en-US" dirty="0" smtClean="0"/>
              <a:t>through the conciliation officer; or Board of Conciliation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t>AWARD</a:t>
            </a:r>
            <a:endParaRPr lang="en-US" sz="3600" b="1" dirty="0"/>
          </a:p>
        </p:txBody>
      </p:sp>
      <p:sp>
        <p:nvSpPr>
          <p:cNvPr id="3" name="Content Placeholder 2"/>
          <p:cNvSpPr>
            <a:spLocks noGrp="1"/>
          </p:cNvSpPr>
          <p:nvPr>
            <p:ph idx="1"/>
          </p:nvPr>
        </p:nvSpPr>
        <p:spPr>
          <a:xfrm>
            <a:off x="457200" y="1143000"/>
            <a:ext cx="8229600" cy="5486400"/>
          </a:xfrm>
        </p:spPr>
        <p:txBody>
          <a:bodyPr>
            <a:normAutofit/>
          </a:bodyPr>
          <a:lstStyle/>
          <a:p>
            <a:pPr>
              <a:buNone/>
            </a:pPr>
            <a:r>
              <a:rPr lang="en-US" sz="4400" dirty="0" smtClean="0"/>
              <a:t>“Award" means:</a:t>
            </a:r>
          </a:p>
          <a:p>
            <a:r>
              <a:rPr lang="en-US" sz="4400" dirty="0" smtClean="0"/>
              <a:t> </a:t>
            </a:r>
            <a:r>
              <a:rPr lang="en-US" sz="4400" b="1" dirty="0" smtClean="0"/>
              <a:t>An interim or a final judgment </a:t>
            </a:r>
            <a:r>
              <a:rPr lang="en-US" sz="4400" dirty="0" smtClean="0"/>
              <a:t>of any industrial dispute by any </a:t>
            </a:r>
            <a:r>
              <a:rPr lang="en-US" sz="4400" b="1" dirty="0" err="1" smtClean="0"/>
              <a:t>Labour</a:t>
            </a:r>
            <a:r>
              <a:rPr lang="en-US" sz="4400" b="1" dirty="0" smtClean="0"/>
              <a:t> Court, Industrial Tribunal or National </a:t>
            </a:r>
            <a:r>
              <a:rPr lang="en-US" sz="4400" b="1" dirty="0" smtClean="0"/>
              <a:t>Tribunal</a:t>
            </a:r>
            <a:r>
              <a:rPr lang="en-US" sz="4400" dirty="0" smtClean="0"/>
              <a:t>, and </a:t>
            </a:r>
          </a:p>
          <a:p>
            <a:r>
              <a:rPr lang="en-US" sz="4400" dirty="0" smtClean="0"/>
              <a:t>Includes an </a:t>
            </a:r>
            <a:r>
              <a:rPr lang="en-US" sz="4400" b="1" dirty="0" smtClean="0"/>
              <a:t>Arbitration award </a:t>
            </a:r>
            <a:r>
              <a:rPr lang="en-US" sz="4400" dirty="0" smtClean="0"/>
              <a:t>made under section 10A</a:t>
            </a:r>
            <a:endParaRPr lang="en-US" sz="4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p:spPr>
        <p:txBody>
          <a:bodyPr>
            <a:noAutofit/>
          </a:bodyPr>
          <a:lstStyle/>
          <a:p>
            <a:r>
              <a:rPr lang="en-US" sz="3600" b="1" dirty="0" smtClean="0"/>
              <a:t>WAGES</a:t>
            </a:r>
            <a:endParaRPr lang="en-US" sz="3600" b="1" dirty="0"/>
          </a:p>
        </p:txBody>
      </p:sp>
      <p:sp>
        <p:nvSpPr>
          <p:cNvPr id="3" name="Content Placeholder 2"/>
          <p:cNvSpPr>
            <a:spLocks noGrp="1"/>
          </p:cNvSpPr>
          <p:nvPr>
            <p:ph idx="1"/>
          </p:nvPr>
        </p:nvSpPr>
        <p:spPr>
          <a:xfrm>
            <a:off x="457200" y="990600"/>
            <a:ext cx="8382000" cy="5638800"/>
          </a:xfrm>
        </p:spPr>
        <p:txBody>
          <a:bodyPr>
            <a:normAutofit fontScale="85000" lnSpcReduction="10000"/>
          </a:bodyPr>
          <a:lstStyle/>
          <a:p>
            <a:r>
              <a:rPr lang="en-US" dirty="0" smtClean="0"/>
              <a:t>"wages" means </a:t>
            </a:r>
            <a:r>
              <a:rPr lang="en-US" b="1" dirty="0" smtClean="0"/>
              <a:t>all remuneration </a:t>
            </a:r>
            <a:r>
              <a:rPr lang="en-US" dirty="0" smtClean="0"/>
              <a:t>capable of being </a:t>
            </a:r>
            <a:r>
              <a:rPr lang="en-US" b="1" dirty="0" smtClean="0"/>
              <a:t>expressed in terms of money </a:t>
            </a:r>
            <a:r>
              <a:rPr lang="en-US" dirty="0" smtClean="0"/>
              <a:t>-</a:t>
            </a:r>
          </a:p>
          <a:p>
            <a:r>
              <a:rPr lang="en-US" dirty="0" smtClean="0"/>
              <a:t> which would, if the terms of employment, expressed or implied, were fulfilled, </a:t>
            </a:r>
            <a:r>
              <a:rPr lang="en-US" b="1" dirty="0" smtClean="0"/>
              <a:t>be payable to a workman in respect of his employment or of work </a:t>
            </a:r>
            <a:r>
              <a:rPr lang="en-US" b="1" dirty="0" smtClean="0"/>
              <a:t>done</a:t>
            </a:r>
            <a:r>
              <a:rPr lang="en-US" dirty="0" smtClean="0"/>
              <a:t>, </a:t>
            </a:r>
            <a:r>
              <a:rPr lang="en-US" b="1" dirty="0" smtClean="0"/>
              <a:t>and includes-</a:t>
            </a:r>
            <a:r>
              <a:rPr lang="en-US" dirty="0" smtClean="0"/>
              <a:t>-</a:t>
            </a:r>
          </a:p>
          <a:p>
            <a:pPr>
              <a:buFont typeface="Wingdings" pitchFamily="2" charset="2"/>
              <a:buChar char="Ø"/>
            </a:pPr>
            <a:r>
              <a:rPr lang="en-US" dirty="0" smtClean="0"/>
              <a:t>Such allowances (including dearness allowance)</a:t>
            </a:r>
          </a:p>
          <a:p>
            <a:pPr>
              <a:buFont typeface="Wingdings" pitchFamily="2" charset="2"/>
              <a:buChar char="Ø"/>
            </a:pPr>
            <a:r>
              <a:rPr lang="en-US" dirty="0" smtClean="0"/>
              <a:t>The value of any house accommodation, including light, water, medical attendance or other amenity or any concessional supply of food-grains or other articles;</a:t>
            </a:r>
          </a:p>
          <a:p>
            <a:pPr>
              <a:buFont typeface="Wingdings" pitchFamily="2" charset="2"/>
              <a:buChar char="Ø"/>
            </a:pPr>
            <a:r>
              <a:rPr lang="en-US" dirty="0" smtClean="0"/>
              <a:t> Any travelling concession;</a:t>
            </a:r>
          </a:p>
          <a:p>
            <a:pPr>
              <a:buFont typeface="Wingdings" pitchFamily="2" charset="2"/>
              <a:buChar char="Ø"/>
            </a:pPr>
            <a:r>
              <a:rPr lang="en-US" dirty="0" smtClean="0"/>
              <a:t> Any commission payable on the promotion of sales or business or both</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4000" b="1" dirty="0" smtClean="0"/>
              <a:t>STRIKE</a:t>
            </a:r>
            <a:endParaRPr lang="en-US" sz="4000" b="1" dirty="0"/>
          </a:p>
        </p:txBody>
      </p:sp>
      <p:sp>
        <p:nvSpPr>
          <p:cNvPr id="3" name="Content Placeholder 2"/>
          <p:cNvSpPr>
            <a:spLocks noGrp="1"/>
          </p:cNvSpPr>
          <p:nvPr>
            <p:ph idx="1"/>
          </p:nvPr>
        </p:nvSpPr>
        <p:spPr>
          <a:xfrm>
            <a:off x="228600" y="914400"/>
            <a:ext cx="8610600" cy="5791200"/>
          </a:xfrm>
        </p:spPr>
        <p:txBody>
          <a:bodyPr>
            <a:noAutofit/>
          </a:bodyPr>
          <a:lstStyle/>
          <a:p>
            <a:pPr>
              <a:buNone/>
            </a:pPr>
            <a:r>
              <a:rPr lang="en-US" sz="3600" dirty="0" smtClean="0"/>
              <a:t>"strike" means :</a:t>
            </a:r>
          </a:p>
          <a:p>
            <a:r>
              <a:rPr lang="en-US" sz="3600" b="1" dirty="0" smtClean="0"/>
              <a:t>Cessation of work by a body of persons </a:t>
            </a:r>
            <a:r>
              <a:rPr lang="en-US" sz="3600" dirty="0" smtClean="0"/>
              <a:t>employed in any industry acting in combination, or </a:t>
            </a:r>
          </a:p>
          <a:p>
            <a:r>
              <a:rPr lang="en-US" sz="3600" b="1" dirty="0" smtClean="0"/>
              <a:t>A concerted refusal</a:t>
            </a:r>
            <a:r>
              <a:rPr lang="en-US" sz="3600" dirty="0" smtClean="0"/>
              <a:t>, or </a:t>
            </a:r>
          </a:p>
          <a:p>
            <a:r>
              <a:rPr lang="en-US" sz="3600" b="1" dirty="0" smtClean="0"/>
              <a:t>A refusal under a common understanding</a:t>
            </a:r>
            <a:r>
              <a:rPr lang="en-US" sz="3600" dirty="0" smtClean="0"/>
              <a:t>, of </a:t>
            </a:r>
            <a:r>
              <a:rPr lang="en-US" sz="3600" b="1" dirty="0" smtClean="0"/>
              <a:t>any number of workers </a:t>
            </a:r>
            <a:r>
              <a:rPr lang="en-US" sz="3600" dirty="0" smtClean="0"/>
              <a:t>who are or have been so employed </a:t>
            </a:r>
            <a:r>
              <a:rPr lang="en-US" sz="3600" b="1" dirty="0" smtClean="0"/>
              <a:t>to continue to work or </a:t>
            </a:r>
            <a:r>
              <a:rPr lang="en-US" sz="3600" b="1" dirty="0" smtClean="0"/>
              <a:t> </a:t>
            </a:r>
            <a:r>
              <a:rPr lang="en-US" sz="3600" b="1" dirty="0" smtClean="0"/>
              <a:t>accept employment</a:t>
            </a:r>
            <a:endParaRPr lang="en-US" sz="36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4000" b="1" dirty="0" smtClean="0"/>
              <a:t>LOCK-OUT</a:t>
            </a:r>
            <a:endParaRPr lang="en-US" sz="4000" b="1" dirty="0"/>
          </a:p>
        </p:txBody>
      </p:sp>
      <p:sp>
        <p:nvSpPr>
          <p:cNvPr id="3" name="Content Placeholder 2"/>
          <p:cNvSpPr>
            <a:spLocks noGrp="1"/>
          </p:cNvSpPr>
          <p:nvPr>
            <p:ph idx="1"/>
          </p:nvPr>
        </p:nvSpPr>
        <p:spPr>
          <a:xfrm>
            <a:off x="381000" y="990600"/>
            <a:ext cx="8382000" cy="5486400"/>
          </a:xfrm>
        </p:spPr>
        <p:txBody>
          <a:bodyPr>
            <a:normAutofit/>
          </a:bodyPr>
          <a:lstStyle/>
          <a:p>
            <a:pPr>
              <a:buNone/>
            </a:pPr>
            <a:r>
              <a:rPr lang="en-US" sz="4000" dirty="0" smtClean="0"/>
              <a:t>"lock-out" means:</a:t>
            </a:r>
          </a:p>
          <a:p>
            <a:pPr>
              <a:buFont typeface="Wingdings" pitchFamily="2" charset="2"/>
              <a:buChar char="Ø"/>
            </a:pPr>
            <a:r>
              <a:rPr lang="en-US" sz="4000" b="1" dirty="0" smtClean="0"/>
              <a:t>Temporary closing </a:t>
            </a:r>
            <a:r>
              <a:rPr lang="en-US" sz="4000" dirty="0" smtClean="0"/>
              <a:t>of a place of employment, or </a:t>
            </a:r>
          </a:p>
          <a:p>
            <a:pPr>
              <a:buFont typeface="Wingdings" pitchFamily="2" charset="2"/>
              <a:buChar char="Ø"/>
            </a:pPr>
            <a:r>
              <a:rPr lang="en-US" sz="4000" dirty="0" smtClean="0"/>
              <a:t>The </a:t>
            </a:r>
            <a:r>
              <a:rPr lang="en-US" sz="4000" b="1" dirty="0" smtClean="0"/>
              <a:t>suspension of work</a:t>
            </a:r>
            <a:r>
              <a:rPr lang="en-US" sz="4000" dirty="0" smtClean="0"/>
              <a:t>, or</a:t>
            </a:r>
          </a:p>
          <a:p>
            <a:pPr>
              <a:buFont typeface="Wingdings" pitchFamily="2" charset="2"/>
              <a:buChar char="Ø"/>
            </a:pPr>
            <a:r>
              <a:rPr lang="en-US" sz="4000" dirty="0" smtClean="0"/>
              <a:t>The </a:t>
            </a:r>
            <a:r>
              <a:rPr lang="en-US" sz="4000" b="1" dirty="0" smtClean="0"/>
              <a:t>refusal by an employer to continue to employ any number of persons employed by him</a:t>
            </a:r>
            <a:endParaRPr lang="en-US" sz="40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Prohibition of strikes and lock-outs</a:t>
            </a:r>
            <a:br>
              <a:rPr lang="en-US" sz="3600" b="1" dirty="0" smtClean="0"/>
            </a:br>
            <a:r>
              <a:rPr lang="en-US" sz="3600" b="1" dirty="0" smtClean="0"/>
              <a:t>Section (22) (Public utility services)</a:t>
            </a:r>
            <a:endParaRPr lang="en-US" sz="3600" b="1" dirty="0"/>
          </a:p>
        </p:txBody>
      </p:sp>
      <p:sp>
        <p:nvSpPr>
          <p:cNvPr id="3" name="Content Placeholder 2"/>
          <p:cNvSpPr>
            <a:spLocks noGrp="1"/>
          </p:cNvSpPr>
          <p:nvPr>
            <p:ph idx="1"/>
          </p:nvPr>
        </p:nvSpPr>
        <p:spPr>
          <a:xfrm>
            <a:off x="457200" y="1600200"/>
            <a:ext cx="8229600" cy="4754563"/>
          </a:xfrm>
        </p:spPr>
        <p:txBody>
          <a:bodyPr>
            <a:normAutofit fontScale="85000" lnSpcReduction="10000"/>
          </a:bodyPr>
          <a:lstStyle/>
          <a:p>
            <a:pPr>
              <a:buNone/>
            </a:pPr>
            <a:r>
              <a:rPr lang="en-US" dirty="0" smtClean="0"/>
              <a:t>No strike/lockout can be declared </a:t>
            </a:r>
            <a:r>
              <a:rPr lang="en-US" b="1" dirty="0" smtClean="0"/>
              <a:t>in a public utility service</a:t>
            </a:r>
            <a:r>
              <a:rPr lang="en-US" dirty="0" smtClean="0"/>
              <a:t> unless-</a:t>
            </a:r>
          </a:p>
          <a:p>
            <a:r>
              <a:rPr lang="en-US" dirty="0" smtClean="0"/>
              <a:t> </a:t>
            </a:r>
            <a:r>
              <a:rPr lang="en-US" b="1" dirty="0" smtClean="0"/>
              <a:t>Notice of strike or lockout </a:t>
            </a:r>
            <a:r>
              <a:rPr lang="en-US" dirty="0" smtClean="0"/>
              <a:t>has been given (</a:t>
            </a:r>
            <a:r>
              <a:rPr lang="en-US" b="1" dirty="0" smtClean="0"/>
              <a:t>valid for six weeks</a:t>
            </a:r>
            <a:r>
              <a:rPr lang="en-US" dirty="0" smtClean="0"/>
              <a:t>)</a:t>
            </a:r>
          </a:p>
          <a:p>
            <a:r>
              <a:rPr lang="en-US" dirty="0" smtClean="0"/>
              <a:t> </a:t>
            </a:r>
            <a:r>
              <a:rPr lang="en-US" b="1" dirty="0" smtClean="0"/>
              <a:t>Within fourteen days of giving such notice</a:t>
            </a:r>
            <a:r>
              <a:rPr lang="en-US" dirty="0" smtClean="0"/>
              <a:t>; or</a:t>
            </a:r>
          </a:p>
          <a:p>
            <a:r>
              <a:rPr lang="en-US" b="1" dirty="0" smtClean="0"/>
              <a:t>Before the expiry of the date </a:t>
            </a:r>
            <a:r>
              <a:rPr lang="en-US" dirty="0" smtClean="0"/>
              <a:t>of strike/lockout </a:t>
            </a:r>
            <a:r>
              <a:rPr lang="en-US" b="1" dirty="0" smtClean="0"/>
              <a:t>specified in any such notice </a:t>
            </a:r>
            <a:r>
              <a:rPr lang="en-US" dirty="0" smtClean="0"/>
              <a:t>as aforesaid; or</a:t>
            </a:r>
          </a:p>
          <a:p>
            <a:r>
              <a:rPr lang="en-US" b="1" dirty="0" smtClean="0"/>
              <a:t>During the pendency of any conciliation proceedings</a:t>
            </a:r>
          </a:p>
          <a:p>
            <a:pPr>
              <a:buNone/>
            </a:pPr>
            <a:r>
              <a:rPr lang="en-US" dirty="0" smtClean="0"/>
              <a:t>before a conciliation officer and </a:t>
            </a:r>
            <a:r>
              <a:rPr lang="en-US" b="1" dirty="0" smtClean="0"/>
              <a:t>seven days after the</a:t>
            </a:r>
          </a:p>
          <a:p>
            <a:pPr>
              <a:buNone/>
            </a:pPr>
            <a:r>
              <a:rPr lang="en-US" b="1" dirty="0" smtClean="0"/>
              <a:t>conclusion</a:t>
            </a:r>
            <a:r>
              <a:rPr lang="en-US" dirty="0" smtClean="0"/>
              <a:t> of such proceedings.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Industrial Disputes Act, 1947</a:t>
            </a:r>
            <a:endParaRPr lang="en-US" dirty="0"/>
          </a:p>
        </p:txBody>
      </p:sp>
      <p:sp>
        <p:nvSpPr>
          <p:cNvPr id="3" name="Content Placeholder 2"/>
          <p:cNvSpPr>
            <a:spLocks noGrp="1"/>
          </p:cNvSpPr>
          <p:nvPr>
            <p:ph idx="1"/>
          </p:nvPr>
        </p:nvSpPr>
        <p:spPr/>
        <p:txBody>
          <a:bodyPr>
            <a:normAutofit/>
          </a:bodyPr>
          <a:lstStyle/>
          <a:p>
            <a:pPr algn="just"/>
            <a:r>
              <a:rPr lang="en-US" sz="4000" dirty="0" smtClean="0"/>
              <a:t>The </a:t>
            </a:r>
            <a:r>
              <a:rPr lang="en-US" sz="4000" b="1" dirty="0" smtClean="0"/>
              <a:t>Industrial Disputes Act, 1947</a:t>
            </a:r>
            <a:r>
              <a:rPr lang="en-US" sz="4000" dirty="0" smtClean="0"/>
              <a:t> extends to the </a:t>
            </a:r>
            <a:r>
              <a:rPr lang="en-US" sz="4000" b="1" dirty="0" smtClean="0"/>
              <a:t>whole of India</a:t>
            </a:r>
            <a:r>
              <a:rPr lang="en-US" sz="4000" dirty="0" smtClean="0"/>
              <a:t> </a:t>
            </a:r>
          </a:p>
          <a:p>
            <a:pPr algn="just"/>
            <a:r>
              <a:rPr lang="en-US" sz="4000" dirty="0" smtClean="0"/>
              <a:t> </a:t>
            </a:r>
            <a:r>
              <a:rPr lang="en-US" sz="4000" b="1" dirty="0" smtClean="0"/>
              <a:t>Covers</a:t>
            </a:r>
            <a:r>
              <a:rPr lang="en-US" sz="4000" dirty="0" smtClean="0"/>
              <a:t> </a:t>
            </a:r>
            <a:r>
              <a:rPr lang="en-US" sz="4000" b="1" dirty="0" smtClean="0"/>
              <a:t>Individual workman (In case the dispute is concerning even individual worker, e.g. Dismissal, Discharge) </a:t>
            </a:r>
            <a:r>
              <a:rPr lang="en-US" sz="4000" dirty="0" smtClean="0"/>
              <a:t>employed in any Industry</a:t>
            </a:r>
            <a:endParaRPr lang="en-US" sz="4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Prohibition of strikes and lock-outs</a:t>
            </a:r>
            <a:br>
              <a:rPr lang="en-US" b="1" dirty="0" smtClean="0"/>
            </a:br>
            <a:r>
              <a:rPr lang="en-US" b="1" dirty="0" smtClean="0"/>
              <a:t>Section (22) (Public utility services)</a:t>
            </a:r>
            <a:endParaRPr lang="en-US" dirty="0"/>
          </a:p>
        </p:txBody>
      </p:sp>
      <p:sp>
        <p:nvSpPr>
          <p:cNvPr id="3" name="Content Placeholder 2"/>
          <p:cNvSpPr>
            <a:spLocks noGrp="1"/>
          </p:cNvSpPr>
          <p:nvPr>
            <p:ph idx="1"/>
          </p:nvPr>
        </p:nvSpPr>
        <p:spPr>
          <a:xfrm>
            <a:off x="304800" y="1600200"/>
            <a:ext cx="8534400" cy="4953000"/>
          </a:xfrm>
        </p:spPr>
        <p:txBody>
          <a:bodyPr>
            <a:normAutofit lnSpcReduction="10000"/>
          </a:bodyPr>
          <a:lstStyle/>
          <a:p>
            <a:r>
              <a:rPr lang="en-US" sz="3600" b="1" u="sng" dirty="0" smtClean="0"/>
              <a:t>No notice required </a:t>
            </a:r>
            <a:r>
              <a:rPr lang="en-US" sz="3600" b="1" dirty="0" smtClean="0"/>
              <a:t>of Lockout </a:t>
            </a:r>
            <a:r>
              <a:rPr lang="en-US" sz="3600" b="1" dirty="0" smtClean="0"/>
              <a:t>(</a:t>
            </a:r>
            <a:r>
              <a:rPr lang="en-US" sz="3600" b="1" dirty="0" smtClean="0"/>
              <a:t>when there exists </a:t>
            </a:r>
            <a:r>
              <a:rPr lang="en-US" sz="3600" b="1" dirty="0" smtClean="0"/>
              <a:t>already </a:t>
            </a:r>
            <a:r>
              <a:rPr lang="en-US" sz="3600" b="1" dirty="0" smtClean="0"/>
              <a:t>a strike) </a:t>
            </a:r>
            <a:r>
              <a:rPr lang="en-US" sz="3600" dirty="0" smtClean="0"/>
              <a:t>or</a:t>
            </a:r>
            <a:r>
              <a:rPr lang="en-US" sz="3600" dirty="0" smtClean="0"/>
              <a:t>, </a:t>
            </a:r>
            <a:r>
              <a:rPr lang="en-US" sz="3600" b="1" dirty="0" smtClean="0"/>
              <a:t>of</a:t>
            </a:r>
            <a:r>
              <a:rPr lang="en-US" sz="3600" dirty="0" smtClean="0"/>
              <a:t> </a:t>
            </a:r>
            <a:r>
              <a:rPr lang="en-US" sz="3600" b="1" dirty="0" smtClean="0"/>
              <a:t>Strike</a:t>
            </a:r>
            <a:r>
              <a:rPr lang="en-US" sz="3600" dirty="0" smtClean="0"/>
              <a:t> </a:t>
            </a:r>
            <a:r>
              <a:rPr lang="en-US" sz="3600" b="1" dirty="0" smtClean="0"/>
              <a:t>(when already </a:t>
            </a:r>
            <a:r>
              <a:rPr lang="en-US" sz="3600" b="1" dirty="0" smtClean="0"/>
              <a:t>a lock-out existing)</a:t>
            </a:r>
            <a:r>
              <a:rPr lang="en-US" sz="3600" dirty="0" smtClean="0"/>
              <a:t> </a:t>
            </a:r>
            <a:r>
              <a:rPr lang="en-US" sz="3600" dirty="0" smtClean="0"/>
              <a:t>in </a:t>
            </a:r>
            <a:r>
              <a:rPr lang="en-US" sz="3600" dirty="0"/>
              <a:t>a</a:t>
            </a:r>
            <a:r>
              <a:rPr lang="en-US" sz="3600" dirty="0" smtClean="0"/>
              <a:t> </a:t>
            </a:r>
            <a:r>
              <a:rPr lang="en-US" sz="3600" dirty="0" smtClean="0"/>
              <a:t>public utility service, </a:t>
            </a:r>
          </a:p>
          <a:p>
            <a:r>
              <a:rPr lang="en-US" sz="3600" dirty="0" smtClean="0"/>
              <a:t>But, </a:t>
            </a:r>
            <a:r>
              <a:rPr lang="en-US" sz="3600" b="1" u="sng" dirty="0" smtClean="0"/>
              <a:t>the employer shall send intimation of such lock-out or strike on the day on which it is declared</a:t>
            </a:r>
            <a:r>
              <a:rPr lang="en-US" sz="3600" b="1" dirty="0" smtClean="0"/>
              <a:t>, </a:t>
            </a:r>
            <a:r>
              <a:rPr lang="en-US" sz="3600" dirty="0" smtClean="0"/>
              <a:t>to such authority as may be specified by the appropriate Government</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GENERAL PROHIBITION OF STRIKES AND LOCK-OUTS.</a:t>
            </a:r>
            <a:r>
              <a:rPr lang="en-US" dirty="0" smtClean="0"/>
              <a:t/>
            </a:r>
            <a:br>
              <a:rPr lang="en-US" dirty="0" smtClean="0"/>
            </a:br>
            <a:r>
              <a:rPr lang="en-US" sz="3600" b="1" dirty="0" smtClean="0"/>
              <a:t>Section (23)</a:t>
            </a:r>
            <a:endParaRPr lang="en-US" sz="3600" b="1" dirty="0"/>
          </a:p>
        </p:txBody>
      </p:sp>
      <p:sp>
        <p:nvSpPr>
          <p:cNvPr id="3" name="Content Placeholder 2"/>
          <p:cNvSpPr>
            <a:spLocks noGrp="1"/>
          </p:cNvSpPr>
          <p:nvPr>
            <p:ph idx="1"/>
          </p:nvPr>
        </p:nvSpPr>
        <p:spPr>
          <a:xfrm>
            <a:off x="457200" y="1371600"/>
            <a:ext cx="8229600" cy="5257800"/>
          </a:xfrm>
        </p:spPr>
        <p:txBody>
          <a:bodyPr>
            <a:normAutofit fontScale="85000" lnSpcReduction="20000"/>
          </a:bodyPr>
          <a:lstStyle/>
          <a:p>
            <a:pPr algn="just">
              <a:buNone/>
            </a:pPr>
            <a:r>
              <a:rPr lang="en-US" b="1" u="sng" dirty="0" smtClean="0"/>
              <a:t>No declaration of strike/lockout is allowed </a:t>
            </a:r>
            <a:r>
              <a:rPr lang="en-US" dirty="0" smtClean="0"/>
              <a:t>during the pendency of conciliation proceedings before a -</a:t>
            </a:r>
          </a:p>
          <a:p>
            <a:pPr algn="just"/>
            <a:r>
              <a:rPr lang="en-US" b="1" dirty="0" smtClean="0"/>
              <a:t>Board and seven days after the conclusion </a:t>
            </a:r>
            <a:r>
              <a:rPr lang="en-US" dirty="0" smtClean="0"/>
              <a:t>of such proceedings;</a:t>
            </a:r>
          </a:p>
          <a:p>
            <a:pPr algn="just"/>
            <a:r>
              <a:rPr lang="en-US" b="1" dirty="0" err="1" smtClean="0"/>
              <a:t>Labour</a:t>
            </a:r>
            <a:r>
              <a:rPr lang="en-US" b="1" dirty="0" smtClean="0"/>
              <a:t> Court, Tribunal or National Tribunal, and two months after the conclusion </a:t>
            </a:r>
            <a:r>
              <a:rPr lang="en-US" dirty="0" smtClean="0"/>
              <a:t>of such proceedings</a:t>
            </a:r>
            <a:endParaRPr lang="en-US" b="1" dirty="0" smtClean="0"/>
          </a:p>
          <a:p>
            <a:pPr algn="just"/>
            <a:r>
              <a:rPr lang="en-US" b="1" dirty="0" smtClean="0"/>
              <a:t>An arbitrator and two months after the conclusion </a:t>
            </a:r>
            <a:r>
              <a:rPr lang="en-US" dirty="0" smtClean="0"/>
              <a:t>of such proceedings, and,</a:t>
            </a:r>
          </a:p>
          <a:p>
            <a:pPr algn="just"/>
            <a:r>
              <a:rPr lang="en-US" dirty="0" smtClean="0"/>
              <a:t> </a:t>
            </a:r>
            <a:r>
              <a:rPr lang="en-US" b="1" dirty="0" smtClean="0"/>
              <a:t>Where a notification has been issued </a:t>
            </a:r>
            <a:r>
              <a:rPr lang="en-US" dirty="0" smtClean="0"/>
              <a:t>under sub-section (3A) of section 10A; or </a:t>
            </a:r>
          </a:p>
          <a:p>
            <a:pPr algn="just"/>
            <a:r>
              <a:rPr lang="en-US" b="1" dirty="0" smtClean="0"/>
              <a:t>During any period in which a settlement or award is in operation</a:t>
            </a:r>
            <a:r>
              <a:rPr lang="en-US" dirty="0" smtClean="0"/>
              <a:t>, in respect of any of the matters covered by the settlement or award.</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ILLEGAL STRIKES AND LOCK-OUTS</a:t>
            </a:r>
            <a:endParaRPr lang="en-US" sz="3600" b="1" dirty="0"/>
          </a:p>
        </p:txBody>
      </p:sp>
      <p:sp>
        <p:nvSpPr>
          <p:cNvPr id="3" name="Content Placeholder 2"/>
          <p:cNvSpPr>
            <a:spLocks noGrp="1"/>
          </p:cNvSpPr>
          <p:nvPr>
            <p:ph idx="1"/>
          </p:nvPr>
        </p:nvSpPr>
        <p:spPr>
          <a:xfrm>
            <a:off x="457200" y="1295400"/>
            <a:ext cx="8229600" cy="5257800"/>
          </a:xfrm>
        </p:spPr>
        <p:txBody>
          <a:bodyPr>
            <a:normAutofit fontScale="92500" lnSpcReduction="10000"/>
          </a:bodyPr>
          <a:lstStyle/>
          <a:p>
            <a:pPr>
              <a:buNone/>
            </a:pPr>
            <a:r>
              <a:rPr lang="en-US" b="1" dirty="0" smtClean="0"/>
              <a:t>A strike or a lock-out shall be illegal if—</a:t>
            </a:r>
          </a:p>
          <a:p>
            <a:r>
              <a:rPr lang="en-US" dirty="0" smtClean="0"/>
              <a:t>It is commenced or declared </a:t>
            </a:r>
            <a:r>
              <a:rPr lang="en-US" b="1" dirty="0" smtClean="0"/>
              <a:t>in contravention of section 22 or section 23</a:t>
            </a:r>
            <a:r>
              <a:rPr lang="en-US" dirty="0" smtClean="0"/>
              <a:t>; or</a:t>
            </a:r>
          </a:p>
          <a:p>
            <a:r>
              <a:rPr lang="en-US" dirty="0" smtClean="0"/>
              <a:t> It is continued </a:t>
            </a:r>
            <a:r>
              <a:rPr lang="en-US" b="1" dirty="0" smtClean="0"/>
              <a:t>in contravention of an order made under of section 10(3) or  of section 10A (4A) ]</a:t>
            </a:r>
            <a:r>
              <a:rPr lang="en-US" dirty="0" smtClean="0"/>
              <a:t>. [An arbitrator, Labor Court, Tribunal or National Tribunal </a:t>
            </a:r>
            <a:r>
              <a:rPr lang="en-US" b="1" dirty="0" smtClean="0"/>
              <a:t>already carrying out proceedings</a:t>
            </a:r>
            <a:r>
              <a:rPr lang="en-US" dirty="0" smtClean="0"/>
              <a:t>]</a:t>
            </a:r>
          </a:p>
          <a:p>
            <a:r>
              <a:rPr lang="en-US" dirty="0" smtClean="0"/>
              <a:t>A lock-out declared </a:t>
            </a:r>
            <a:r>
              <a:rPr lang="en-US" b="1" dirty="0" smtClean="0"/>
              <a:t>in consequence of an illegal strike </a:t>
            </a:r>
            <a:r>
              <a:rPr lang="en-US" dirty="0" smtClean="0"/>
              <a:t>or a strike declared </a:t>
            </a:r>
            <a:r>
              <a:rPr lang="en-US" b="1" dirty="0" smtClean="0"/>
              <a:t>in consequence of an illegal lock-out</a:t>
            </a:r>
            <a:r>
              <a:rPr lang="en-US" dirty="0" smtClean="0"/>
              <a:t> </a:t>
            </a:r>
            <a:r>
              <a:rPr lang="en-US" b="1" u="sng" dirty="0" smtClean="0"/>
              <a:t>shall not </a:t>
            </a:r>
            <a:r>
              <a:rPr lang="en-US" b="1" dirty="0" smtClean="0"/>
              <a:t>be deemed to be illegal</a:t>
            </a:r>
            <a:r>
              <a:rPr lang="en-US" dirty="0" smtClean="0"/>
              <a:t>.</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ILLEGAL STRIKES AND LOCK-OUTS</a:t>
            </a:r>
            <a:endParaRPr lang="en-US" dirty="0"/>
          </a:p>
        </p:txBody>
      </p:sp>
      <p:sp>
        <p:nvSpPr>
          <p:cNvPr id="3" name="Content Placeholder 2"/>
          <p:cNvSpPr>
            <a:spLocks noGrp="1"/>
          </p:cNvSpPr>
          <p:nvPr>
            <p:ph idx="1"/>
          </p:nvPr>
        </p:nvSpPr>
        <p:spPr/>
        <p:txBody>
          <a:bodyPr>
            <a:normAutofit/>
          </a:bodyPr>
          <a:lstStyle/>
          <a:p>
            <a:pPr>
              <a:buNone/>
            </a:pPr>
            <a:r>
              <a:rPr lang="en-US" sz="3600" dirty="0" smtClean="0"/>
              <a:t>Prohibition of financial aid to illegal strikes and lockouts-</a:t>
            </a:r>
          </a:p>
          <a:p>
            <a:r>
              <a:rPr lang="en-US" sz="3600" dirty="0" smtClean="0"/>
              <a:t>No person shall knowingly </a:t>
            </a:r>
            <a:r>
              <a:rPr lang="en-US" sz="3600" b="1" dirty="0" smtClean="0"/>
              <a:t>give money or financial aid directly or indirectly</a:t>
            </a:r>
            <a:r>
              <a:rPr lang="en-US" sz="3600" dirty="0" smtClean="0"/>
              <a:t>, or</a:t>
            </a:r>
          </a:p>
          <a:p>
            <a:r>
              <a:rPr lang="en-US" sz="3600" b="1" dirty="0" smtClean="0"/>
              <a:t>Furtherance of support</a:t>
            </a:r>
            <a:r>
              <a:rPr lang="en-US" sz="3600" dirty="0" smtClean="0"/>
              <a:t> to </a:t>
            </a:r>
            <a:r>
              <a:rPr lang="en-US" sz="3600" b="1" dirty="0" smtClean="0"/>
              <a:t>any illegal strike or lock-out </a:t>
            </a:r>
          </a:p>
          <a:p>
            <a:r>
              <a:rPr lang="en-US" sz="3600" b="1" dirty="0" smtClean="0"/>
              <a:t>It is a punishable offence</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LAY-OFF u/s 2 (</a:t>
            </a:r>
            <a:r>
              <a:rPr lang="en-US" sz="3600" b="1" dirty="0" err="1" smtClean="0"/>
              <a:t>kkk</a:t>
            </a:r>
            <a:r>
              <a:rPr lang="en-US" sz="3600" b="1" dirty="0" smtClean="0"/>
              <a:t>)</a:t>
            </a:r>
            <a:endParaRPr lang="en-US" sz="3600" b="1" dirty="0"/>
          </a:p>
        </p:txBody>
      </p:sp>
      <p:sp>
        <p:nvSpPr>
          <p:cNvPr id="3" name="Content Placeholder 2"/>
          <p:cNvSpPr>
            <a:spLocks noGrp="1"/>
          </p:cNvSpPr>
          <p:nvPr>
            <p:ph idx="1"/>
          </p:nvPr>
        </p:nvSpPr>
        <p:spPr>
          <a:xfrm>
            <a:off x="457200" y="1219200"/>
            <a:ext cx="8229600" cy="5257800"/>
          </a:xfrm>
        </p:spPr>
        <p:txBody>
          <a:bodyPr>
            <a:normAutofit lnSpcReduction="10000"/>
          </a:bodyPr>
          <a:lstStyle/>
          <a:p>
            <a:pPr>
              <a:buNone/>
            </a:pPr>
            <a:r>
              <a:rPr lang="en-US" b="1" u="sng" dirty="0" smtClean="0"/>
              <a:t>Lay off </a:t>
            </a:r>
            <a:r>
              <a:rPr lang="en-US" b="1" dirty="0" smtClean="0"/>
              <a:t>means failure, refusal or inability </a:t>
            </a:r>
            <a:r>
              <a:rPr lang="en-US" dirty="0" smtClean="0"/>
              <a:t>of an employer </a:t>
            </a:r>
            <a:r>
              <a:rPr lang="en-US" b="1" dirty="0" smtClean="0"/>
              <a:t>to give employment to any number of workmen</a:t>
            </a:r>
            <a:r>
              <a:rPr lang="en-US" dirty="0" smtClean="0"/>
              <a:t> whose name is borne on the muster rolls </a:t>
            </a:r>
            <a:r>
              <a:rPr lang="en-US" b="1" u="sng" dirty="0" smtClean="0"/>
              <a:t>on account of </a:t>
            </a:r>
            <a:r>
              <a:rPr lang="en-US" dirty="0" smtClean="0"/>
              <a:t>-</a:t>
            </a:r>
          </a:p>
          <a:p>
            <a:r>
              <a:rPr lang="en-US" b="1" dirty="0" smtClean="0"/>
              <a:t>Shortage of coal, power or raw materials</a:t>
            </a:r>
            <a:r>
              <a:rPr lang="en-US" dirty="0" smtClean="0"/>
              <a:t>, or </a:t>
            </a:r>
          </a:p>
          <a:p>
            <a:r>
              <a:rPr lang="en-US" b="1" dirty="0" smtClean="0"/>
              <a:t>Accumulation of stocks</a:t>
            </a:r>
            <a:r>
              <a:rPr lang="en-US" dirty="0" smtClean="0"/>
              <a:t>, or </a:t>
            </a:r>
          </a:p>
          <a:p>
            <a:r>
              <a:rPr lang="en-US" b="1" dirty="0" smtClean="0"/>
              <a:t>Breakdown of machinery </a:t>
            </a:r>
            <a:r>
              <a:rPr lang="en-US" dirty="0" smtClean="0"/>
              <a:t>,or </a:t>
            </a:r>
          </a:p>
          <a:p>
            <a:r>
              <a:rPr lang="en-US" b="1" dirty="0" smtClean="0"/>
              <a:t>Natural calamity </a:t>
            </a:r>
            <a:r>
              <a:rPr lang="en-US" dirty="0" smtClean="0"/>
              <a:t>or for any other connected reason </a:t>
            </a:r>
          </a:p>
          <a:p>
            <a:pPr>
              <a:buNone/>
            </a:pPr>
            <a:r>
              <a:rPr lang="en-US" dirty="0" smtClean="0"/>
              <a:t>And, Who have </a:t>
            </a:r>
            <a:r>
              <a:rPr lang="en-US" b="1" dirty="0" smtClean="0"/>
              <a:t>not been retrenched</a:t>
            </a:r>
            <a:r>
              <a:rPr lang="en-US" dirty="0" smtClean="0"/>
              <a: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Rules of LAY-OFF u/s 2 (</a:t>
            </a:r>
            <a:r>
              <a:rPr lang="en-US" b="1" dirty="0" err="1" smtClean="0"/>
              <a:t>kkk</a:t>
            </a:r>
            <a:r>
              <a:rPr lang="en-US" b="1" dirty="0" smtClean="0"/>
              <a:t>)</a:t>
            </a:r>
            <a:endParaRPr lang="en-US" dirty="0"/>
          </a:p>
        </p:txBody>
      </p:sp>
      <p:sp>
        <p:nvSpPr>
          <p:cNvPr id="3" name="Content Placeholder 2"/>
          <p:cNvSpPr>
            <a:spLocks noGrp="1"/>
          </p:cNvSpPr>
          <p:nvPr>
            <p:ph idx="1"/>
          </p:nvPr>
        </p:nvSpPr>
        <p:spPr>
          <a:xfrm>
            <a:off x="457200" y="914400"/>
            <a:ext cx="8229600" cy="5715000"/>
          </a:xfrm>
        </p:spPr>
        <p:txBody>
          <a:bodyPr>
            <a:noAutofit/>
          </a:bodyPr>
          <a:lstStyle/>
          <a:p>
            <a:pPr>
              <a:buNone/>
            </a:pPr>
            <a:r>
              <a:rPr lang="en-US" sz="2400" dirty="0" smtClean="0"/>
              <a:t>Every workman whose name is borne on the muster rolls and </a:t>
            </a:r>
            <a:r>
              <a:rPr lang="en-US" sz="2400" b="1" dirty="0" smtClean="0"/>
              <a:t>who presents for work at the time appointed </a:t>
            </a:r>
            <a:r>
              <a:rPr lang="en-US" sz="2400" dirty="0" smtClean="0"/>
              <a:t>during normal working hours on any day and </a:t>
            </a:r>
            <a:r>
              <a:rPr lang="en-US" sz="2400" b="1" dirty="0" smtClean="0"/>
              <a:t>is not given employment by the employer within two hours </a:t>
            </a:r>
            <a:r>
              <a:rPr lang="en-US" sz="2400" dirty="0" smtClean="0"/>
              <a:t>of his so presenting himself shall be deemed to have been laid-off for that day</a:t>
            </a:r>
          </a:p>
          <a:p>
            <a:r>
              <a:rPr lang="en-US" sz="2400" dirty="0" smtClean="0"/>
              <a:t>If the workman, </a:t>
            </a:r>
            <a:r>
              <a:rPr lang="en-US" sz="2400" b="1" dirty="0" smtClean="0"/>
              <a:t>is asked to present during the second half of the shift instead, </a:t>
            </a:r>
            <a:r>
              <a:rPr lang="en-US" sz="2400" dirty="0" smtClean="0"/>
              <a:t>for the day and is given employment then, </a:t>
            </a:r>
            <a:r>
              <a:rPr lang="en-US" sz="2400" b="1" dirty="0" smtClean="0"/>
              <a:t>shall be deemed to have been laid off only for one-half of that day</a:t>
            </a:r>
          </a:p>
          <a:p>
            <a:r>
              <a:rPr lang="en-US" sz="2400" dirty="0" smtClean="0"/>
              <a:t>Further, that, </a:t>
            </a:r>
            <a:r>
              <a:rPr lang="en-US" sz="2400" b="1" dirty="0" smtClean="0"/>
              <a:t>if not given any such employment even after so presenting</a:t>
            </a:r>
            <a:r>
              <a:rPr lang="en-US" sz="2400" dirty="0" smtClean="0"/>
              <a:t> himself, he </a:t>
            </a:r>
            <a:r>
              <a:rPr lang="en-US" sz="2400" b="1" dirty="0" smtClean="0"/>
              <a:t>shall not be deemed to have been laid-off for the second half </a:t>
            </a:r>
            <a:r>
              <a:rPr lang="en-US" sz="2400" dirty="0" smtClean="0"/>
              <a:t>of the shift for the day, and </a:t>
            </a:r>
          </a:p>
          <a:p>
            <a:r>
              <a:rPr lang="en-US" sz="2400" b="1" dirty="0" smtClean="0"/>
              <a:t>Shall be entitled to full basic wages and dearness allowance for that </a:t>
            </a:r>
            <a:r>
              <a:rPr lang="en-US" sz="2400" b="1" dirty="0" smtClean="0"/>
              <a:t>day</a:t>
            </a:r>
            <a:endParaRPr lang="en-US" sz="2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Rights of workmen laid-off </a:t>
            </a:r>
            <a:br>
              <a:rPr lang="en-US" b="1" dirty="0" smtClean="0"/>
            </a:br>
            <a:r>
              <a:rPr lang="en-US" b="1" dirty="0" smtClean="0"/>
              <a:t>for compensation</a:t>
            </a:r>
            <a:endParaRPr lang="en-US" b="1" dirty="0"/>
          </a:p>
        </p:txBody>
      </p:sp>
      <p:sp>
        <p:nvSpPr>
          <p:cNvPr id="3" name="Content Placeholder 2"/>
          <p:cNvSpPr>
            <a:spLocks noGrp="1"/>
          </p:cNvSpPr>
          <p:nvPr>
            <p:ph idx="1"/>
          </p:nvPr>
        </p:nvSpPr>
        <p:spPr>
          <a:xfrm>
            <a:off x="457200" y="1676400"/>
            <a:ext cx="8229600" cy="4876800"/>
          </a:xfrm>
        </p:spPr>
        <p:txBody>
          <a:bodyPr>
            <a:normAutofit/>
          </a:bodyPr>
          <a:lstStyle/>
          <a:p>
            <a:pPr>
              <a:buNone/>
            </a:pPr>
            <a:r>
              <a:rPr lang="en-US" dirty="0" smtClean="0"/>
              <a:t>Whenever a workman (other than a </a:t>
            </a:r>
            <a:r>
              <a:rPr lang="en-US" dirty="0" err="1" smtClean="0"/>
              <a:t>badli</a:t>
            </a:r>
            <a:r>
              <a:rPr lang="en-US" dirty="0" smtClean="0"/>
              <a:t>/casual workman) whose name is borne on the muster rolls of an industrial establishment and </a:t>
            </a:r>
            <a:r>
              <a:rPr lang="en-US" b="1" dirty="0" smtClean="0"/>
              <a:t>who has completed one year of continuous service  </a:t>
            </a:r>
            <a:r>
              <a:rPr lang="en-US" dirty="0" smtClean="0"/>
              <a:t>is laid-off, whether continuously or intermittently,  </a:t>
            </a:r>
            <a:r>
              <a:rPr lang="en-US" b="1" dirty="0" smtClean="0"/>
              <a:t>shall be paid by the employer </a:t>
            </a:r>
            <a:r>
              <a:rPr lang="en-US" dirty="0" smtClean="0"/>
              <a:t>for all days during which he is so laid-off, except for such weekly holidays as may intervene-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Rate of compensation</a:t>
            </a:r>
            <a:endParaRPr lang="en-US" dirty="0"/>
          </a:p>
        </p:txBody>
      </p:sp>
      <p:sp>
        <p:nvSpPr>
          <p:cNvPr id="3" name="Content Placeholder 2"/>
          <p:cNvSpPr>
            <a:spLocks noGrp="1"/>
          </p:cNvSpPr>
          <p:nvPr>
            <p:ph idx="1"/>
          </p:nvPr>
        </p:nvSpPr>
        <p:spPr>
          <a:xfrm>
            <a:off x="533400" y="1371600"/>
            <a:ext cx="8229600" cy="5257800"/>
          </a:xfrm>
        </p:spPr>
        <p:txBody>
          <a:bodyPr>
            <a:normAutofit lnSpcReduction="10000"/>
          </a:bodyPr>
          <a:lstStyle/>
          <a:p>
            <a:pPr algn="just">
              <a:buNone/>
            </a:pPr>
            <a:r>
              <a:rPr lang="en-US" sz="3400" b="1" dirty="0" smtClean="0"/>
              <a:t> </a:t>
            </a:r>
            <a:r>
              <a:rPr lang="en-US" b="1" u="sng" dirty="0" smtClean="0"/>
              <a:t>Fifty per cent of the total of the basic wages and dearness allowance </a:t>
            </a:r>
          </a:p>
          <a:p>
            <a:pPr algn="just"/>
            <a:r>
              <a:rPr lang="en-US" b="1" dirty="0" smtClean="0"/>
              <a:t>No such compensation </a:t>
            </a:r>
            <a:r>
              <a:rPr lang="en-US" dirty="0" smtClean="0"/>
              <a:t>shall be payable in respect of any period of the lay-off </a:t>
            </a:r>
            <a:r>
              <a:rPr lang="en-US" b="1" dirty="0" smtClean="0"/>
              <a:t>after the expiry of the first forty-five days, </a:t>
            </a:r>
            <a:endParaRPr lang="en-US" b="1" dirty="0" smtClean="0"/>
          </a:p>
          <a:p>
            <a:pPr algn="just"/>
            <a:r>
              <a:rPr lang="en-US" b="1" dirty="0" smtClean="0"/>
              <a:t>As </a:t>
            </a:r>
            <a:r>
              <a:rPr lang="en-US" b="1" dirty="0" smtClean="0"/>
              <a:t>they can be lawfully retrenched by the employer</a:t>
            </a:r>
            <a:endParaRPr lang="en-US" dirty="0" smtClean="0"/>
          </a:p>
          <a:p>
            <a:pPr algn="just"/>
            <a:r>
              <a:rPr lang="en-US" dirty="0" smtClean="0"/>
              <a:t>The compensation already paid for 45 days </a:t>
            </a:r>
            <a:r>
              <a:rPr lang="en-US" b="1" dirty="0" smtClean="0"/>
              <a:t>can be adjusted in total  compensation payable for Retrenchment</a:t>
            </a:r>
            <a:r>
              <a:rPr lang="en-US" dirty="0" smtClean="0"/>
              <a:t>.</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a:bodyPr>
          <a:lstStyle/>
          <a:p>
            <a:r>
              <a:rPr lang="en-US" sz="3600" b="1" dirty="0" smtClean="0"/>
              <a:t>No Lay off compensation in certain cases</a:t>
            </a:r>
            <a:endParaRPr lang="en-US" sz="3600" b="1" dirty="0"/>
          </a:p>
        </p:txBody>
      </p:sp>
      <p:sp>
        <p:nvSpPr>
          <p:cNvPr id="3" name="Content Placeholder 2"/>
          <p:cNvSpPr>
            <a:spLocks noGrp="1"/>
          </p:cNvSpPr>
          <p:nvPr>
            <p:ph idx="1"/>
          </p:nvPr>
        </p:nvSpPr>
        <p:spPr>
          <a:xfrm>
            <a:off x="457200" y="1371600"/>
            <a:ext cx="8229600" cy="5181600"/>
          </a:xfrm>
        </p:spPr>
        <p:txBody>
          <a:bodyPr>
            <a:normAutofit fontScale="92500" lnSpcReduction="20000"/>
          </a:bodyPr>
          <a:lstStyle/>
          <a:p>
            <a:r>
              <a:rPr lang="en-US" dirty="0" smtClean="0"/>
              <a:t>If workers </a:t>
            </a:r>
            <a:r>
              <a:rPr lang="en-US" b="1" dirty="0" smtClean="0"/>
              <a:t>refuse to accept any alternative employment </a:t>
            </a:r>
            <a:r>
              <a:rPr lang="en-US" dirty="0" smtClean="0"/>
              <a:t>in the same establishment, or</a:t>
            </a:r>
          </a:p>
          <a:p>
            <a:r>
              <a:rPr lang="en-US" dirty="0" smtClean="0"/>
              <a:t> </a:t>
            </a:r>
            <a:r>
              <a:rPr lang="en-US" b="1" dirty="0" smtClean="0"/>
              <a:t>In any other establishment belonging to the same employer</a:t>
            </a:r>
            <a:r>
              <a:rPr lang="en-US" dirty="0" smtClean="0"/>
              <a:t> situated in the same town or village or within </a:t>
            </a:r>
            <a:r>
              <a:rPr lang="en-US" b="1" dirty="0" smtClean="0"/>
              <a:t>a radius of five miles </a:t>
            </a:r>
            <a:r>
              <a:rPr lang="en-US" dirty="0" smtClean="0"/>
              <a:t>and such alternative employment does not call for any special skill having same wage benefits</a:t>
            </a:r>
          </a:p>
          <a:p>
            <a:r>
              <a:rPr lang="en-US" b="1" dirty="0" smtClean="0"/>
              <a:t> If any worker does not present for work </a:t>
            </a:r>
            <a:r>
              <a:rPr lang="en-US" dirty="0" smtClean="0"/>
              <a:t>at the establishment at the appointed time during normal working hours at least once a day;</a:t>
            </a:r>
          </a:p>
          <a:p>
            <a:r>
              <a:rPr lang="en-US" dirty="0" smtClean="0"/>
              <a:t> If such </a:t>
            </a:r>
            <a:r>
              <a:rPr lang="en-US" b="1" dirty="0" smtClean="0"/>
              <a:t>laying-off is due to a strike or slowing-down of production</a:t>
            </a:r>
            <a:r>
              <a:rPr lang="en-US" dirty="0" smtClean="0"/>
              <a:t> on the part of workmen in another part of the establishment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a:bodyPr>
          <a:lstStyle/>
          <a:p>
            <a:r>
              <a:rPr lang="en-US" b="1" dirty="0" smtClean="0"/>
              <a:t>RETRENCHMENT u/s 2(</a:t>
            </a:r>
            <a:r>
              <a:rPr lang="en-US" b="1" dirty="0" err="1" smtClean="0"/>
              <a:t>oo</a:t>
            </a:r>
            <a:r>
              <a:rPr lang="en-US" b="1" dirty="0" smtClean="0"/>
              <a:t>) </a:t>
            </a:r>
            <a:br>
              <a:rPr lang="en-US" b="1" dirty="0" smtClean="0"/>
            </a:br>
            <a:r>
              <a:rPr lang="en-US" sz="2700" b="1" dirty="0" smtClean="0"/>
              <a:t>(Relates to surplus </a:t>
            </a:r>
            <a:r>
              <a:rPr lang="en-US" sz="2700" b="1" dirty="0" err="1" smtClean="0"/>
              <a:t>labour</a:t>
            </a:r>
            <a:r>
              <a:rPr lang="en-US" sz="2700" b="1" dirty="0" smtClean="0"/>
              <a:t>) </a:t>
            </a:r>
            <a:endParaRPr lang="en-US" sz="2700" b="1" dirty="0"/>
          </a:p>
        </p:txBody>
      </p:sp>
      <p:sp>
        <p:nvSpPr>
          <p:cNvPr id="3" name="Content Placeholder 2"/>
          <p:cNvSpPr>
            <a:spLocks noGrp="1"/>
          </p:cNvSpPr>
          <p:nvPr>
            <p:ph idx="1"/>
          </p:nvPr>
        </p:nvSpPr>
        <p:spPr>
          <a:xfrm>
            <a:off x="457200" y="1143000"/>
            <a:ext cx="8229600" cy="5334000"/>
          </a:xfrm>
        </p:spPr>
        <p:txBody>
          <a:bodyPr>
            <a:normAutofit fontScale="85000" lnSpcReduction="10000"/>
          </a:bodyPr>
          <a:lstStyle/>
          <a:p>
            <a:pPr algn="just"/>
            <a:r>
              <a:rPr lang="en-US" dirty="0" smtClean="0"/>
              <a:t>Retrenchment means </a:t>
            </a:r>
            <a:r>
              <a:rPr lang="en-US" b="1" dirty="0" smtClean="0"/>
              <a:t>Permanent</a:t>
            </a:r>
            <a:r>
              <a:rPr lang="en-US" dirty="0" smtClean="0"/>
              <a:t> </a:t>
            </a:r>
            <a:r>
              <a:rPr lang="en-US" b="1" dirty="0" smtClean="0"/>
              <a:t>termination by the employer of the services of any number of workmen</a:t>
            </a:r>
            <a:r>
              <a:rPr lang="en-US" dirty="0" smtClean="0"/>
              <a:t> for any reason whatsoever – </a:t>
            </a:r>
            <a:r>
              <a:rPr lang="en-US" b="1" u="sng" dirty="0" smtClean="0"/>
              <a:t>otherwise than </a:t>
            </a:r>
            <a:r>
              <a:rPr lang="en-US" b="1" dirty="0" smtClean="0"/>
              <a:t>as a punishment inflicted by way of disciplinary action</a:t>
            </a:r>
            <a:r>
              <a:rPr lang="en-US" dirty="0" smtClean="0"/>
              <a:t>;</a:t>
            </a:r>
          </a:p>
          <a:p>
            <a:pPr algn="just">
              <a:buNone/>
            </a:pPr>
            <a:r>
              <a:rPr lang="en-US" dirty="0" smtClean="0"/>
              <a:t>    and </a:t>
            </a:r>
            <a:r>
              <a:rPr lang="en-US" b="1" u="sng" dirty="0" smtClean="0"/>
              <a:t>does not include-</a:t>
            </a:r>
            <a:r>
              <a:rPr lang="en-US" dirty="0" smtClean="0"/>
              <a:t>-</a:t>
            </a:r>
          </a:p>
          <a:p>
            <a:pPr algn="just">
              <a:buFont typeface="Wingdings" pitchFamily="2" charset="2"/>
              <a:buChar char="Ø"/>
            </a:pPr>
            <a:r>
              <a:rPr lang="en-US" b="1" dirty="0" smtClean="0"/>
              <a:t>Voluntary retirement </a:t>
            </a:r>
            <a:r>
              <a:rPr lang="en-US" dirty="0" smtClean="0"/>
              <a:t>of the workman; or</a:t>
            </a:r>
          </a:p>
          <a:p>
            <a:pPr algn="just">
              <a:buFont typeface="Wingdings" pitchFamily="2" charset="2"/>
              <a:buChar char="Ø"/>
            </a:pPr>
            <a:r>
              <a:rPr lang="en-US" b="1" dirty="0" smtClean="0"/>
              <a:t>Retirement </a:t>
            </a:r>
            <a:r>
              <a:rPr lang="en-US" dirty="0" smtClean="0"/>
              <a:t>of the workman on </a:t>
            </a:r>
            <a:r>
              <a:rPr lang="en-US" b="1" dirty="0" smtClean="0"/>
              <a:t>reaching the age of superannuation; </a:t>
            </a:r>
            <a:r>
              <a:rPr lang="en-US" dirty="0" smtClean="0"/>
              <a:t>or</a:t>
            </a:r>
            <a:r>
              <a:rPr lang="en-US" b="1" dirty="0" smtClean="0"/>
              <a:t> </a:t>
            </a:r>
          </a:p>
          <a:p>
            <a:pPr algn="just">
              <a:buFont typeface="Wingdings" pitchFamily="2" charset="2"/>
              <a:buChar char="Ø"/>
            </a:pPr>
            <a:r>
              <a:rPr lang="en-US" dirty="0" smtClean="0"/>
              <a:t>Termination of the service of the workman as a result of the </a:t>
            </a:r>
            <a:r>
              <a:rPr lang="en-US" b="1" dirty="0" smtClean="0"/>
              <a:t>non-renewal of the contract of employment </a:t>
            </a:r>
            <a:r>
              <a:rPr lang="en-US" dirty="0" smtClean="0"/>
              <a:t>concerned on its expiry; or</a:t>
            </a:r>
          </a:p>
          <a:p>
            <a:pPr algn="just">
              <a:buFont typeface="Wingdings" pitchFamily="2" charset="2"/>
              <a:buChar char="Ø"/>
            </a:pPr>
            <a:r>
              <a:rPr lang="en-US" dirty="0" smtClean="0"/>
              <a:t>Termination of the services of a workman on the ground of </a:t>
            </a:r>
            <a:r>
              <a:rPr lang="en-US" b="1" dirty="0" smtClean="0"/>
              <a:t>continued ill-health</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a:t>
            </a:r>
            <a:endParaRPr lang="en-US" b="1" dirty="0"/>
          </a:p>
        </p:txBody>
      </p:sp>
      <p:sp>
        <p:nvSpPr>
          <p:cNvPr id="3" name="Content Placeholder 2"/>
          <p:cNvSpPr>
            <a:spLocks noGrp="1"/>
          </p:cNvSpPr>
          <p:nvPr>
            <p:ph idx="1"/>
          </p:nvPr>
        </p:nvSpPr>
        <p:spPr>
          <a:xfrm>
            <a:off x="457200" y="1371600"/>
            <a:ext cx="8229600" cy="5257800"/>
          </a:xfrm>
        </p:spPr>
        <p:txBody>
          <a:bodyPr>
            <a:normAutofit/>
          </a:bodyPr>
          <a:lstStyle/>
          <a:p>
            <a:pPr>
              <a:buNone/>
            </a:pPr>
            <a:r>
              <a:rPr lang="en-US" dirty="0" smtClean="0"/>
              <a:t>The act </a:t>
            </a:r>
            <a:r>
              <a:rPr lang="en-US" b="1" dirty="0" smtClean="0"/>
              <a:t>primarily aims at investigation and settlement of industrial disputes </a:t>
            </a:r>
            <a:r>
              <a:rPr lang="en-US" dirty="0" smtClean="0"/>
              <a:t>with a view to-</a:t>
            </a:r>
          </a:p>
          <a:p>
            <a:r>
              <a:rPr lang="en-US" b="1" dirty="0" smtClean="0"/>
              <a:t>To secure industrial peace and harmony </a:t>
            </a:r>
            <a:r>
              <a:rPr lang="en-US" dirty="0" smtClean="0"/>
              <a:t>by providing mechanism and procedure for the investigation and settlement of industrial disputes </a:t>
            </a:r>
            <a:r>
              <a:rPr lang="en-US" b="1" dirty="0"/>
              <a:t>t</a:t>
            </a:r>
            <a:r>
              <a:rPr lang="en-US" b="1" dirty="0" smtClean="0"/>
              <a:t>hrough</a:t>
            </a:r>
            <a:r>
              <a:rPr lang="en-US" b="1" dirty="0" smtClean="0"/>
              <a:t>-</a:t>
            </a:r>
            <a:endParaRPr lang="en-US" b="1" dirty="0" smtClean="0"/>
          </a:p>
          <a:p>
            <a:r>
              <a:rPr lang="en-US" b="1" dirty="0" smtClean="0"/>
              <a:t> Conciliation, Arbitration and </a:t>
            </a:r>
            <a:r>
              <a:rPr lang="en-US" b="1" dirty="0" smtClean="0"/>
              <a:t>Adjudication Machinery under </a:t>
            </a:r>
            <a:r>
              <a:rPr lang="en-US" b="1" dirty="0" smtClean="0"/>
              <a:t>the </a:t>
            </a:r>
            <a:r>
              <a:rPr lang="en-US" b="1" dirty="0" smtClean="0"/>
              <a:t>statute</a:t>
            </a:r>
            <a:endParaRPr lang="en-US" b="1"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Conditions precedent to retrenchment of workmen</a:t>
            </a:r>
            <a:endParaRPr lang="en-US" sz="3200" b="1" dirty="0"/>
          </a:p>
        </p:txBody>
      </p:sp>
      <p:sp>
        <p:nvSpPr>
          <p:cNvPr id="3" name="Content Placeholder 2"/>
          <p:cNvSpPr>
            <a:spLocks noGrp="1"/>
          </p:cNvSpPr>
          <p:nvPr>
            <p:ph idx="1"/>
          </p:nvPr>
        </p:nvSpPr>
        <p:spPr>
          <a:xfrm>
            <a:off x="457200" y="1524000"/>
            <a:ext cx="8229600" cy="5029200"/>
          </a:xfrm>
        </p:spPr>
        <p:txBody>
          <a:bodyPr>
            <a:normAutofit/>
          </a:bodyPr>
          <a:lstStyle/>
          <a:p>
            <a:pPr algn="just"/>
            <a:r>
              <a:rPr lang="en-US" dirty="0" smtClean="0"/>
              <a:t>No workman employed in any industry </a:t>
            </a:r>
            <a:r>
              <a:rPr lang="en-US" b="1" dirty="0" smtClean="0"/>
              <a:t>who has completed continuous service of one year </a:t>
            </a:r>
            <a:r>
              <a:rPr lang="en-US" dirty="0" smtClean="0"/>
              <a:t>shall be retrenched until—</a:t>
            </a:r>
          </a:p>
          <a:p>
            <a:pPr algn="just"/>
            <a:r>
              <a:rPr lang="en-US" dirty="0" smtClean="0"/>
              <a:t>The workman </a:t>
            </a:r>
            <a:r>
              <a:rPr lang="en-US" b="1" dirty="0" smtClean="0"/>
              <a:t>has been given one month's notice in writing </a:t>
            </a:r>
            <a:r>
              <a:rPr lang="en-US" dirty="0" smtClean="0"/>
              <a:t>indicating the reasons for retrenchment and the period of notice has expired, or</a:t>
            </a:r>
          </a:p>
          <a:p>
            <a:pPr algn="just"/>
            <a:r>
              <a:rPr lang="en-US" dirty="0" smtClean="0"/>
              <a:t> The workman </a:t>
            </a:r>
            <a:r>
              <a:rPr lang="en-US" b="1" dirty="0" smtClean="0"/>
              <a:t>has been paid in lieu of such notice</a:t>
            </a:r>
            <a:r>
              <a:rPr lang="en-US" dirty="0" smtClean="0"/>
              <a:t>, wages for the period of the notice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COMPENSATION FOR RETRENCHMENT</a:t>
            </a:r>
            <a:br>
              <a:rPr lang="en-US" sz="3600" b="1" dirty="0" smtClean="0"/>
            </a:br>
            <a:r>
              <a:rPr lang="en-US" sz="3600" b="1" dirty="0" smtClean="0"/>
              <a:t>U/S 25F</a:t>
            </a:r>
            <a:endParaRPr lang="en-US" sz="3600" b="1" dirty="0"/>
          </a:p>
        </p:txBody>
      </p:sp>
      <p:sp>
        <p:nvSpPr>
          <p:cNvPr id="3" name="Content Placeholder 2"/>
          <p:cNvSpPr>
            <a:spLocks noGrp="1"/>
          </p:cNvSpPr>
          <p:nvPr>
            <p:ph idx="1"/>
          </p:nvPr>
        </p:nvSpPr>
        <p:spPr>
          <a:xfrm>
            <a:off x="457200" y="1600200"/>
            <a:ext cx="8229600" cy="4876800"/>
          </a:xfrm>
        </p:spPr>
        <p:txBody>
          <a:bodyPr>
            <a:normAutofit/>
          </a:bodyPr>
          <a:lstStyle/>
          <a:p>
            <a:pPr algn="just"/>
            <a:r>
              <a:rPr lang="en-US" sz="3600" dirty="0" smtClean="0"/>
              <a:t>Each worker shall be paid </a:t>
            </a:r>
            <a:r>
              <a:rPr lang="en-US" sz="3600" b="1" dirty="0" smtClean="0"/>
              <a:t>wages equivalent to </a:t>
            </a:r>
            <a:r>
              <a:rPr lang="en-US" sz="3600" b="1" u="sng" dirty="0" smtClean="0"/>
              <a:t>fifteen days‘ average pay for every completed year of continuous service</a:t>
            </a:r>
            <a:r>
              <a:rPr lang="en-US" sz="3600" b="1" dirty="0" smtClean="0"/>
              <a:t> </a:t>
            </a:r>
            <a:r>
              <a:rPr lang="en-US" sz="3600" dirty="0" smtClean="0"/>
              <a:t>or any part thereof in excess of six months; and</a:t>
            </a:r>
          </a:p>
          <a:p>
            <a:pPr algn="just"/>
            <a:r>
              <a:rPr lang="en-US" sz="3600" b="1" dirty="0" smtClean="0"/>
              <a:t>Notice</a:t>
            </a:r>
            <a:r>
              <a:rPr lang="en-US" sz="3600" dirty="0" smtClean="0"/>
              <a:t> in the prescribed manner is served on </a:t>
            </a:r>
            <a:r>
              <a:rPr lang="en-US" sz="3600" b="1" dirty="0" smtClean="0"/>
              <a:t>the appropriate Government</a:t>
            </a:r>
            <a:endParaRPr lang="en-US" sz="36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 Compensation Rules (Retrenchment)</a:t>
            </a:r>
            <a:br>
              <a:rPr lang="en-US" sz="4000" b="1" dirty="0" smtClean="0"/>
            </a:br>
            <a:r>
              <a:rPr lang="en-US" sz="4000" b="1" dirty="0" smtClean="0"/>
              <a:t>(No compensation)</a:t>
            </a:r>
            <a:endParaRPr lang="en-US" sz="4000" b="1" dirty="0"/>
          </a:p>
        </p:txBody>
      </p:sp>
      <p:sp>
        <p:nvSpPr>
          <p:cNvPr id="3" name="Content Placeholder 2"/>
          <p:cNvSpPr>
            <a:spLocks noGrp="1"/>
          </p:cNvSpPr>
          <p:nvPr>
            <p:ph idx="1"/>
          </p:nvPr>
        </p:nvSpPr>
        <p:spPr>
          <a:xfrm>
            <a:off x="457200" y="1295400"/>
            <a:ext cx="8229600" cy="5105400"/>
          </a:xfrm>
        </p:spPr>
        <p:txBody>
          <a:bodyPr>
            <a:normAutofit/>
          </a:bodyPr>
          <a:lstStyle/>
          <a:p>
            <a:pPr>
              <a:buNone/>
            </a:pPr>
            <a:r>
              <a:rPr lang="en-US" dirty="0" smtClean="0"/>
              <a:t>Provides that </a:t>
            </a:r>
            <a:r>
              <a:rPr lang="en-US" b="1" dirty="0" smtClean="0"/>
              <a:t>nothing in this section shall apply to</a:t>
            </a:r>
            <a:r>
              <a:rPr lang="en-US" dirty="0" smtClean="0"/>
              <a:t>-</a:t>
            </a:r>
          </a:p>
          <a:p>
            <a:pPr algn="just">
              <a:buFont typeface="Wingdings" pitchFamily="2" charset="2"/>
              <a:buChar char="Ø"/>
            </a:pPr>
            <a:r>
              <a:rPr lang="en-US" dirty="0" smtClean="0"/>
              <a:t> An undertaking in which--</a:t>
            </a:r>
            <a:r>
              <a:rPr lang="en-US" b="1" dirty="0" smtClean="0"/>
              <a:t>less than fifty workmen </a:t>
            </a:r>
            <a:r>
              <a:rPr lang="en-US" dirty="0" smtClean="0"/>
              <a:t>are employed, or were employed on an average per working day </a:t>
            </a:r>
            <a:r>
              <a:rPr lang="en-US" b="1" dirty="0" smtClean="0"/>
              <a:t>in the preceding twelve months</a:t>
            </a:r>
            <a:r>
              <a:rPr lang="en-US" dirty="0" smtClean="0"/>
              <a:t>,</a:t>
            </a:r>
          </a:p>
          <a:p>
            <a:pPr algn="just">
              <a:buFont typeface="Wingdings" pitchFamily="2" charset="2"/>
              <a:buChar char="Ø"/>
            </a:pPr>
            <a:r>
              <a:rPr lang="en-US" dirty="0" smtClean="0"/>
              <a:t> An undertaking set up for the </a:t>
            </a:r>
            <a:r>
              <a:rPr lang="en-US" b="1" dirty="0" smtClean="0"/>
              <a:t>construction of buildings, bridges, roads, canals, dams or for other construction work</a:t>
            </a:r>
            <a:r>
              <a:rPr lang="en-US" dirty="0" smtClean="0"/>
              <a:t> or project.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PROCEDURE FOR RETRENCHMENT</a:t>
            </a:r>
            <a:endParaRPr lang="en-US" sz="4000" b="1" dirty="0"/>
          </a:p>
        </p:txBody>
      </p:sp>
      <p:sp>
        <p:nvSpPr>
          <p:cNvPr id="3" name="Content Placeholder 2"/>
          <p:cNvSpPr>
            <a:spLocks noGrp="1"/>
          </p:cNvSpPr>
          <p:nvPr>
            <p:ph idx="1"/>
          </p:nvPr>
        </p:nvSpPr>
        <p:spPr>
          <a:xfrm>
            <a:off x="457200" y="1600200"/>
            <a:ext cx="8229600" cy="4876800"/>
          </a:xfrm>
        </p:spPr>
        <p:txBody>
          <a:bodyPr>
            <a:normAutofit lnSpcReduction="10000"/>
          </a:bodyPr>
          <a:lstStyle/>
          <a:p>
            <a:pPr algn="just">
              <a:buNone/>
            </a:pPr>
            <a:r>
              <a:rPr lang="en-US" dirty="0" smtClean="0"/>
              <a:t> In the </a:t>
            </a:r>
            <a:r>
              <a:rPr lang="en-US" b="1" dirty="0" smtClean="0"/>
              <a:t>absence of any agreement </a:t>
            </a:r>
            <a:r>
              <a:rPr lang="en-US" dirty="0" smtClean="0"/>
              <a:t>between the employer and the workman </a:t>
            </a:r>
          </a:p>
          <a:p>
            <a:pPr algn="just">
              <a:buFont typeface="Wingdings" pitchFamily="2" charset="2"/>
              <a:buChar char="Ø"/>
            </a:pPr>
            <a:r>
              <a:rPr lang="en-US" dirty="0" smtClean="0"/>
              <a:t>The employer shall </a:t>
            </a:r>
            <a:r>
              <a:rPr lang="en-US" u="sng" dirty="0" smtClean="0"/>
              <a:t>ordinarily </a:t>
            </a:r>
            <a:r>
              <a:rPr lang="en-US" b="1" u="sng" dirty="0" smtClean="0"/>
              <a:t>follow the rule ‘last come first go’</a:t>
            </a:r>
          </a:p>
          <a:p>
            <a:pPr algn="just">
              <a:buNone/>
            </a:pPr>
            <a:r>
              <a:rPr lang="en-US" b="1" u="sng" dirty="0" smtClean="0"/>
              <a:t>Re-employment of retrenched workmen- </a:t>
            </a:r>
          </a:p>
          <a:p>
            <a:pPr algn="just">
              <a:buFont typeface="Wingdings" pitchFamily="2" charset="2"/>
              <a:buChar char="Ø"/>
            </a:pPr>
            <a:r>
              <a:rPr lang="en-US" dirty="0" smtClean="0"/>
              <a:t>Where any workmen are retrenched, and the employer proposes to further employment of  any workers, shall, first give an opportunity to the retrenched workmen who offer themselves for re-employment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Compensation to workmen in case of Transfer of</a:t>
            </a:r>
            <a:br>
              <a:rPr lang="en-US" sz="3200" b="1" dirty="0" smtClean="0"/>
            </a:br>
            <a:r>
              <a:rPr lang="en-US" sz="3200" b="1" dirty="0" smtClean="0"/>
              <a:t>Undertakings (section 25FF)</a:t>
            </a:r>
            <a:endParaRPr lang="en-US" sz="3200" b="1" dirty="0"/>
          </a:p>
        </p:txBody>
      </p:sp>
      <p:sp>
        <p:nvSpPr>
          <p:cNvPr id="3" name="Content Placeholder 2"/>
          <p:cNvSpPr>
            <a:spLocks noGrp="1"/>
          </p:cNvSpPr>
          <p:nvPr>
            <p:ph idx="1"/>
          </p:nvPr>
        </p:nvSpPr>
        <p:spPr>
          <a:xfrm>
            <a:off x="457200" y="1371600"/>
            <a:ext cx="8229600" cy="5257800"/>
          </a:xfrm>
        </p:spPr>
        <p:txBody>
          <a:bodyPr>
            <a:normAutofit/>
          </a:bodyPr>
          <a:lstStyle/>
          <a:p>
            <a:pPr algn="just"/>
            <a:r>
              <a:rPr lang="en-US" dirty="0" smtClean="0"/>
              <a:t>Where the </a:t>
            </a:r>
            <a:r>
              <a:rPr lang="en-US" b="1" dirty="0" smtClean="0"/>
              <a:t>ownership or management of an undertaking is transferred</a:t>
            </a:r>
            <a:r>
              <a:rPr lang="en-US" dirty="0" smtClean="0"/>
              <a:t>, whether by agreement or by operation of law, </a:t>
            </a:r>
          </a:p>
          <a:p>
            <a:pPr algn="just"/>
            <a:r>
              <a:rPr lang="en-US" dirty="0" smtClean="0"/>
              <a:t>Every workman </a:t>
            </a:r>
            <a:r>
              <a:rPr lang="en-US" b="1" dirty="0" smtClean="0"/>
              <a:t>who has been in continuous service for not less than one year </a:t>
            </a:r>
            <a:r>
              <a:rPr lang="en-US" dirty="0" smtClean="0"/>
              <a:t>in that undertaking immediately before such transfer </a:t>
            </a:r>
            <a:r>
              <a:rPr lang="en-US" b="1" dirty="0" smtClean="0"/>
              <a:t>shall be entitled to notice and compensation </a:t>
            </a:r>
            <a:r>
              <a:rPr lang="en-US" dirty="0" smtClean="0"/>
              <a:t>in accordance with the provisions of </a:t>
            </a:r>
            <a:r>
              <a:rPr lang="en-US" b="1" dirty="0" smtClean="0"/>
              <a:t>section 25F, as if the workman had been retrenched</a:t>
            </a:r>
            <a:endParaRPr lang="en-US"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Compensation Rules (Transfer of undertaking) </a:t>
            </a:r>
            <a:r>
              <a:rPr lang="en-US" sz="3600" b="1" dirty="0" smtClean="0"/>
              <a:t/>
            </a:r>
            <a:br>
              <a:rPr lang="en-US" sz="3600" b="1" dirty="0" smtClean="0"/>
            </a:br>
            <a:r>
              <a:rPr lang="en-US" sz="3600" b="1" dirty="0" smtClean="0"/>
              <a:t> (No compensation)</a:t>
            </a:r>
            <a:endParaRPr lang="en-US" sz="3600" b="1" dirty="0"/>
          </a:p>
        </p:txBody>
      </p:sp>
      <p:sp>
        <p:nvSpPr>
          <p:cNvPr id="3" name="Content Placeholder 2"/>
          <p:cNvSpPr>
            <a:spLocks noGrp="1"/>
          </p:cNvSpPr>
          <p:nvPr>
            <p:ph idx="1"/>
          </p:nvPr>
        </p:nvSpPr>
        <p:spPr>
          <a:xfrm>
            <a:off x="304800" y="1600200"/>
            <a:ext cx="8610600" cy="4953000"/>
          </a:xfrm>
        </p:spPr>
        <p:txBody>
          <a:bodyPr>
            <a:normAutofit lnSpcReduction="10000"/>
          </a:bodyPr>
          <a:lstStyle/>
          <a:p>
            <a:pPr algn="just">
              <a:buNone/>
            </a:pPr>
            <a:r>
              <a:rPr lang="en-US" dirty="0" smtClean="0"/>
              <a:t>Provides that </a:t>
            </a:r>
            <a:r>
              <a:rPr lang="en-US" b="1" u="sng" dirty="0" smtClean="0"/>
              <a:t>nothing in this section shall apply </a:t>
            </a:r>
            <a:r>
              <a:rPr lang="en-US" dirty="0" smtClean="0"/>
              <a:t>if -</a:t>
            </a:r>
          </a:p>
          <a:p>
            <a:pPr algn="just">
              <a:buFont typeface="Wingdings" pitchFamily="2" charset="2"/>
              <a:buChar char="Ø"/>
            </a:pPr>
            <a:r>
              <a:rPr lang="en-US" dirty="0" smtClean="0"/>
              <a:t>The </a:t>
            </a:r>
            <a:r>
              <a:rPr lang="en-US" b="1" dirty="0" smtClean="0"/>
              <a:t>service of the workman </a:t>
            </a:r>
            <a:r>
              <a:rPr lang="en-US" dirty="0" smtClean="0"/>
              <a:t>has </a:t>
            </a:r>
            <a:r>
              <a:rPr lang="en-US" b="1" dirty="0" smtClean="0"/>
              <a:t>not</a:t>
            </a:r>
            <a:r>
              <a:rPr lang="en-US" dirty="0" smtClean="0"/>
              <a:t> been </a:t>
            </a:r>
            <a:r>
              <a:rPr lang="en-US" b="1" dirty="0" smtClean="0"/>
              <a:t>interrupted</a:t>
            </a:r>
            <a:r>
              <a:rPr lang="en-US" dirty="0" smtClean="0"/>
              <a:t> by such transfer;</a:t>
            </a:r>
          </a:p>
          <a:p>
            <a:pPr algn="just">
              <a:buFont typeface="Wingdings" pitchFamily="2" charset="2"/>
              <a:buChar char="Ø"/>
            </a:pPr>
            <a:r>
              <a:rPr lang="en-US" dirty="0" smtClean="0"/>
              <a:t>The </a:t>
            </a:r>
            <a:r>
              <a:rPr lang="en-US" b="1" dirty="0" smtClean="0"/>
              <a:t>terms and conditions </a:t>
            </a:r>
            <a:r>
              <a:rPr lang="en-US" dirty="0" smtClean="0"/>
              <a:t>of service applicable  </a:t>
            </a:r>
            <a:r>
              <a:rPr lang="en-US" b="1" dirty="0" smtClean="0"/>
              <a:t>are same </a:t>
            </a:r>
            <a:r>
              <a:rPr lang="en-US" dirty="0" smtClean="0"/>
              <a:t>/are not in any way less </a:t>
            </a:r>
            <a:r>
              <a:rPr lang="en-US" dirty="0" err="1" smtClean="0"/>
              <a:t>favourable</a:t>
            </a:r>
            <a:r>
              <a:rPr lang="en-US" dirty="0" smtClean="0"/>
              <a:t>, and</a:t>
            </a:r>
          </a:p>
          <a:p>
            <a:pPr algn="just">
              <a:buFont typeface="Wingdings" pitchFamily="2" charset="2"/>
              <a:buChar char="Ø"/>
            </a:pPr>
            <a:r>
              <a:rPr lang="en-US" dirty="0" smtClean="0"/>
              <a:t>The </a:t>
            </a:r>
            <a:r>
              <a:rPr lang="en-US" b="1" dirty="0" smtClean="0"/>
              <a:t>new employer is, legally liable to pay to the workman</a:t>
            </a:r>
            <a:r>
              <a:rPr lang="en-US" dirty="0" smtClean="0"/>
              <a:t>, in the event of his retrenchment, </a:t>
            </a:r>
            <a:r>
              <a:rPr lang="en-US" b="1" dirty="0" smtClean="0"/>
              <a:t>compensation on the basis total continuous service</a:t>
            </a:r>
            <a:endParaRPr lang="en-US"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Closure of Industrial Establishment</a:t>
            </a:r>
            <a:br>
              <a:rPr lang="en-US" b="1" dirty="0" smtClean="0"/>
            </a:br>
            <a:endParaRPr lang="en-US" b="1" dirty="0"/>
          </a:p>
        </p:txBody>
      </p:sp>
      <p:sp>
        <p:nvSpPr>
          <p:cNvPr id="3" name="Content Placeholder 2"/>
          <p:cNvSpPr>
            <a:spLocks noGrp="1"/>
          </p:cNvSpPr>
          <p:nvPr>
            <p:ph idx="1"/>
          </p:nvPr>
        </p:nvSpPr>
        <p:spPr>
          <a:xfrm>
            <a:off x="457200" y="1295400"/>
            <a:ext cx="8229600" cy="5257800"/>
          </a:xfrm>
        </p:spPr>
        <p:txBody>
          <a:bodyPr>
            <a:normAutofit/>
          </a:bodyPr>
          <a:lstStyle/>
          <a:p>
            <a:pPr algn="just">
              <a:buNone/>
            </a:pPr>
            <a:r>
              <a:rPr lang="en-US" dirty="0" smtClean="0"/>
              <a:t>U/S 25 (o) "closure" means the </a:t>
            </a:r>
            <a:r>
              <a:rPr lang="en-US" b="1" u="sng" dirty="0" smtClean="0"/>
              <a:t>permanent closing down of a place of employment </a:t>
            </a:r>
            <a:r>
              <a:rPr lang="en-US" dirty="0" smtClean="0"/>
              <a:t>or part thereof. An employer who intends to close down an undertaking shall serve-</a:t>
            </a:r>
          </a:p>
          <a:p>
            <a:pPr algn="just">
              <a:buFont typeface="Wingdings" pitchFamily="2" charset="2"/>
              <a:buChar char="Ø"/>
            </a:pPr>
            <a:r>
              <a:rPr lang="en-US" b="1" dirty="0" smtClean="0"/>
              <a:t>At least sixty days notice/wages in lieu of notice </a:t>
            </a:r>
            <a:r>
              <a:rPr lang="en-US" dirty="0" smtClean="0"/>
              <a:t>before the date on which the intended closure is to become effective</a:t>
            </a:r>
          </a:p>
          <a:p>
            <a:pPr algn="just">
              <a:buFont typeface="Wingdings" pitchFamily="2" charset="2"/>
              <a:buChar char="Ø"/>
            </a:pPr>
            <a:r>
              <a:rPr lang="en-US" dirty="0" smtClean="0"/>
              <a:t>In the prescribed manner, </a:t>
            </a:r>
            <a:r>
              <a:rPr lang="en-US" b="1" dirty="0" smtClean="0"/>
              <a:t>on the appropriate Government stating clearly the reasons </a:t>
            </a:r>
            <a:r>
              <a:rPr lang="en-US" dirty="0" smtClean="0"/>
              <a:t>for the intended closure of the undertaking</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b="1" dirty="0" smtClean="0"/>
              <a:t>Compensation (Closure U/S 25FFF)</a:t>
            </a:r>
            <a:endParaRPr lang="en-US" dirty="0"/>
          </a:p>
        </p:txBody>
      </p:sp>
      <p:sp>
        <p:nvSpPr>
          <p:cNvPr id="3" name="Content Placeholder 2"/>
          <p:cNvSpPr>
            <a:spLocks noGrp="1"/>
          </p:cNvSpPr>
          <p:nvPr>
            <p:ph idx="1"/>
          </p:nvPr>
        </p:nvSpPr>
        <p:spPr/>
        <p:txBody>
          <a:bodyPr>
            <a:normAutofit/>
          </a:bodyPr>
          <a:lstStyle/>
          <a:p>
            <a:pPr>
              <a:buNone/>
            </a:pPr>
            <a:r>
              <a:rPr lang="en-US" dirty="0" smtClean="0"/>
              <a:t>Where an undertaking is </a:t>
            </a:r>
            <a:r>
              <a:rPr lang="en-US" b="1" dirty="0" smtClean="0"/>
              <a:t>closed down for any reason whatsoever</a:t>
            </a:r>
            <a:r>
              <a:rPr lang="en-US" dirty="0" smtClean="0"/>
              <a:t>; </a:t>
            </a:r>
          </a:p>
          <a:p>
            <a:pPr algn="just">
              <a:buFont typeface="Wingdings" pitchFamily="2" charset="2"/>
              <a:buChar char="Ø"/>
            </a:pPr>
            <a:r>
              <a:rPr lang="en-US" dirty="0" smtClean="0"/>
              <a:t>Every workman who has been in </a:t>
            </a:r>
            <a:r>
              <a:rPr lang="en-US" b="1" dirty="0" smtClean="0"/>
              <a:t>continuous service not less than one year </a:t>
            </a:r>
            <a:r>
              <a:rPr lang="en-US" dirty="0" smtClean="0"/>
              <a:t>in that undertaking immediately before such closure</a:t>
            </a:r>
          </a:p>
          <a:p>
            <a:pPr algn="just">
              <a:buFont typeface="Wingdings" pitchFamily="2" charset="2"/>
              <a:buChar char="Ø"/>
            </a:pPr>
            <a:r>
              <a:rPr lang="en-US" dirty="0" smtClean="0"/>
              <a:t>Shall, be entitled to </a:t>
            </a:r>
            <a:r>
              <a:rPr lang="en-US" b="1" u="sng" dirty="0" smtClean="0"/>
              <a:t>notice and compensation in accordance with the provisions of section 25F</a:t>
            </a:r>
            <a:r>
              <a:rPr lang="en-US" dirty="0" smtClean="0"/>
              <a:t>, as if the workman had been </a:t>
            </a:r>
            <a:r>
              <a:rPr lang="en-US" b="1" dirty="0" smtClean="0"/>
              <a:t>retrenched</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sz="4000" b="1" dirty="0" smtClean="0"/>
              <a:t>COMPENSATION RULES (CLOSURE)</a:t>
            </a:r>
            <a:br>
              <a:rPr lang="en-US" sz="4000" b="1" dirty="0" smtClean="0"/>
            </a:br>
            <a:r>
              <a:rPr lang="en-US" sz="4000" b="1" dirty="0" smtClean="0"/>
              <a:t> (Maximum compensation)</a:t>
            </a:r>
            <a:endParaRPr lang="en-US" sz="4000" b="1" dirty="0"/>
          </a:p>
        </p:txBody>
      </p:sp>
      <p:sp>
        <p:nvSpPr>
          <p:cNvPr id="3" name="Content Placeholder 2"/>
          <p:cNvSpPr>
            <a:spLocks noGrp="1"/>
          </p:cNvSpPr>
          <p:nvPr>
            <p:ph idx="1"/>
          </p:nvPr>
        </p:nvSpPr>
        <p:spPr/>
        <p:txBody>
          <a:bodyPr>
            <a:normAutofit/>
          </a:bodyPr>
          <a:lstStyle/>
          <a:p>
            <a:pPr algn="just">
              <a:buNone/>
            </a:pPr>
            <a:r>
              <a:rPr lang="en-US" sz="3600" dirty="0" smtClean="0"/>
              <a:t>Where the </a:t>
            </a:r>
            <a:r>
              <a:rPr lang="en-US" sz="3600" b="1" dirty="0" smtClean="0"/>
              <a:t>undertaking is closed down </a:t>
            </a:r>
            <a:r>
              <a:rPr lang="en-US" sz="3600" dirty="0" smtClean="0"/>
              <a:t>on account of - </a:t>
            </a:r>
          </a:p>
          <a:p>
            <a:pPr algn="just">
              <a:buFont typeface="Wingdings" pitchFamily="2" charset="2"/>
              <a:buChar char="Ø"/>
            </a:pPr>
            <a:r>
              <a:rPr lang="en-US" sz="3600" b="1" u="sng" dirty="0" smtClean="0"/>
              <a:t>Unavoidable circumstances </a:t>
            </a:r>
            <a:r>
              <a:rPr lang="en-US" sz="3600" b="1" dirty="0" smtClean="0"/>
              <a:t>beyond the control of the employer</a:t>
            </a:r>
            <a:r>
              <a:rPr lang="en-US" sz="3600" dirty="0" smtClean="0"/>
              <a:t>, the compensation to be paid to the workman </a:t>
            </a:r>
            <a:r>
              <a:rPr lang="en-US" sz="3600" b="1" u="sng" dirty="0" smtClean="0"/>
              <a:t>shall not exceed his average pay for three months</a:t>
            </a:r>
            <a:endParaRPr lang="en-US" sz="3600" b="1" u="sng"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b="1" dirty="0" smtClean="0"/>
              <a:t>Definitions of Machinery under the Act</a:t>
            </a:r>
            <a:endParaRPr lang="en-US" sz="3600" b="1" dirty="0"/>
          </a:p>
        </p:txBody>
      </p:sp>
      <p:sp>
        <p:nvSpPr>
          <p:cNvPr id="3" name="Content Placeholder 2"/>
          <p:cNvSpPr>
            <a:spLocks noGrp="1"/>
          </p:cNvSpPr>
          <p:nvPr>
            <p:ph idx="1"/>
          </p:nvPr>
        </p:nvSpPr>
        <p:spPr>
          <a:xfrm>
            <a:off x="228600" y="1143000"/>
            <a:ext cx="8610600" cy="5486400"/>
          </a:xfrm>
        </p:spPr>
        <p:txBody>
          <a:bodyPr>
            <a:normAutofit fontScale="85000" lnSpcReduction="20000"/>
          </a:bodyPr>
          <a:lstStyle/>
          <a:p>
            <a:pPr algn="just"/>
            <a:r>
              <a:rPr lang="en-US" b="1" dirty="0" smtClean="0"/>
              <a:t>"Court" </a:t>
            </a:r>
            <a:r>
              <a:rPr lang="en-US" dirty="0" smtClean="0"/>
              <a:t>means a </a:t>
            </a:r>
            <a:r>
              <a:rPr lang="en-US" b="1" dirty="0" smtClean="0"/>
              <a:t>Court of Inquiry </a:t>
            </a:r>
            <a:r>
              <a:rPr lang="en-US" dirty="0" smtClean="0"/>
              <a:t>constituted under this</a:t>
            </a:r>
          </a:p>
          <a:p>
            <a:pPr algn="just"/>
            <a:r>
              <a:rPr lang="en-US" dirty="0" smtClean="0"/>
              <a:t>Act;</a:t>
            </a:r>
          </a:p>
          <a:p>
            <a:pPr algn="just"/>
            <a:r>
              <a:rPr lang="en-US" b="1" dirty="0" smtClean="0"/>
              <a:t>"Board" </a:t>
            </a:r>
            <a:r>
              <a:rPr lang="en-US" dirty="0" smtClean="0"/>
              <a:t>means a </a:t>
            </a:r>
            <a:r>
              <a:rPr lang="en-US" b="1" dirty="0" smtClean="0"/>
              <a:t>Board of Conciliation </a:t>
            </a:r>
            <a:r>
              <a:rPr lang="en-US" dirty="0" smtClean="0"/>
              <a:t>constituted under</a:t>
            </a:r>
          </a:p>
          <a:p>
            <a:pPr algn="just"/>
            <a:r>
              <a:rPr lang="en-US" dirty="0" smtClean="0"/>
              <a:t>this Act;</a:t>
            </a:r>
          </a:p>
          <a:p>
            <a:pPr algn="just"/>
            <a:r>
              <a:rPr lang="en-US" b="1" dirty="0" smtClean="0"/>
              <a:t> “Conciliation officer"</a:t>
            </a:r>
            <a:r>
              <a:rPr lang="en-US" dirty="0" smtClean="0"/>
              <a:t> means a conciliation officer appointed under this Act;</a:t>
            </a:r>
          </a:p>
          <a:p>
            <a:pPr algn="just"/>
            <a:r>
              <a:rPr lang="en-US" b="1" dirty="0" smtClean="0"/>
              <a:t>“Conciliation proceeding" </a:t>
            </a:r>
            <a:r>
              <a:rPr lang="en-US" dirty="0" smtClean="0"/>
              <a:t>means any proceeding held by a </a:t>
            </a:r>
            <a:r>
              <a:rPr lang="en-US" b="1" dirty="0" smtClean="0"/>
              <a:t>Conciliation officer or Board </a:t>
            </a:r>
            <a:r>
              <a:rPr lang="en-US" dirty="0" smtClean="0"/>
              <a:t>under this Act; </a:t>
            </a:r>
          </a:p>
          <a:p>
            <a:pPr algn="just"/>
            <a:r>
              <a:rPr lang="en-US" b="1" dirty="0" smtClean="0"/>
              <a:t>"</a:t>
            </a:r>
            <a:r>
              <a:rPr lang="en-US" b="1" dirty="0" err="1" smtClean="0"/>
              <a:t>Labour</a:t>
            </a:r>
            <a:r>
              <a:rPr lang="en-US" b="1" dirty="0" smtClean="0"/>
              <a:t> Court" </a:t>
            </a:r>
            <a:r>
              <a:rPr lang="en-US" dirty="0" smtClean="0"/>
              <a:t>means a </a:t>
            </a:r>
            <a:r>
              <a:rPr lang="en-US" dirty="0" err="1" smtClean="0"/>
              <a:t>Labour</a:t>
            </a:r>
            <a:r>
              <a:rPr lang="en-US" dirty="0" smtClean="0"/>
              <a:t> Court constituted under section 7</a:t>
            </a:r>
          </a:p>
          <a:p>
            <a:pPr algn="just"/>
            <a:r>
              <a:rPr lang="en-US" b="1" dirty="0" smtClean="0"/>
              <a:t> "Tribunal" </a:t>
            </a:r>
            <a:r>
              <a:rPr lang="en-US" dirty="0" smtClean="0"/>
              <a:t>means an Industrial Tribunal constituted under section 7A</a:t>
            </a:r>
          </a:p>
          <a:p>
            <a:pPr algn="just"/>
            <a:r>
              <a:rPr lang="en-US" b="1" dirty="0" smtClean="0"/>
              <a:t> "National Tribunal" </a:t>
            </a:r>
            <a:r>
              <a:rPr lang="en-US" dirty="0" smtClean="0"/>
              <a:t>means a National Industrial Tribunal constituted under section 7B</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APPLICABILITY</a:t>
            </a:r>
            <a:endParaRPr lang="en-US" b="1" dirty="0"/>
          </a:p>
        </p:txBody>
      </p:sp>
      <p:sp>
        <p:nvSpPr>
          <p:cNvPr id="3" name="Content Placeholder 2"/>
          <p:cNvSpPr>
            <a:spLocks noGrp="1"/>
          </p:cNvSpPr>
          <p:nvPr>
            <p:ph idx="1"/>
          </p:nvPr>
        </p:nvSpPr>
        <p:spPr/>
        <p:txBody>
          <a:bodyPr>
            <a:normAutofit/>
          </a:bodyPr>
          <a:lstStyle/>
          <a:p>
            <a:pPr algn="just"/>
            <a:r>
              <a:rPr lang="en-US" sz="4000" b="1" dirty="0" smtClean="0"/>
              <a:t>The Industrial Disputes Act extends to whole of India and applies to every Industry carrying on any business, trade, manufacture or distribution  of goods and services irrespective of the number of workmen employed there in.</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REFERENCE OF CERTAIN INDIVIDUAL DISPUTES TO </a:t>
            </a:r>
            <a:r>
              <a:rPr lang="en-US" sz="2800" b="1" u="sng" dirty="0" smtClean="0"/>
              <a:t>GRIEVANCE SETTLEMENT AUTHORITIES U/S 9C</a:t>
            </a:r>
            <a:endParaRPr lang="en-US" sz="2800" b="1" u="sng" dirty="0"/>
          </a:p>
        </p:txBody>
      </p:sp>
      <p:sp>
        <p:nvSpPr>
          <p:cNvPr id="3" name="Content Placeholder 2"/>
          <p:cNvSpPr>
            <a:spLocks noGrp="1"/>
          </p:cNvSpPr>
          <p:nvPr>
            <p:ph idx="1"/>
          </p:nvPr>
        </p:nvSpPr>
        <p:spPr>
          <a:xfrm>
            <a:off x="457200" y="1371600"/>
            <a:ext cx="8229600" cy="5334000"/>
          </a:xfrm>
        </p:spPr>
        <p:txBody>
          <a:bodyPr>
            <a:normAutofit fontScale="92500"/>
          </a:bodyPr>
          <a:lstStyle/>
          <a:p>
            <a:pPr algn="just">
              <a:buNone/>
            </a:pPr>
            <a:r>
              <a:rPr lang="en-US" b="1" u="sng" dirty="0" smtClean="0"/>
              <a:t>Compulsory Setting up of Grievance Settlement Authorities </a:t>
            </a:r>
            <a:r>
              <a:rPr lang="en-US" b="1" dirty="0" smtClean="0"/>
              <a:t>and reference of certain individual disputes to such authorities. </a:t>
            </a:r>
          </a:p>
          <a:p>
            <a:pPr algn="just"/>
            <a:r>
              <a:rPr lang="en-US" dirty="0" smtClean="0"/>
              <a:t>The employer in relation to every industrial establishment </a:t>
            </a:r>
            <a:r>
              <a:rPr lang="en-US" b="1" u="sng" dirty="0" smtClean="0"/>
              <a:t>in which fifty or more workmen are employed or have been employed on any day in the preceding twelve months</a:t>
            </a:r>
            <a:r>
              <a:rPr lang="en-US" dirty="0" smtClean="0"/>
              <a:t>, shall provide for, a Grievance Settlement Authority </a:t>
            </a:r>
          </a:p>
          <a:p>
            <a:pPr algn="just"/>
            <a:r>
              <a:rPr lang="en-US" dirty="0" smtClean="0"/>
              <a:t>for the settlement of </a:t>
            </a:r>
            <a:r>
              <a:rPr lang="en-US" dirty="0" smtClean="0"/>
              <a:t>any industrial disputes; particularly, </a:t>
            </a:r>
            <a:r>
              <a:rPr lang="en-US" dirty="0" smtClean="0"/>
              <a:t>connected </a:t>
            </a:r>
            <a:r>
              <a:rPr lang="en-US" dirty="0" smtClean="0"/>
              <a:t>with  </a:t>
            </a:r>
            <a:r>
              <a:rPr lang="en-US" b="1" u="sng" dirty="0" smtClean="0"/>
              <a:t>an individual workman </a:t>
            </a:r>
            <a:r>
              <a:rPr lang="en-US" dirty="0" smtClean="0"/>
              <a:t>employed in the establishment</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REFERENCE OF CERTAIN INDIVIDUAL DISPUTES TO </a:t>
            </a:r>
            <a:r>
              <a:rPr lang="en-US" sz="2800" b="1" u="sng" dirty="0" smtClean="0"/>
              <a:t>GRIEVANCE SETTLEMENT AUTHORITIES U/S 9C</a:t>
            </a:r>
            <a:endParaRPr lang="en-US" sz="2800"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algn="just"/>
            <a:r>
              <a:rPr lang="en-US" dirty="0" smtClean="0"/>
              <a:t>Where an </a:t>
            </a:r>
            <a:r>
              <a:rPr lang="en-US" b="1" dirty="0" smtClean="0"/>
              <a:t>industrial dispute connected with an individual workman </a:t>
            </a:r>
            <a:r>
              <a:rPr lang="en-US" dirty="0" smtClean="0"/>
              <a:t>arises in an establishment or any trade union of workmen of which such workman is a member, refer, in such manner as may be prescribed such dispute to the Grievance Settlement Authority.</a:t>
            </a:r>
          </a:p>
          <a:p>
            <a:pPr algn="just">
              <a:buFont typeface="Wingdings" pitchFamily="2" charset="2"/>
              <a:buChar char="Ø"/>
            </a:pPr>
            <a:r>
              <a:rPr lang="en-US" dirty="0" smtClean="0"/>
              <a:t>The Grievance  Settlement Authority  </a:t>
            </a:r>
            <a:r>
              <a:rPr lang="en-US" b="1" dirty="0" smtClean="0"/>
              <a:t>shall follow such procedure</a:t>
            </a:r>
            <a:r>
              <a:rPr lang="en-US" dirty="0" smtClean="0"/>
              <a:t> and complete its proceedings within such period as may be prescribed.</a:t>
            </a:r>
          </a:p>
          <a:p>
            <a:pPr algn="just">
              <a:buFont typeface="Wingdings" pitchFamily="2" charset="2"/>
              <a:buChar char="Ø"/>
            </a:pPr>
            <a:r>
              <a:rPr lang="en-US" b="1" dirty="0" smtClean="0"/>
              <a:t>No reference shall be made </a:t>
            </a:r>
            <a:r>
              <a:rPr lang="en-US" dirty="0" smtClean="0"/>
              <a:t>under Chapter III with respect to an dispute referred to in this section </a:t>
            </a:r>
            <a:r>
              <a:rPr lang="en-US" b="1" u="sng" dirty="0" smtClean="0"/>
              <a:t>unless such dispute has been referred to the Grievance Settlement Authority </a:t>
            </a:r>
            <a:r>
              <a:rPr lang="en-US" dirty="0" smtClean="0"/>
              <a:t>concerned and the decision of the Grievance Settlement Authority is not acceptable to any of the parties to the dispute.</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4000" b="1" dirty="0" smtClean="0"/>
              <a:t/>
            </a:r>
            <a:br>
              <a:rPr lang="en-US" sz="4000" b="1" dirty="0" smtClean="0"/>
            </a:br>
            <a:r>
              <a:rPr lang="en-US" sz="4000" b="1" dirty="0" smtClean="0">
                <a:solidFill>
                  <a:srgbClr val="002060"/>
                </a:solidFill>
              </a:rPr>
              <a:t>AUTHORITIES UNDER THIS ACT</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0" y="990600"/>
          <a:ext cx="89154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 Same Side Corner Rectangle 4"/>
          <p:cNvSpPr/>
          <p:nvPr/>
        </p:nvSpPr>
        <p:spPr>
          <a:xfrm>
            <a:off x="6781800" y="2514600"/>
            <a:ext cx="2209800" cy="11430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Arbitration</a:t>
            </a:r>
            <a:endParaRPr lang="en-US" sz="3200" b="1" dirty="0"/>
          </a:p>
        </p:txBody>
      </p:sp>
      <p:cxnSp>
        <p:nvCxnSpPr>
          <p:cNvPr id="7" name="Straight Connector 6"/>
          <p:cNvCxnSpPr/>
          <p:nvPr/>
        </p:nvCxnSpPr>
        <p:spPr>
          <a:xfrm>
            <a:off x="6019800" y="1600200"/>
            <a:ext cx="1600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620000" y="1600200"/>
            <a:ext cx="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800600" y="45720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2971800" y="1143000"/>
            <a:ext cx="13716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Court of Inquiry</a:t>
            </a:r>
            <a:endParaRPr lang="en-US" sz="2400" b="1" dirty="0"/>
          </a:p>
        </p:txBody>
      </p:sp>
      <p:cxnSp>
        <p:nvCxnSpPr>
          <p:cNvPr id="14" name="Straight Connector 13"/>
          <p:cNvCxnSpPr/>
          <p:nvPr/>
        </p:nvCxnSpPr>
        <p:spPr>
          <a:xfrm>
            <a:off x="2667000" y="1371600"/>
            <a:ext cx="3048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12" idx="3"/>
          </p:cNvCxnSpPr>
          <p:nvPr/>
        </p:nvCxnSpPr>
        <p:spPr>
          <a:xfrm flipH="1">
            <a:off x="4343400" y="1447800"/>
            <a:ext cx="228600" cy="304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2060"/>
                </a:solidFill>
              </a:rPr>
              <a:t>AUTHORITIES UNDER THIS ACT</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5257800"/>
          </a:xfrm>
        </p:spPr>
        <p:txBody>
          <a:bodyPr>
            <a:normAutofit lnSpcReduction="10000"/>
          </a:bodyPr>
          <a:lstStyle/>
          <a:p>
            <a:pPr algn="ctr">
              <a:buNone/>
            </a:pPr>
            <a:r>
              <a:rPr lang="en-US" b="1" u="sng" dirty="0" smtClean="0"/>
              <a:t>Conciliation Machinery </a:t>
            </a:r>
          </a:p>
          <a:p>
            <a:pPr>
              <a:buFont typeface="Wingdings" pitchFamily="2" charset="2"/>
              <a:buChar char="Ø"/>
            </a:pPr>
            <a:r>
              <a:rPr lang="en-US" dirty="0" smtClean="0"/>
              <a:t>Has the prime </a:t>
            </a:r>
            <a:r>
              <a:rPr lang="en-US" b="1" dirty="0" smtClean="0"/>
              <a:t>objective and duty </a:t>
            </a:r>
            <a:r>
              <a:rPr lang="en-US" dirty="0" smtClean="0"/>
              <a:t>of mediating and promoting settlement of industrial disputes inducing the parties to come to a </a:t>
            </a:r>
            <a:r>
              <a:rPr lang="en-US" b="1" u="sng" dirty="0" smtClean="0"/>
              <a:t>fair and amicable settlement of the dispute</a:t>
            </a:r>
            <a:endParaRPr lang="en-US" u="sng" dirty="0" smtClean="0"/>
          </a:p>
          <a:p>
            <a:pPr algn="ctr">
              <a:buNone/>
            </a:pPr>
            <a:r>
              <a:rPr lang="en-US" b="1" u="sng" dirty="0" smtClean="0"/>
              <a:t>Adjudicating Machinery </a:t>
            </a:r>
          </a:p>
          <a:p>
            <a:pPr lvl="0">
              <a:buFont typeface="Wingdings" pitchFamily="2" charset="2"/>
              <a:buChar char="Ø"/>
            </a:pPr>
            <a:r>
              <a:rPr lang="en-US" dirty="0" smtClean="0"/>
              <a:t>Has the Prime </a:t>
            </a:r>
            <a:r>
              <a:rPr lang="en-US" b="1" dirty="0" smtClean="0"/>
              <a:t>objective</a:t>
            </a:r>
            <a:r>
              <a:rPr lang="en-US" dirty="0" smtClean="0"/>
              <a:t> to </a:t>
            </a:r>
            <a:r>
              <a:rPr lang="en-US" b="1" u="sng" dirty="0" smtClean="0"/>
              <a:t>announce interim/final award (Judgment) </a:t>
            </a:r>
            <a:r>
              <a:rPr lang="en-US" dirty="0" smtClean="0"/>
              <a:t>covering all matters of dispute referred  </a:t>
            </a:r>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b="1" dirty="0" smtClean="0"/>
              <a:t/>
            </a:r>
            <a:br>
              <a:rPr lang="en-US" b="1" dirty="0" smtClean="0"/>
            </a:br>
            <a:r>
              <a:rPr lang="en-US" b="1" dirty="0" smtClean="0"/>
              <a:t/>
            </a:r>
            <a:br>
              <a:rPr lang="en-US" b="1" dirty="0" smtClean="0"/>
            </a:br>
            <a:r>
              <a:rPr lang="en-US" sz="4000" b="1" dirty="0" smtClean="0"/>
              <a:t>Conciliation Machinery</a:t>
            </a:r>
            <a:br>
              <a:rPr lang="en-US" sz="4000" b="1" dirty="0" smtClean="0"/>
            </a:br>
            <a:r>
              <a:rPr lang="en-US" sz="4000" b="1" dirty="0" smtClean="0"/>
              <a:t> Works Committee </a:t>
            </a:r>
            <a:r>
              <a:rPr lang="en-US" b="1" dirty="0" smtClean="0"/>
              <a:t/>
            </a:r>
            <a:br>
              <a:rPr lang="en-US" b="1" dirty="0" smtClean="0"/>
            </a:br>
            <a:r>
              <a:rPr lang="en-US" b="1" dirty="0" smtClean="0"/>
              <a:t/>
            </a:r>
            <a:br>
              <a:rPr lang="en-US" b="1" dirty="0" smtClean="0"/>
            </a:br>
            <a:endParaRPr lang="en-US" b="1" dirty="0"/>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pPr algn="just">
              <a:buNone/>
            </a:pPr>
            <a:r>
              <a:rPr lang="en-US" dirty="0" smtClean="0"/>
              <a:t> In the case of any industrial establishment </a:t>
            </a:r>
            <a:r>
              <a:rPr lang="en-US" b="1" dirty="0" smtClean="0"/>
              <a:t>in which one hundred or more workmen are employed or have been employed on any day in the preceding twelve months</a:t>
            </a:r>
            <a:r>
              <a:rPr lang="en-US" dirty="0" smtClean="0"/>
              <a:t>, the appropriate Government may by general or special order </a:t>
            </a:r>
            <a:r>
              <a:rPr lang="en-US" b="1" dirty="0" smtClean="0"/>
              <a:t>require the employer to constitute in the prescribed manner a Works Committee </a:t>
            </a:r>
            <a:r>
              <a:rPr lang="en-US" dirty="0" smtClean="0"/>
              <a:t>consisting of -</a:t>
            </a:r>
          </a:p>
          <a:p>
            <a:pPr algn="just">
              <a:buFont typeface="Wingdings" pitchFamily="2" charset="2"/>
              <a:buChar char="Ø"/>
            </a:pPr>
            <a:r>
              <a:rPr lang="en-US" b="1" dirty="0" smtClean="0"/>
              <a:t>Representatives of employers and workmen</a:t>
            </a:r>
            <a:r>
              <a:rPr lang="en-US" dirty="0" smtClean="0"/>
              <a:t> engaged in the establishment </a:t>
            </a:r>
          </a:p>
          <a:p>
            <a:pPr algn="just">
              <a:buFont typeface="Wingdings" pitchFamily="2" charset="2"/>
              <a:buChar char="Ø"/>
            </a:pPr>
            <a:r>
              <a:rPr lang="en-US" dirty="0" smtClean="0"/>
              <a:t>The number of representatives of workmen on the Committee </a:t>
            </a:r>
            <a:r>
              <a:rPr lang="en-US" b="1" dirty="0" smtClean="0"/>
              <a:t>shall not be less than </a:t>
            </a:r>
            <a:r>
              <a:rPr lang="en-US" dirty="0" smtClean="0"/>
              <a:t>the number of representatives of the employer. </a:t>
            </a:r>
          </a:p>
          <a:p>
            <a:pPr algn="just">
              <a:buFont typeface="Wingdings" pitchFamily="2" charset="2"/>
              <a:buChar char="Ø"/>
            </a:pPr>
            <a:r>
              <a:rPr lang="en-US" b="1" dirty="0" smtClean="0"/>
              <a:t>The representatives of the workmen shall be chosen in the manner </a:t>
            </a:r>
            <a:r>
              <a:rPr lang="en-US" dirty="0" smtClean="0"/>
              <a:t>from among the workmen engaged in the establishment and in consultation with their trade union</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Works Committee</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algn="just"/>
            <a:r>
              <a:rPr lang="en-US" dirty="0" smtClean="0"/>
              <a:t>It shall be the duty of the Works Committee to </a:t>
            </a:r>
            <a:r>
              <a:rPr lang="en-US" b="1" dirty="0" smtClean="0"/>
              <a:t>promote measures for securing and preserving amity and good relations </a:t>
            </a:r>
            <a:r>
              <a:rPr lang="en-US" dirty="0" smtClean="0"/>
              <a:t>between the employer and workmen, and;</a:t>
            </a:r>
          </a:p>
          <a:p>
            <a:pPr algn="just"/>
            <a:r>
              <a:rPr lang="en-US" dirty="0" smtClean="0"/>
              <a:t>Induce the parties to come to a </a:t>
            </a:r>
            <a:r>
              <a:rPr lang="en-US" b="1" u="sng" dirty="0" smtClean="0"/>
              <a:t>fair and amicable settlement of the dispute</a:t>
            </a:r>
            <a:r>
              <a:rPr lang="en-US" dirty="0" smtClean="0"/>
              <a:t> as to any material difference of opinion in respect of such matters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b="1" dirty="0" smtClean="0"/>
              <a:t>Conciliation </a:t>
            </a:r>
            <a:r>
              <a:rPr lang="en-US" b="1" dirty="0" smtClean="0"/>
              <a:t>officers</a:t>
            </a:r>
            <a:endParaRPr lang="en-US" b="1" dirty="0"/>
          </a:p>
        </p:txBody>
      </p:sp>
      <p:sp>
        <p:nvSpPr>
          <p:cNvPr id="3" name="Content Placeholder 2"/>
          <p:cNvSpPr>
            <a:spLocks noGrp="1"/>
          </p:cNvSpPr>
          <p:nvPr>
            <p:ph idx="1"/>
          </p:nvPr>
        </p:nvSpPr>
        <p:spPr>
          <a:xfrm>
            <a:off x="457200" y="1066800"/>
            <a:ext cx="8229600" cy="5486400"/>
          </a:xfrm>
        </p:spPr>
        <p:txBody>
          <a:bodyPr>
            <a:normAutofit lnSpcReduction="10000"/>
          </a:bodyPr>
          <a:lstStyle/>
          <a:p>
            <a:pPr algn="just">
              <a:buNone/>
            </a:pPr>
            <a:r>
              <a:rPr lang="en-US" dirty="0" smtClean="0"/>
              <a:t> </a:t>
            </a:r>
            <a:r>
              <a:rPr lang="en-US" b="1" dirty="0" smtClean="0"/>
              <a:t>The appropriate Government may, by notification in the Official Gazette, appoint such number of persons as it thinks fit, to be conciliation officers, </a:t>
            </a:r>
            <a:r>
              <a:rPr lang="en-US" dirty="0" smtClean="0"/>
              <a:t>charged with the </a:t>
            </a:r>
            <a:r>
              <a:rPr lang="en-US" b="1" u="sng" dirty="0" smtClean="0"/>
              <a:t>duty of mediating in and promoting the settlement </a:t>
            </a:r>
            <a:r>
              <a:rPr lang="en-US" dirty="0" smtClean="0"/>
              <a:t>of industrial disputes.</a:t>
            </a:r>
          </a:p>
          <a:p>
            <a:pPr algn="just">
              <a:buFont typeface="Wingdings" pitchFamily="2" charset="2"/>
              <a:buChar char="Ø"/>
            </a:pPr>
            <a:r>
              <a:rPr lang="en-US" dirty="0" smtClean="0"/>
              <a:t> A conciliation officer may be appointed for a specified area, or </a:t>
            </a:r>
          </a:p>
          <a:p>
            <a:pPr algn="just">
              <a:buFont typeface="Wingdings" pitchFamily="2" charset="2"/>
              <a:buChar char="Ø"/>
            </a:pPr>
            <a:r>
              <a:rPr lang="en-US" dirty="0" smtClean="0"/>
              <a:t>for specified industries in a specified area, or </a:t>
            </a:r>
          </a:p>
          <a:p>
            <a:pPr algn="just">
              <a:buFont typeface="Wingdings" pitchFamily="2" charset="2"/>
              <a:buChar char="Ø"/>
            </a:pPr>
            <a:r>
              <a:rPr lang="en-US" dirty="0" smtClean="0"/>
              <a:t>for one or more specified industries and either permanently or for a limited period</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Autofit/>
          </a:bodyPr>
          <a:lstStyle/>
          <a:p>
            <a:r>
              <a:rPr lang="en-US" sz="3600" b="1" dirty="0" smtClean="0"/>
              <a:t/>
            </a:r>
            <a:br>
              <a:rPr lang="en-US" sz="3600" b="1" dirty="0" smtClean="0"/>
            </a:br>
            <a:r>
              <a:rPr lang="en-US" sz="4000" b="1" dirty="0" smtClean="0"/>
              <a:t>DUTIES OF CONCILIATION OFFICERS</a:t>
            </a:r>
            <a:br>
              <a:rPr lang="en-US" sz="4000" b="1" dirty="0" smtClean="0"/>
            </a:br>
            <a:endParaRPr lang="en-US" sz="4000" b="1" dirty="0"/>
          </a:p>
        </p:txBody>
      </p:sp>
      <p:sp>
        <p:nvSpPr>
          <p:cNvPr id="3" name="Content Placeholder 2"/>
          <p:cNvSpPr>
            <a:spLocks noGrp="1"/>
          </p:cNvSpPr>
          <p:nvPr>
            <p:ph idx="1"/>
          </p:nvPr>
        </p:nvSpPr>
        <p:spPr>
          <a:xfrm>
            <a:off x="228600" y="685800"/>
            <a:ext cx="8763000" cy="6172200"/>
          </a:xfrm>
        </p:spPr>
        <p:txBody>
          <a:bodyPr>
            <a:noAutofit/>
          </a:bodyPr>
          <a:lstStyle/>
          <a:p>
            <a:pPr algn="just">
              <a:buNone/>
            </a:pPr>
            <a:r>
              <a:rPr lang="en-US" b="1" dirty="0" smtClean="0"/>
              <a:t> Where any industrial dispute exists or is apprehended, the conciliation officer </a:t>
            </a:r>
            <a:r>
              <a:rPr lang="en-US" b="1" u="sng" dirty="0" smtClean="0"/>
              <a:t>may</a:t>
            </a:r>
            <a:r>
              <a:rPr lang="en-US" b="1" dirty="0" smtClean="0"/>
              <a:t>, </a:t>
            </a:r>
            <a:r>
              <a:rPr lang="en-US" b="1" dirty="0" smtClean="0"/>
              <a:t>or</a:t>
            </a:r>
          </a:p>
          <a:p>
            <a:pPr algn="just">
              <a:buFont typeface="Wingdings" pitchFamily="2" charset="2"/>
              <a:buChar char="Ø"/>
            </a:pPr>
            <a:r>
              <a:rPr lang="en-US" b="1" dirty="0" smtClean="0"/>
              <a:t> </a:t>
            </a:r>
            <a:r>
              <a:rPr lang="en-US" b="1" u="sng" dirty="0" smtClean="0"/>
              <a:t>where the dispute relates to a public utility service </a:t>
            </a:r>
            <a:r>
              <a:rPr lang="en-US" b="1" dirty="0" smtClean="0"/>
              <a:t>and a notice u/s 22 has been given, </a:t>
            </a:r>
            <a:r>
              <a:rPr lang="en-US" b="1" u="sng" dirty="0" smtClean="0"/>
              <a:t>must</a:t>
            </a:r>
            <a:r>
              <a:rPr lang="en-US" b="1" dirty="0" smtClean="0"/>
              <a:t> hold conciliation proceedings in the prescribed </a:t>
            </a:r>
            <a:r>
              <a:rPr lang="en-US" b="1" dirty="0" smtClean="0"/>
              <a:t>manner</a:t>
            </a:r>
            <a:endParaRPr lang="en-US" b="1" dirty="0" smtClean="0"/>
          </a:p>
          <a:p>
            <a:pPr algn="just">
              <a:buFont typeface="Wingdings" pitchFamily="2" charset="2"/>
              <a:buChar char="Ø"/>
            </a:pPr>
            <a:r>
              <a:rPr lang="en-US" dirty="0" smtClean="0"/>
              <a:t>The conciliation officer shall, for the purpose of bringing about a settlement of the dispute, </a:t>
            </a:r>
            <a:r>
              <a:rPr lang="en-US" b="1" dirty="0" smtClean="0"/>
              <a:t>without delay</a:t>
            </a:r>
            <a:r>
              <a:rPr lang="en-US" dirty="0" smtClean="0"/>
              <a:t>, investigate the dispute </a:t>
            </a:r>
            <a:r>
              <a:rPr lang="en-US" b="1" dirty="0" smtClean="0"/>
              <a:t>(Public Utility services) </a:t>
            </a:r>
            <a:r>
              <a:rPr lang="en-US" dirty="0" smtClean="0"/>
              <a:t>and may do all such things for the purpose of </a:t>
            </a:r>
            <a:r>
              <a:rPr lang="en-US" b="1" u="sng" dirty="0" smtClean="0"/>
              <a:t>inducing the parties to come to a fair and amicable settlement of the dispute</a:t>
            </a:r>
            <a:r>
              <a:rPr lang="en-US" b="1" dirty="0" smtClean="0"/>
              <a:t>.</a:t>
            </a:r>
            <a:endParaRPr lang="en-US" b="1"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b="1" dirty="0" smtClean="0"/>
              <a:t/>
            </a:r>
            <a:br>
              <a:rPr lang="en-US" b="1" dirty="0" smtClean="0"/>
            </a:br>
            <a:r>
              <a:rPr lang="en-US" b="1" dirty="0" smtClean="0"/>
              <a:t>DUTIES OF CONCILIATION OFFICERS</a:t>
            </a:r>
            <a:br>
              <a:rPr lang="en-US" b="1" dirty="0" smtClean="0"/>
            </a:br>
            <a:endParaRPr lang="en-US" dirty="0"/>
          </a:p>
        </p:txBody>
      </p:sp>
      <p:sp>
        <p:nvSpPr>
          <p:cNvPr id="3" name="Content Placeholder 2"/>
          <p:cNvSpPr>
            <a:spLocks noGrp="1"/>
          </p:cNvSpPr>
          <p:nvPr>
            <p:ph idx="1"/>
          </p:nvPr>
        </p:nvSpPr>
        <p:spPr>
          <a:xfrm>
            <a:off x="304800" y="1066800"/>
            <a:ext cx="8534400" cy="5562600"/>
          </a:xfrm>
        </p:spPr>
        <p:txBody>
          <a:bodyPr>
            <a:normAutofit fontScale="92500" lnSpcReduction="20000"/>
          </a:bodyPr>
          <a:lstStyle/>
          <a:p>
            <a:pPr algn="just">
              <a:buFont typeface="Wingdings" pitchFamily="2" charset="2"/>
              <a:buChar char="Ø"/>
            </a:pPr>
            <a:r>
              <a:rPr lang="en-US" b="1" u="sng" dirty="0" smtClean="0"/>
              <a:t>Conciliation officer shall send a report within 14 days or shorter period as required)</a:t>
            </a:r>
            <a:endParaRPr lang="en-US" b="1" dirty="0" smtClean="0"/>
          </a:p>
          <a:p>
            <a:pPr algn="just">
              <a:buFont typeface="Wingdings" pitchFamily="2" charset="2"/>
              <a:buChar char="Ø"/>
            </a:pPr>
            <a:r>
              <a:rPr lang="en-US" sz="3600" b="1" u="sng" dirty="0" smtClean="0"/>
              <a:t> </a:t>
            </a:r>
            <a:r>
              <a:rPr lang="en-US" b="1" u="sng" dirty="0" smtClean="0"/>
              <a:t>If a settlement of the dispute is arrived at –</a:t>
            </a:r>
          </a:p>
          <a:p>
            <a:pPr algn="just">
              <a:buNone/>
            </a:pPr>
            <a:r>
              <a:rPr lang="en-US" b="1" u="sng" dirty="0" smtClean="0"/>
              <a:t>Conciliation officer shall send a report </a:t>
            </a:r>
            <a:r>
              <a:rPr lang="en-US" dirty="0" smtClean="0"/>
              <a:t>thereof </a:t>
            </a:r>
            <a:r>
              <a:rPr lang="en-US" b="1" dirty="0" smtClean="0"/>
              <a:t>to the appropriate Government </a:t>
            </a:r>
            <a:r>
              <a:rPr lang="en-US" dirty="0" smtClean="0"/>
              <a:t>together </a:t>
            </a:r>
            <a:r>
              <a:rPr lang="en-US" b="1" dirty="0" smtClean="0"/>
              <a:t>with a memorandum of the settlement signed by the parties </a:t>
            </a:r>
            <a:r>
              <a:rPr lang="en-US" dirty="0" smtClean="0"/>
              <a:t>to the dispute.</a:t>
            </a:r>
          </a:p>
          <a:p>
            <a:pPr algn="just">
              <a:buFont typeface="Wingdings" pitchFamily="2" charset="2"/>
              <a:buChar char="Ø"/>
            </a:pPr>
            <a:r>
              <a:rPr lang="en-US" b="1" dirty="0" smtClean="0"/>
              <a:t> </a:t>
            </a:r>
            <a:r>
              <a:rPr lang="en-US" b="1" u="sng" dirty="0" smtClean="0"/>
              <a:t>If no such settlement is arrived at --</a:t>
            </a:r>
          </a:p>
          <a:p>
            <a:pPr algn="just">
              <a:buNone/>
            </a:pPr>
            <a:r>
              <a:rPr lang="en-US" b="1" dirty="0" smtClean="0"/>
              <a:t>the conciliation officer shall, send to the appropriate Government a full report stating the steps taken </a:t>
            </a:r>
            <a:r>
              <a:rPr lang="en-US" dirty="0" smtClean="0"/>
              <a:t>for ascertaining the facts and circumstances relating to the dispute </a:t>
            </a:r>
            <a:r>
              <a:rPr lang="en-US" b="1" dirty="0" smtClean="0"/>
              <a:t>and the reasons on account of which</a:t>
            </a:r>
            <a:r>
              <a:rPr lang="en-US" dirty="0" smtClean="0"/>
              <a:t>, a settlement could not be arrived at</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r>
              <a:rPr lang="en-US" b="1" dirty="0" smtClean="0"/>
              <a:t>Boards </a:t>
            </a:r>
            <a:r>
              <a:rPr lang="en-US" b="1" dirty="0" smtClean="0"/>
              <a:t>of Conciliation</a:t>
            </a:r>
            <a:endParaRPr lang="en-US" b="1" dirty="0"/>
          </a:p>
        </p:txBody>
      </p:sp>
      <p:sp>
        <p:nvSpPr>
          <p:cNvPr id="3" name="Content Placeholder 2"/>
          <p:cNvSpPr>
            <a:spLocks noGrp="1"/>
          </p:cNvSpPr>
          <p:nvPr>
            <p:ph idx="1"/>
          </p:nvPr>
        </p:nvSpPr>
        <p:spPr>
          <a:xfrm>
            <a:off x="457200" y="914400"/>
            <a:ext cx="8305800" cy="5715000"/>
          </a:xfrm>
        </p:spPr>
        <p:txBody>
          <a:bodyPr>
            <a:normAutofit/>
          </a:bodyPr>
          <a:lstStyle/>
          <a:p>
            <a:pPr>
              <a:buNone/>
            </a:pPr>
            <a:r>
              <a:rPr lang="en-US" b="1" dirty="0" smtClean="0"/>
              <a:t>The appropriate Government may as  by notification in the Official Gazette constitute a Board of Conciliation</a:t>
            </a:r>
            <a:r>
              <a:rPr lang="en-US" dirty="0" smtClean="0"/>
              <a:t> for promoting the settlement of an industrial dispute.</a:t>
            </a:r>
          </a:p>
          <a:p>
            <a:pPr>
              <a:buFont typeface="Wingdings" pitchFamily="2" charset="2"/>
              <a:buChar char="Ø"/>
            </a:pPr>
            <a:r>
              <a:rPr lang="en-US" b="1" dirty="0" smtClean="0"/>
              <a:t>A Board shall consist of a chairman and two or four other members</a:t>
            </a:r>
            <a:r>
              <a:rPr lang="en-US" dirty="0" smtClean="0"/>
              <a:t>, as the appropriate Government thinks fit.</a:t>
            </a:r>
          </a:p>
          <a:p>
            <a:pPr>
              <a:buFont typeface="Wingdings" pitchFamily="2" charset="2"/>
              <a:buChar char="Ø"/>
            </a:pPr>
            <a:r>
              <a:rPr lang="en-US" b="1" dirty="0" smtClean="0"/>
              <a:t>The chairman shall be an independent person </a:t>
            </a:r>
            <a:r>
              <a:rPr lang="en-US" dirty="0" smtClean="0"/>
              <a:t>and the other members shall be persons appointed </a:t>
            </a:r>
            <a:r>
              <a:rPr lang="en-US" b="1" dirty="0" smtClean="0"/>
              <a:t>in equal numbers to represent the parties to the dispute</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Section 2A : Appropriate Government</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Central </a:t>
            </a:r>
            <a:r>
              <a:rPr lang="en-US" b="1" dirty="0" err="1" smtClean="0"/>
              <a:t>Govt</a:t>
            </a:r>
            <a:r>
              <a:rPr lang="en-US" b="1" dirty="0" smtClean="0"/>
              <a:t>:</a:t>
            </a:r>
          </a:p>
          <a:p>
            <a:r>
              <a:rPr lang="en-US" dirty="0" smtClean="0"/>
              <a:t>Any industry </a:t>
            </a:r>
            <a:r>
              <a:rPr lang="en-US" b="1" dirty="0" smtClean="0"/>
              <a:t>carried on by or under the authority of the Central </a:t>
            </a:r>
            <a:r>
              <a:rPr lang="en-US" b="1" dirty="0" err="1" smtClean="0"/>
              <a:t>Govt</a:t>
            </a:r>
            <a:r>
              <a:rPr lang="en-US" dirty="0" smtClean="0"/>
              <a:t>, or</a:t>
            </a:r>
          </a:p>
          <a:p>
            <a:r>
              <a:rPr lang="en-US" dirty="0" smtClean="0"/>
              <a:t> by a </a:t>
            </a:r>
            <a:r>
              <a:rPr lang="en-US" b="1" dirty="0" smtClean="0"/>
              <a:t>railway company or a Dock </a:t>
            </a:r>
            <a:r>
              <a:rPr lang="en-US" b="1" dirty="0" err="1" smtClean="0"/>
              <a:t>Labour</a:t>
            </a:r>
            <a:r>
              <a:rPr lang="en-US" b="1" dirty="0" smtClean="0"/>
              <a:t> Board</a:t>
            </a:r>
            <a:r>
              <a:rPr lang="en-US" dirty="0" smtClean="0"/>
              <a:t>, or </a:t>
            </a:r>
            <a:r>
              <a:rPr lang="en-US" b="1" dirty="0" smtClean="0"/>
              <a:t>the Industrial Finance Corporation of India Ltd</a:t>
            </a:r>
            <a:r>
              <a:rPr lang="en-US" dirty="0" smtClean="0"/>
              <a:t>, or the </a:t>
            </a:r>
            <a:r>
              <a:rPr lang="en-US" b="1" dirty="0" smtClean="0"/>
              <a:t>ESIC</a:t>
            </a:r>
            <a:r>
              <a:rPr lang="en-US" dirty="0" smtClean="0"/>
              <a:t>, or the </a:t>
            </a:r>
            <a:r>
              <a:rPr lang="en-US" b="1" dirty="0" smtClean="0"/>
              <a:t>board of trustees of the Coal Mines PF, or FCI, or LIC</a:t>
            </a:r>
          </a:p>
          <a:p>
            <a:pPr>
              <a:buNone/>
            </a:pPr>
            <a:r>
              <a:rPr lang="en-US" b="1" dirty="0" smtClean="0"/>
              <a:t>State </a:t>
            </a:r>
            <a:r>
              <a:rPr lang="en-US" b="1" dirty="0" err="1" smtClean="0"/>
              <a:t>Govt</a:t>
            </a:r>
            <a:r>
              <a:rPr lang="en-US" b="1" dirty="0" smtClean="0"/>
              <a:t>:</a:t>
            </a:r>
          </a:p>
          <a:p>
            <a:r>
              <a:rPr lang="en-US" dirty="0" smtClean="0"/>
              <a:t> In relation to </a:t>
            </a:r>
            <a:r>
              <a:rPr lang="en-US" b="1" dirty="0" smtClean="0"/>
              <a:t>any </a:t>
            </a:r>
            <a:r>
              <a:rPr lang="en-US" b="1" dirty="0" smtClean="0"/>
              <a:t>other industry</a:t>
            </a:r>
            <a:r>
              <a:rPr lang="en-US" dirty="0" smtClean="0"/>
              <a:t>,</a:t>
            </a:r>
            <a:r>
              <a:rPr lang="en-US" b="1" dirty="0" smtClean="0"/>
              <a:t> (</a:t>
            </a:r>
            <a:r>
              <a:rPr lang="en-US" b="1" dirty="0" smtClean="0"/>
              <a:t>Owned, managed by State Govt. or Private sector) </a:t>
            </a:r>
            <a:r>
              <a:rPr lang="en-US" dirty="0" smtClean="0"/>
              <a:t>the </a:t>
            </a:r>
            <a:r>
              <a:rPr lang="en-US" dirty="0" smtClean="0"/>
              <a:t>state Government.</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REFERENCE OF DISPUTES TO BOARDS, COURTS OR TRIBUNALS</a:t>
            </a:r>
            <a:endParaRPr lang="en-US" b="1" dirty="0"/>
          </a:p>
        </p:txBody>
      </p:sp>
      <p:sp>
        <p:nvSpPr>
          <p:cNvPr id="3" name="Content Placeholder 2"/>
          <p:cNvSpPr>
            <a:spLocks noGrp="1"/>
          </p:cNvSpPr>
          <p:nvPr>
            <p:ph idx="1"/>
          </p:nvPr>
        </p:nvSpPr>
        <p:spPr>
          <a:xfrm>
            <a:off x="457200" y="1524000"/>
            <a:ext cx="8229600" cy="5105400"/>
          </a:xfrm>
        </p:spPr>
        <p:txBody>
          <a:bodyPr>
            <a:normAutofit lnSpcReduction="10000"/>
          </a:bodyPr>
          <a:lstStyle/>
          <a:p>
            <a:pPr>
              <a:buNone/>
            </a:pPr>
            <a:r>
              <a:rPr lang="en-US" dirty="0" smtClean="0"/>
              <a:t>Where the appropriate Government is of opinion that </a:t>
            </a:r>
            <a:r>
              <a:rPr lang="en-US" b="1" dirty="0" smtClean="0"/>
              <a:t>any industrial dispute exists or is apprehended</a:t>
            </a:r>
            <a:r>
              <a:rPr lang="en-US" dirty="0" smtClean="0"/>
              <a:t>, it may at any time </a:t>
            </a:r>
            <a:r>
              <a:rPr lang="en-US" b="1" dirty="0" smtClean="0"/>
              <a:t>by order in writing refer the dispute to </a:t>
            </a:r>
            <a:r>
              <a:rPr lang="en-US" dirty="0" smtClean="0"/>
              <a:t>–</a:t>
            </a:r>
          </a:p>
          <a:p>
            <a:pPr>
              <a:buFont typeface="Wingdings" pitchFamily="2" charset="2"/>
              <a:buChar char="Ø"/>
            </a:pPr>
            <a:r>
              <a:rPr lang="en-US" b="1" dirty="0" smtClean="0"/>
              <a:t>Board</a:t>
            </a:r>
            <a:r>
              <a:rPr lang="en-US" dirty="0" smtClean="0"/>
              <a:t> for promoting a settlement thereof; or </a:t>
            </a:r>
          </a:p>
          <a:p>
            <a:pPr>
              <a:buFont typeface="Wingdings" pitchFamily="2" charset="2"/>
              <a:buChar char="Ø"/>
            </a:pPr>
            <a:r>
              <a:rPr lang="en-US" dirty="0" smtClean="0"/>
              <a:t>Refer any matter appearing to be connected with or relevant to the dispute </a:t>
            </a:r>
            <a:r>
              <a:rPr lang="en-US" b="1" dirty="0" smtClean="0"/>
              <a:t>to a Court for inquiry</a:t>
            </a:r>
          </a:p>
          <a:p>
            <a:pPr>
              <a:buFont typeface="Wingdings" pitchFamily="2" charset="2"/>
              <a:buChar char="Ø"/>
            </a:pPr>
            <a:r>
              <a:rPr lang="en-US" b="1" dirty="0" err="1" smtClean="0"/>
              <a:t>Labour</a:t>
            </a:r>
            <a:r>
              <a:rPr lang="en-US" b="1" dirty="0" smtClean="0"/>
              <a:t> Court</a:t>
            </a:r>
          </a:p>
          <a:p>
            <a:pPr>
              <a:buFont typeface="Wingdings" pitchFamily="2" charset="2"/>
              <a:buChar char="Ø"/>
            </a:pPr>
            <a:r>
              <a:rPr lang="en-US" b="1" dirty="0" smtClean="0"/>
              <a:t>Industrial Tribunal</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b="1" dirty="0" smtClean="0"/>
              <a:t>Boards of Conciliation</a:t>
            </a:r>
            <a:endParaRPr lang="en-US" dirty="0"/>
          </a:p>
        </p:txBody>
      </p:sp>
      <p:sp>
        <p:nvSpPr>
          <p:cNvPr id="3" name="Content Placeholder 2"/>
          <p:cNvSpPr>
            <a:spLocks noGrp="1"/>
          </p:cNvSpPr>
          <p:nvPr>
            <p:ph idx="1"/>
          </p:nvPr>
        </p:nvSpPr>
        <p:spPr>
          <a:xfrm>
            <a:off x="228600" y="685800"/>
            <a:ext cx="8686800" cy="6019800"/>
          </a:xfrm>
        </p:spPr>
        <p:txBody>
          <a:bodyPr>
            <a:noAutofit/>
          </a:bodyPr>
          <a:lstStyle/>
          <a:p>
            <a:pPr algn="just">
              <a:buNone/>
            </a:pPr>
            <a:r>
              <a:rPr lang="en-US" sz="3100" b="1" dirty="0" smtClean="0"/>
              <a:t>A Board, having the prescribed quorum</a:t>
            </a:r>
            <a:r>
              <a:rPr lang="en-US" sz="3100" dirty="0" smtClean="0"/>
              <a:t>, may act</a:t>
            </a:r>
          </a:p>
          <a:p>
            <a:pPr algn="just">
              <a:buNone/>
            </a:pPr>
            <a:r>
              <a:rPr lang="en-US" sz="3100" b="1" dirty="0" smtClean="0"/>
              <a:t>notwithstanding the absence of the chairman or any of its members </a:t>
            </a:r>
            <a:r>
              <a:rPr lang="en-US" sz="3100" dirty="0" smtClean="0"/>
              <a:t>or any vacancy in its number</a:t>
            </a:r>
          </a:p>
          <a:p>
            <a:pPr algn="just">
              <a:buNone/>
            </a:pPr>
            <a:r>
              <a:rPr lang="en-US" sz="3100" b="1" u="sng" dirty="0" smtClean="0"/>
              <a:t>Provided that-</a:t>
            </a:r>
          </a:p>
          <a:p>
            <a:pPr algn="just">
              <a:buFont typeface="Wingdings" pitchFamily="2" charset="2"/>
              <a:buChar char="Ø"/>
            </a:pPr>
            <a:r>
              <a:rPr lang="en-US" sz="3100" dirty="0" smtClean="0"/>
              <a:t>The </a:t>
            </a:r>
            <a:r>
              <a:rPr lang="en-US" sz="3100" b="1" dirty="0" smtClean="0"/>
              <a:t>appropriate Government notifies the Board</a:t>
            </a:r>
          </a:p>
          <a:p>
            <a:pPr algn="just">
              <a:buFont typeface="Wingdings" pitchFamily="2" charset="2"/>
              <a:buChar char="Ø"/>
            </a:pPr>
            <a:r>
              <a:rPr lang="en-US" sz="3100" dirty="0" smtClean="0"/>
              <a:t>That </a:t>
            </a:r>
            <a:r>
              <a:rPr lang="en-US" sz="3100" dirty="0" smtClean="0"/>
              <a:t>the </a:t>
            </a:r>
            <a:r>
              <a:rPr lang="en-US" sz="3100" b="1" dirty="0" smtClean="0"/>
              <a:t>services of the chairman </a:t>
            </a:r>
            <a:r>
              <a:rPr lang="en-US" sz="3100" dirty="0" smtClean="0"/>
              <a:t>or of any other member </a:t>
            </a:r>
            <a:r>
              <a:rPr lang="en-US" sz="3100" b="1" dirty="0" smtClean="0"/>
              <a:t>have ceased to be available</a:t>
            </a:r>
            <a:r>
              <a:rPr lang="en-US" sz="3100" dirty="0" smtClean="0"/>
              <a:t>, </a:t>
            </a:r>
            <a:endParaRPr lang="en-US" sz="3100" dirty="0" smtClean="0"/>
          </a:p>
          <a:p>
            <a:pPr algn="just">
              <a:buFont typeface="Wingdings" pitchFamily="2" charset="2"/>
              <a:buChar char="Ø"/>
            </a:pPr>
            <a:r>
              <a:rPr lang="en-US" sz="3100" b="1" dirty="0"/>
              <a:t>T</a:t>
            </a:r>
            <a:r>
              <a:rPr lang="en-US" sz="3100" b="1" dirty="0" smtClean="0"/>
              <a:t>he </a:t>
            </a:r>
            <a:r>
              <a:rPr lang="en-US" sz="3100" b="1" dirty="0" smtClean="0"/>
              <a:t>Board shall not act until a new chairman </a:t>
            </a:r>
            <a:r>
              <a:rPr lang="en-US" sz="3100" dirty="0" smtClean="0"/>
              <a:t>or member, as the case may be, </a:t>
            </a:r>
            <a:r>
              <a:rPr lang="en-US" sz="3100" b="1" dirty="0" smtClean="0"/>
              <a:t>has been appointed</a:t>
            </a:r>
            <a:endParaRPr lang="en-US" sz="3100" b="1"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b="1" dirty="0" smtClean="0"/>
              <a:t/>
            </a:r>
            <a:br>
              <a:rPr lang="en-US" b="1" dirty="0" smtClean="0"/>
            </a:br>
            <a:r>
              <a:rPr lang="en-US" b="1" dirty="0" smtClean="0"/>
              <a:t>Duties of Board</a:t>
            </a:r>
            <a:br>
              <a:rPr lang="en-US" b="1" dirty="0" smtClean="0"/>
            </a:br>
            <a:endParaRPr lang="en-US" b="1" dirty="0"/>
          </a:p>
        </p:txBody>
      </p:sp>
      <p:sp>
        <p:nvSpPr>
          <p:cNvPr id="3" name="Content Placeholder 2"/>
          <p:cNvSpPr>
            <a:spLocks noGrp="1"/>
          </p:cNvSpPr>
          <p:nvPr>
            <p:ph idx="1"/>
          </p:nvPr>
        </p:nvSpPr>
        <p:spPr>
          <a:xfrm>
            <a:off x="457200" y="838200"/>
            <a:ext cx="8229600" cy="5638800"/>
          </a:xfrm>
        </p:spPr>
        <p:txBody>
          <a:bodyPr>
            <a:normAutofit/>
          </a:bodyPr>
          <a:lstStyle/>
          <a:p>
            <a:pPr>
              <a:buNone/>
            </a:pPr>
            <a:r>
              <a:rPr lang="en-US" sz="3800" b="1" dirty="0" smtClean="0"/>
              <a:t>Where a dispute has been referred to a Board </a:t>
            </a:r>
            <a:r>
              <a:rPr lang="en-US" dirty="0" smtClean="0"/>
              <a:t>under this Act, it shall be the duty of the Board - </a:t>
            </a:r>
          </a:p>
          <a:p>
            <a:pPr>
              <a:buFont typeface="Wingdings" pitchFamily="2" charset="2"/>
              <a:buChar char="Ø"/>
            </a:pPr>
            <a:r>
              <a:rPr lang="en-US" b="1" dirty="0" smtClean="0"/>
              <a:t>To enter into reference to dispute </a:t>
            </a:r>
            <a:r>
              <a:rPr lang="en-US" dirty="0" smtClean="0"/>
              <a:t>to bring about a settlement, in such manner as it thinks fit and without delay, investigate the dispute and may do all such things as it thinks fit for the purpose of </a:t>
            </a:r>
            <a:r>
              <a:rPr lang="en-US" b="1" u="sng" dirty="0" smtClean="0"/>
              <a:t>inducing the parties to come to a fair and amicable settlement of the dispute</a:t>
            </a:r>
            <a:r>
              <a:rPr lang="en-US" u="sng" dirty="0" smtClean="0"/>
              <a:t>.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Duties of Board</a:t>
            </a:r>
            <a:endParaRPr lang="en-US" dirty="0"/>
          </a:p>
        </p:txBody>
      </p:sp>
      <p:sp>
        <p:nvSpPr>
          <p:cNvPr id="3" name="Content Placeholder 2"/>
          <p:cNvSpPr>
            <a:spLocks noGrp="1"/>
          </p:cNvSpPr>
          <p:nvPr>
            <p:ph idx="1"/>
          </p:nvPr>
        </p:nvSpPr>
        <p:spPr>
          <a:xfrm>
            <a:off x="0" y="1219200"/>
            <a:ext cx="9144000" cy="5410200"/>
          </a:xfrm>
        </p:spPr>
        <p:txBody>
          <a:bodyPr>
            <a:normAutofit fontScale="85000" lnSpcReduction="20000"/>
          </a:bodyPr>
          <a:lstStyle/>
          <a:p>
            <a:pPr>
              <a:buFont typeface="Wingdings" pitchFamily="2" charset="2"/>
              <a:buChar char="Ø"/>
            </a:pPr>
            <a:r>
              <a:rPr lang="en-US" sz="3800" b="1" u="sng" dirty="0" smtClean="0"/>
              <a:t>A report  has to be submitted within 2 months </a:t>
            </a:r>
            <a:r>
              <a:rPr lang="en-US" dirty="0" smtClean="0"/>
              <a:t>or such shorter period as specified by  appropriate govt.</a:t>
            </a:r>
          </a:p>
          <a:p>
            <a:pPr>
              <a:buFont typeface="Wingdings" pitchFamily="2" charset="2"/>
              <a:buChar char="Ø"/>
            </a:pPr>
            <a:r>
              <a:rPr lang="en-US" sz="3800" b="1" u="sng" dirty="0" smtClean="0"/>
              <a:t>If a settlement of the dispute is arrived at -</a:t>
            </a:r>
          </a:p>
          <a:p>
            <a:pPr>
              <a:buNone/>
            </a:pPr>
            <a:r>
              <a:rPr lang="en-US" dirty="0" smtClean="0"/>
              <a:t>    the Board shall send a report  thereof to the appropriate Government together </a:t>
            </a:r>
            <a:r>
              <a:rPr lang="en-US" b="1" dirty="0" smtClean="0"/>
              <a:t>with a memorandum of the settlement signed by the parties </a:t>
            </a:r>
            <a:r>
              <a:rPr lang="en-US" dirty="0" smtClean="0"/>
              <a:t>to the dispute.</a:t>
            </a:r>
          </a:p>
          <a:p>
            <a:pPr>
              <a:buFont typeface="Wingdings" pitchFamily="2" charset="2"/>
              <a:buChar char="Ø"/>
            </a:pPr>
            <a:r>
              <a:rPr lang="en-US" sz="3800" dirty="0" smtClean="0"/>
              <a:t> </a:t>
            </a:r>
            <a:r>
              <a:rPr lang="en-US" sz="3800" b="1" u="sng" dirty="0" smtClean="0"/>
              <a:t>If no such settlement is arrived at-</a:t>
            </a:r>
          </a:p>
          <a:p>
            <a:pPr>
              <a:buNone/>
            </a:pPr>
            <a:r>
              <a:rPr lang="en-US" dirty="0" smtClean="0"/>
              <a:t>       the Board shall, send to the Appropriate Government a full report stating the </a:t>
            </a:r>
            <a:r>
              <a:rPr lang="en-US" b="1" dirty="0" smtClean="0"/>
              <a:t>steps taken by the Board </a:t>
            </a:r>
            <a:r>
              <a:rPr lang="en-US" dirty="0" smtClean="0"/>
              <a:t>for ascertaining the facts and circumstances relating to the dispute and for bringing about a settlement including findings, </a:t>
            </a:r>
            <a:r>
              <a:rPr lang="en-US" b="1" dirty="0" smtClean="0"/>
              <a:t>the reasons on account of which, in its opinion, a settlement could not be arrived</a:t>
            </a:r>
            <a:r>
              <a:rPr lang="en-US" dirty="0" smtClean="0"/>
              <a:t> at and its recommendations for the determination of the dispute.</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4000" b="1" dirty="0" smtClean="0"/>
              <a:t>COURTS OF INQUIRY</a:t>
            </a:r>
            <a:endParaRPr lang="en-US" sz="4000" b="1" dirty="0"/>
          </a:p>
        </p:txBody>
      </p:sp>
      <p:sp>
        <p:nvSpPr>
          <p:cNvPr id="3" name="Content Placeholder 2"/>
          <p:cNvSpPr>
            <a:spLocks noGrp="1"/>
          </p:cNvSpPr>
          <p:nvPr>
            <p:ph idx="1"/>
          </p:nvPr>
        </p:nvSpPr>
        <p:spPr>
          <a:xfrm>
            <a:off x="457200" y="1143000"/>
            <a:ext cx="8229600" cy="5410200"/>
          </a:xfrm>
        </p:spPr>
        <p:txBody>
          <a:bodyPr>
            <a:normAutofit fontScale="92500"/>
          </a:bodyPr>
          <a:lstStyle/>
          <a:p>
            <a:pPr>
              <a:buFont typeface="Wingdings" pitchFamily="2" charset="2"/>
              <a:buChar char="Ø"/>
            </a:pPr>
            <a:r>
              <a:rPr lang="en-US" dirty="0" smtClean="0"/>
              <a:t>The appropriate Government may by notification in the Official Gazette </a:t>
            </a:r>
            <a:r>
              <a:rPr lang="en-US" b="1" u="sng" dirty="0" smtClean="0"/>
              <a:t>constitute a Court of Inquiry for inquiring into any matter appearing to be connected with or relevant to an industrial dispute</a:t>
            </a:r>
          </a:p>
          <a:p>
            <a:pPr>
              <a:buFont typeface="Wingdings" pitchFamily="2" charset="2"/>
              <a:buChar char="Ø"/>
            </a:pPr>
            <a:r>
              <a:rPr lang="en-US" b="1" dirty="0" smtClean="0"/>
              <a:t>A Court may consist of one independent person or of such number of independent persons </a:t>
            </a:r>
            <a:r>
              <a:rPr lang="en-US" dirty="0" smtClean="0"/>
              <a:t>as the appropriate Government may think fit and </a:t>
            </a:r>
          </a:p>
          <a:p>
            <a:pPr>
              <a:buFont typeface="Wingdings" pitchFamily="2" charset="2"/>
              <a:buChar char="Ø"/>
            </a:pPr>
            <a:r>
              <a:rPr lang="en-US" dirty="0" smtClean="0"/>
              <a:t>where a Court consists of </a:t>
            </a:r>
            <a:r>
              <a:rPr lang="en-US" b="1" dirty="0" smtClean="0"/>
              <a:t>two or more members, one of them shall be appointed as the chairman</a:t>
            </a:r>
            <a:r>
              <a:rPr lang="en-US" dirty="0" smtClean="0"/>
              <a:t>.</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Duties of Court of Inquiry</a:t>
            </a:r>
            <a:endParaRPr lang="en-US" b="1" dirty="0"/>
          </a:p>
        </p:txBody>
      </p:sp>
      <p:sp>
        <p:nvSpPr>
          <p:cNvPr id="3" name="Content Placeholder 2"/>
          <p:cNvSpPr>
            <a:spLocks noGrp="1"/>
          </p:cNvSpPr>
          <p:nvPr>
            <p:ph idx="1"/>
          </p:nvPr>
        </p:nvSpPr>
        <p:spPr/>
        <p:txBody>
          <a:bodyPr/>
          <a:lstStyle/>
          <a:p>
            <a:pPr algn="just">
              <a:buNone/>
            </a:pPr>
            <a:r>
              <a:rPr lang="en-US" sz="4000" b="1" dirty="0" smtClean="0"/>
              <a:t>A Court shall inquire into the matters referred to it and </a:t>
            </a:r>
            <a:r>
              <a:rPr lang="en-US" sz="4000" b="1" u="sng" dirty="0" smtClean="0"/>
              <a:t>report</a:t>
            </a:r>
            <a:r>
              <a:rPr lang="en-US" sz="4000" b="1" dirty="0" smtClean="0"/>
              <a:t> thereon to the appropriate Government ordinarily </a:t>
            </a:r>
            <a:r>
              <a:rPr lang="en-US" sz="4000" b="1" u="sng" dirty="0" smtClean="0"/>
              <a:t>within a period of six months</a:t>
            </a:r>
            <a:r>
              <a:rPr lang="en-US" sz="4000" b="1" dirty="0" smtClean="0"/>
              <a:t> from the commencement of its inquiry</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ADJUDICATING MACHINERY</a:t>
            </a:r>
            <a:endParaRPr lang="en-US" sz="4000" b="1" dirty="0"/>
          </a:p>
        </p:txBody>
      </p:sp>
      <p:sp>
        <p:nvSpPr>
          <p:cNvPr id="3" name="Content Placeholder 2"/>
          <p:cNvSpPr>
            <a:spLocks noGrp="1"/>
          </p:cNvSpPr>
          <p:nvPr>
            <p:ph idx="1"/>
          </p:nvPr>
        </p:nvSpPr>
        <p:spPr>
          <a:xfrm>
            <a:off x="457200" y="1219200"/>
            <a:ext cx="8229600" cy="5410200"/>
          </a:xfrm>
        </p:spPr>
        <p:txBody>
          <a:bodyPr>
            <a:noAutofit/>
          </a:bodyPr>
          <a:lstStyle/>
          <a:p>
            <a:pPr algn="just">
              <a:buFont typeface="Wingdings" pitchFamily="2" charset="2"/>
              <a:buChar char="Ø"/>
            </a:pPr>
            <a:r>
              <a:rPr lang="en-US" sz="2800" dirty="0" smtClean="0"/>
              <a:t>On the receipt of a report  (Conciliation officer, Board, Court of Inquiry)  in respect of a dispute relating to a public utility service/other industry; </a:t>
            </a:r>
            <a:r>
              <a:rPr lang="en-US" sz="2800" b="1" u="sng" dirty="0" smtClean="0"/>
              <a:t>the appropriate Government  may further refer such dispute to – </a:t>
            </a:r>
          </a:p>
          <a:p>
            <a:pPr algn="just">
              <a:buFont typeface="Wingdings" pitchFamily="2" charset="2"/>
              <a:buChar char="Ø"/>
            </a:pPr>
            <a:r>
              <a:rPr lang="en-US" sz="2800" b="1" u="sng" dirty="0" err="1" smtClean="0"/>
              <a:t>Labour</a:t>
            </a:r>
            <a:r>
              <a:rPr lang="en-US" sz="2800" b="1" u="sng" dirty="0" smtClean="0"/>
              <a:t> Court; Industrial Tribunal; or National Tribunal  </a:t>
            </a:r>
            <a:r>
              <a:rPr lang="en-US" sz="2800" b="1" dirty="0" smtClean="0"/>
              <a:t>as the case may be</a:t>
            </a:r>
            <a:r>
              <a:rPr lang="en-US" sz="2800" b="1" u="sng" dirty="0" smtClean="0"/>
              <a:t>;</a:t>
            </a:r>
          </a:p>
          <a:p>
            <a:pPr algn="just">
              <a:buFont typeface="Wingdings" pitchFamily="2" charset="2"/>
              <a:buChar char="Ø"/>
            </a:pPr>
            <a:r>
              <a:rPr lang="en-US" sz="2800" b="1" dirty="0" smtClean="0"/>
              <a:t> If dispute relates to public utility services </a:t>
            </a:r>
            <a:r>
              <a:rPr lang="en-US" sz="2800" dirty="0" smtClean="0"/>
              <a:t>and </a:t>
            </a:r>
            <a:r>
              <a:rPr lang="en-US" sz="2800" b="1" dirty="0" smtClean="0"/>
              <a:t>appropriate govt. does not make a reference </a:t>
            </a:r>
            <a:r>
              <a:rPr lang="en-US" sz="2800" dirty="0" smtClean="0"/>
              <a:t>to the machinery stated above It shall </a:t>
            </a:r>
            <a:r>
              <a:rPr lang="en-US" sz="2800" b="1" dirty="0" smtClean="0"/>
              <a:t>record and communicate to the parties concerned its reasons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sz="4000" b="1" dirty="0" smtClean="0"/>
              <a:t>LABOUR COURT</a:t>
            </a:r>
            <a:endParaRPr lang="en-US" sz="4000" b="1" dirty="0"/>
          </a:p>
        </p:txBody>
      </p:sp>
      <p:sp>
        <p:nvSpPr>
          <p:cNvPr id="3" name="Content Placeholder 2"/>
          <p:cNvSpPr>
            <a:spLocks noGrp="1"/>
          </p:cNvSpPr>
          <p:nvPr>
            <p:ph idx="1"/>
          </p:nvPr>
        </p:nvSpPr>
        <p:spPr>
          <a:xfrm>
            <a:off x="304800" y="685800"/>
            <a:ext cx="8534400" cy="6172200"/>
          </a:xfrm>
        </p:spPr>
        <p:txBody>
          <a:bodyPr>
            <a:noAutofit/>
          </a:bodyPr>
          <a:lstStyle/>
          <a:p>
            <a:pPr algn="just">
              <a:buFont typeface="Wingdings" pitchFamily="2" charset="2"/>
              <a:buChar char="§"/>
            </a:pPr>
            <a:r>
              <a:rPr lang="en-US" sz="3800" dirty="0" smtClean="0"/>
              <a:t>The appropriate Government may, by notification in the Official Gazette, </a:t>
            </a:r>
            <a:r>
              <a:rPr lang="en-US" sz="3800" b="1" dirty="0" smtClean="0"/>
              <a:t>constitute one or more </a:t>
            </a:r>
            <a:r>
              <a:rPr lang="en-US" sz="3800" b="1" dirty="0" err="1" smtClean="0"/>
              <a:t>Labour</a:t>
            </a:r>
            <a:r>
              <a:rPr lang="en-US" sz="3800" b="1" dirty="0" smtClean="0"/>
              <a:t> Courts for the adjudication of industrial disputes relating to</a:t>
            </a:r>
            <a:r>
              <a:rPr lang="en-US" sz="3800" dirty="0" smtClean="0"/>
              <a:t> </a:t>
            </a:r>
            <a:r>
              <a:rPr lang="en-US" sz="3800" b="1" dirty="0" smtClean="0"/>
              <a:t>any matter specified in  -</a:t>
            </a:r>
          </a:p>
          <a:p>
            <a:pPr algn="just">
              <a:buFont typeface="Wingdings" pitchFamily="2" charset="2"/>
              <a:buChar char="Ø"/>
            </a:pPr>
            <a:r>
              <a:rPr lang="en-US" sz="3800" dirty="0" smtClean="0"/>
              <a:t> </a:t>
            </a:r>
            <a:r>
              <a:rPr lang="en-US" sz="3800" b="1" u="sng" dirty="0" smtClean="0"/>
              <a:t>Second Schedule; </a:t>
            </a:r>
            <a:r>
              <a:rPr lang="en-US" sz="3800" dirty="0" smtClean="0"/>
              <a:t>or</a:t>
            </a:r>
          </a:p>
          <a:p>
            <a:pPr algn="just">
              <a:buFont typeface="Wingdings" pitchFamily="2" charset="2"/>
              <a:buChar char="Ø"/>
            </a:pPr>
            <a:r>
              <a:rPr lang="en-US" sz="3800" b="1" u="sng" dirty="0" smtClean="0"/>
              <a:t>Third Schedule </a:t>
            </a:r>
            <a:r>
              <a:rPr lang="en-US" sz="3800" b="1" u="sng" dirty="0" smtClean="0"/>
              <a:t>(if </a:t>
            </a:r>
            <a:r>
              <a:rPr lang="en-US" sz="3800" b="1" u="sng" dirty="0" smtClean="0"/>
              <a:t>it is not likely to affect more than one hundred </a:t>
            </a:r>
            <a:r>
              <a:rPr lang="en-US" sz="3800" b="1" u="sng" dirty="0" smtClean="0"/>
              <a:t>workmen)</a:t>
            </a:r>
            <a:endParaRPr lang="en-US" sz="3800" b="1" u="sng"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LABOUR COURT</a:t>
            </a:r>
            <a:endParaRPr lang="en-US" dirty="0"/>
          </a:p>
        </p:txBody>
      </p:sp>
      <p:sp>
        <p:nvSpPr>
          <p:cNvPr id="3" name="Content Placeholder 2"/>
          <p:cNvSpPr>
            <a:spLocks noGrp="1"/>
          </p:cNvSpPr>
          <p:nvPr>
            <p:ph idx="1"/>
          </p:nvPr>
        </p:nvSpPr>
        <p:spPr>
          <a:xfrm>
            <a:off x="381000" y="990600"/>
            <a:ext cx="8458200" cy="5638800"/>
          </a:xfrm>
        </p:spPr>
        <p:txBody>
          <a:bodyPr>
            <a:normAutofit fontScale="92500" lnSpcReduction="20000"/>
          </a:bodyPr>
          <a:lstStyle/>
          <a:p>
            <a:pPr algn="just">
              <a:buFont typeface="Wingdings" pitchFamily="2" charset="2"/>
              <a:buChar char="§"/>
            </a:pPr>
            <a:r>
              <a:rPr lang="en-US" dirty="0" smtClean="0"/>
              <a:t>A </a:t>
            </a:r>
            <a:r>
              <a:rPr lang="en-US" dirty="0" err="1" smtClean="0"/>
              <a:t>Labour</a:t>
            </a:r>
            <a:r>
              <a:rPr lang="en-US" dirty="0" smtClean="0"/>
              <a:t> Court shall </a:t>
            </a:r>
            <a:r>
              <a:rPr lang="en-US" b="1" u="sng" dirty="0" smtClean="0"/>
              <a:t>consist of one person </a:t>
            </a:r>
            <a:r>
              <a:rPr lang="en-US" dirty="0" smtClean="0"/>
              <a:t>only to be appointed by the appropriate Government.</a:t>
            </a:r>
          </a:p>
          <a:p>
            <a:pPr algn="just">
              <a:buFont typeface="Wingdings" pitchFamily="2" charset="2"/>
              <a:buChar char="§"/>
            </a:pPr>
            <a:r>
              <a:rPr lang="en-US" dirty="0" smtClean="0"/>
              <a:t>A person </a:t>
            </a:r>
            <a:r>
              <a:rPr lang="en-US" b="1" u="sng" dirty="0" smtClean="0"/>
              <a:t>shall not be qualified</a:t>
            </a:r>
            <a:r>
              <a:rPr lang="en-US" u="sng" dirty="0" smtClean="0"/>
              <a:t> </a:t>
            </a:r>
            <a:r>
              <a:rPr lang="en-US" dirty="0" smtClean="0"/>
              <a:t>for appointment as the presiding officer of a </a:t>
            </a:r>
            <a:r>
              <a:rPr lang="en-US" dirty="0" err="1" smtClean="0"/>
              <a:t>Labour</a:t>
            </a:r>
            <a:r>
              <a:rPr lang="en-US" dirty="0" smtClean="0"/>
              <a:t> Court, </a:t>
            </a:r>
            <a:r>
              <a:rPr lang="en-US" b="1" dirty="0" smtClean="0"/>
              <a:t>unless</a:t>
            </a:r>
            <a:r>
              <a:rPr lang="en-US" dirty="0" smtClean="0"/>
              <a:t>--</a:t>
            </a:r>
          </a:p>
          <a:p>
            <a:pPr algn="just">
              <a:buFont typeface="Wingdings" pitchFamily="2" charset="2"/>
              <a:buChar char="Ø"/>
            </a:pPr>
            <a:r>
              <a:rPr lang="en-US" dirty="0" smtClean="0"/>
              <a:t> he is, or has been, </a:t>
            </a:r>
            <a:r>
              <a:rPr lang="en-US" b="1" u="sng" dirty="0" smtClean="0"/>
              <a:t>a Judge of a High Court</a:t>
            </a:r>
            <a:r>
              <a:rPr lang="en-US" dirty="0" smtClean="0"/>
              <a:t>; or</a:t>
            </a:r>
          </a:p>
          <a:p>
            <a:pPr algn="just">
              <a:buFont typeface="Wingdings" pitchFamily="2" charset="2"/>
              <a:buChar char="Ø"/>
            </a:pPr>
            <a:r>
              <a:rPr lang="en-US" dirty="0" smtClean="0"/>
              <a:t>he has, for a period of </a:t>
            </a:r>
            <a:r>
              <a:rPr lang="en-US" b="1" u="sng" dirty="0" smtClean="0"/>
              <a:t>not less than three years, been a District Judge or an Additional District Judge</a:t>
            </a:r>
            <a:r>
              <a:rPr lang="en-US" dirty="0" smtClean="0"/>
              <a:t>; or</a:t>
            </a:r>
          </a:p>
          <a:p>
            <a:pPr algn="just">
              <a:buFont typeface="Wingdings" pitchFamily="2" charset="2"/>
              <a:buChar char="Ø"/>
            </a:pPr>
            <a:r>
              <a:rPr lang="en-US" dirty="0" smtClean="0"/>
              <a:t> he has held </a:t>
            </a:r>
            <a:r>
              <a:rPr lang="en-US" b="1" u="sng" dirty="0" smtClean="0"/>
              <a:t>any judicial office in India for not less than seven years</a:t>
            </a:r>
            <a:r>
              <a:rPr lang="en-US" dirty="0" smtClean="0"/>
              <a:t>; or</a:t>
            </a:r>
          </a:p>
          <a:p>
            <a:pPr algn="just">
              <a:buFont typeface="Wingdings" pitchFamily="2" charset="2"/>
              <a:buChar char="Ø"/>
            </a:pPr>
            <a:r>
              <a:rPr lang="en-US" dirty="0" smtClean="0"/>
              <a:t>he </a:t>
            </a:r>
            <a:r>
              <a:rPr lang="en-US" b="1" u="sng" dirty="0" smtClean="0"/>
              <a:t>has been the presiding officer of a </a:t>
            </a:r>
            <a:r>
              <a:rPr lang="en-US" b="1" u="sng" dirty="0" err="1" smtClean="0"/>
              <a:t>Labour</a:t>
            </a:r>
            <a:r>
              <a:rPr lang="en-US" b="1" u="sng" dirty="0" smtClean="0"/>
              <a:t> Court </a:t>
            </a:r>
            <a:r>
              <a:rPr lang="en-US" dirty="0" smtClean="0"/>
              <a:t>constituted under any Provincial Act or State Act for </a:t>
            </a:r>
            <a:r>
              <a:rPr lang="en-US" b="1" u="sng" dirty="0" smtClean="0"/>
              <a:t>not less than five years</a:t>
            </a:r>
            <a:endParaRPr lang="en-US" u="sng" dirty="0" smtClean="0"/>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INDUSTRIAL TRIBUNAL</a:t>
            </a:r>
            <a:endParaRPr lang="en-US" b="1" dirty="0"/>
          </a:p>
        </p:txBody>
      </p:sp>
      <p:sp>
        <p:nvSpPr>
          <p:cNvPr id="3" name="Content Placeholder 2"/>
          <p:cNvSpPr>
            <a:spLocks noGrp="1"/>
          </p:cNvSpPr>
          <p:nvPr>
            <p:ph idx="1"/>
          </p:nvPr>
        </p:nvSpPr>
        <p:spPr/>
        <p:txBody>
          <a:bodyPr>
            <a:normAutofit lnSpcReduction="10000"/>
          </a:bodyPr>
          <a:lstStyle/>
          <a:p>
            <a:pPr algn="just">
              <a:buNone/>
            </a:pPr>
            <a:r>
              <a:rPr lang="en-US" sz="3600" dirty="0" smtClean="0"/>
              <a:t>The appropriate Government may, by notification in the Official Gazette, </a:t>
            </a:r>
            <a:r>
              <a:rPr lang="en-US" sz="3600" b="1" dirty="0" smtClean="0"/>
              <a:t>constitute one or more Industrial Tribunals for the adjudication of industrial disputes </a:t>
            </a:r>
            <a:r>
              <a:rPr lang="en-US" sz="3600" dirty="0" smtClean="0"/>
              <a:t>relating to </a:t>
            </a:r>
            <a:r>
              <a:rPr lang="en-US" sz="3600" b="1" dirty="0" smtClean="0"/>
              <a:t>any matter, whether specified in-</a:t>
            </a:r>
          </a:p>
          <a:p>
            <a:pPr algn="just">
              <a:buFont typeface="Wingdings" pitchFamily="2" charset="2"/>
              <a:buChar char="Ø"/>
            </a:pPr>
            <a:r>
              <a:rPr lang="en-US" sz="3600" b="1" u="sng" dirty="0" smtClean="0"/>
              <a:t> The Second Schedule, or </a:t>
            </a:r>
          </a:p>
          <a:p>
            <a:pPr algn="just">
              <a:buFont typeface="Wingdings" pitchFamily="2" charset="2"/>
              <a:buChar char="Ø"/>
            </a:pPr>
            <a:r>
              <a:rPr lang="en-US" sz="3600" b="1" u="sng" dirty="0" smtClean="0"/>
              <a:t>The Third Schedule</a:t>
            </a:r>
            <a:endParaRPr lang="en-US" sz="3600" b="1" u="sn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normAutofit fontScale="90000"/>
          </a:bodyPr>
          <a:lstStyle/>
          <a:p>
            <a:r>
              <a:rPr lang="en-US" b="1" dirty="0" smtClean="0"/>
              <a:t/>
            </a:r>
            <a:br>
              <a:rPr lang="en-US" b="1" dirty="0" smtClean="0"/>
            </a:br>
            <a:r>
              <a:rPr lang="en-US" sz="3600" b="1" dirty="0" smtClean="0"/>
              <a:t>Section 2J : Industry</a:t>
            </a:r>
            <a:r>
              <a:rPr lang="en-US" dirty="0" smtClean="0"/>
              <a:t/>
            </a:r>
            <a:br>
              <a:rPr lang="en-US" dirty="0" smtClean="0"/>
            </a:br>
            <a:r>
              <a:rPr lang="en-US" sz="2000" dirty="0" smtClean="0"/>
              <a:t>The definition of Industry based on Supreme Court's judgment in</a:t>
            </a:r>
            <a:br>
              <a:rPr lang="en-US" sz="2000" dirty="0" smtClean="0"/>
            </a:br>
            <a:r>
              <a:rPr lang="en-US" sz="2000" dirty="0" smtClean="0"/>
              <a:t> </a:t>
            </a:r>
            <a:r>
              <a:rPr lang="en-US" sz="2000" b="1" i="1" dirty="0" smtClean="0"/>
              <a:t>Bangalore water Supply and Sewerage Board v. A. </a:t>
            </a:r>
            <a:r>
              <a:rPr lang="en-US" sz="2000" b="1" i="1" dirty="0" err="1" smtClean="0"/>
              <a:t>Rajappa</a:t>
            </a:r>
            <a:r>
              <a:rPr lang="en-US" dirty="0" smtClean="0"/>
              <a:t/>
            </a:r>
            <a:br>
              <a:rPr lang="en-US" dirty="0" smtClean="0"/>
            </a:br>
            <a:endParaRPr lang="en-US" dirty="0"/>
          </a:p>
        </p:txBody>
      </p:sp>
      <p:sp>
        <p:nvSpPr>
          <p:cNvPr id="3" name="Content Placeholder 2"/>
          <p:cNvSpPr>
            <a:spLocks noGrp="1"/>
          </p:cNvSpPr>
          <p:nvPr>
            <p:ph idx="1"/>
          </p:nvPr>
        </p:nvSpPr>
        <p:spPr>
          <a:xfrm>
            <a:off x="304800" y="1295400"/>
            <a:ext cx="8610600" cy="5334000"/>
          </a:xfrm>
        </p:spPr>
        <p:txBody>
          <a:bodyPr>
            <a:normAutofit fontScale="92500" lnSpcReduction="20000"/>
          </a:bodyPr>
          <a:lstStyle/>
          <a:p>
            <a:r>
              <a:rPr lang="en-US" b="1" dirty="0" smtClean="0"/>
              <a:t>“Industry</a:t>
            </a:r>
            <a:r>
              <a:rPr lang="en-US" b="1" dirty="0" smtClean="0"/>
              <a:t>" </a:t>
            </a:r>
            <a:r>
              <a:rPr lang="en-US" dirty="0" smtClean="0"/>
              <a:t>means </a:t>
            </a:r>
            <a:r>
              <a:rPr lang="en-US" b="1" u="sng" dirty="0" smtClean="0"/>
              <a:t>any systematic activity </a:t>
            </a:r>
            <a:r>
              <a:rPr lang="en-US" dirty="0" smtClean="0"/>
              <a:t>carried on  </a:t>
            </a:r>
            <a:r>
              <a:rPr lang="en-US" b="1" u="sng" dirty="0" smtClean="0"/>
              <a:t>by </a:t>
            </a:r>
            <a:r>
              <a:rPr lang="en-US" b="1" u="sng" dirty="0" smtClean="0"/>
              <a:t>co-operation of an </a:t>
            </a:r>
            <a:r>
              <a:rPr lang="en-US" b="1" u="sng" dirty="0" smtClean="0"/>
              <a:t>employer and </a:t>
            </a:r>
            <a:r>
              <a:rPr lang="en-US" b="1" u="sng" dirty="0" smtClean="0"/>
              <a:t>workmen</a:t>
            </a:r>
            <a:r>
              <a:rPr lang="en-US" u="sng" dirty="0" smtClean="0"/>
              <a:t> </a:t>
            </a:r>
            <a:r>
              <a:rPr lang="en-US" dirty="0" smtClean="0"/>
              <a:t>(whether such workmen are </a:t>
            </a:r>
            <a:r>
              <a:rPr lang="en-US" b="1" u="sng" dirty="0" smtClean="0"/>
              <a:t>employed </a:t>
            </a:r>
            <a:r>
              <a:rPr lang="en-US" b="1" u="sng" dirty="0" smtClean="0"/>
              <a:t>directly </a:t>
            </a:r>
            <a:r>
              <a:rPr lang="en-US" b="1" u="sng" dirty="0" smtClean="0"/>
              <a:t>or </a:t>
            </a:r>
            <a:r>
              <a:rPr lang="en-US" b="1" u="sng" dirty="0" smtClean="0"/>
              <a:t>through </a:t>
            </a:r>
            <a:r>
              <a:rPr lang="en-US" b="1" u="sng" dirty="0" smtClean="0"/>
              <a:t>any </a:t>
            </a:r>
            <a:r>
              <a:rPr lang="en-US" b="1" u="sng" dirty="0" smtClean="0"/>
              <a:t>agency</a:t>
            </a:r>
            <a:r>
              <a:rPr lang="en-US" dirty="0" smtClean="0"/>
              <a:t>/</a:t>
            </a:r>
            <a:r>
              <a:rPr lang="en-US" b="1" u="sng" dirty="0" smtClean="0"/>
              <a:t>contractor</a:t>
            </a:r>
            <a:r>
              <a:rPr lang="en-US" dirty="0" smtClean="0"/>
              <a:t>) </a:t>
            </a:r>
            <a:r>
              <a:rPr lang="en-US" b="1" u="sng" dirty="0" smtClean="0"/>
              <a:t>for the production, supply or distribution of goods or services with a view to satisfy human wants or wishes</a:t>
            </a:r>
            <a:r>
              <a:rPr lang="en-US" dirty="0" smtClean="0"/>
              <a:t> that are </a:t>
            </a:r>
            <a:r>
              <a:rPr lang="en-US" b="1" u="sng" dirty="0" smtClean="0"/>
              <a:t>not </a:t>
            </a:r>
            <a:r>
              <a:rPr lang="en-US" b="1" u="sng" dirty="0" smtClean="0"/>
              <a:t>merely </a:t>
            </a:r>
            <a:r>
              <a:rPr lang="en-US" b="1" u="sng" dirty="0" smtClean="0"/>
              <a:t>spiritual or religious</a:t>
            </a:r>
            <a:r>
              <a:rPr lang="en-US" b="1" dirty="0" smtClean="0"/>
              <a:t> </a:t>
            </a:r>
            <a:r>
              <a:rPr lang="en-US" dirty="0" smtClean="0"/>
              <a:t>in nature;</a:t>
            </a:r>
          </a:p>
          <a:p>
            <a:pPr>
              <a:buFont typeface="Wingdings" pitchFamily="2" charset="2"/>
              <a:buChar char="Ø"/>
            </a:pPr>
            <a:r>
              <a:rPr lang="en-US" b="1" dirty="0" smtClean="0"/>
              <a:t>whether or </a:t>
            </a:r>
            <a:r>
              <a:rPr lang="en-US" b="1" dirty="0" smtClean="0"/>
              <a:t>not, </a:t>
            </a:r>
            <a:r>
              <a:rPr lang="en-US" dirty="0" smtClean="0"/>
              <a:t>any </a:t>
            </a:r>
            <a:r>
              <a:rPr lang="en-US" b="1" dirty="0" smtClean="0"/>
              <a:t>capital has been </a:t>
            </a:r>
            <a:r>
              <a:rPr lang="en-US" b="1" dirty="0" smtClean="0"/>
              <a:t>invested</a:t>
            </a:r>
            <a:r>
              <a:rPr lang="en-US" dirty="0" smtClean="0"/>
              <a:t>; </a:t>
            </a:r>
            <a:r>
              <a:rPr lang="en-US" dirty="0" smtClean="0"/>
              <a:t>or</a:t>
            </a:r>
          </a:p>
          <a:p>
            <a:pPr>
              <a:buFont typeface="Wingdings" pitchFamily="2" charset="2"/>
              <a:buChar char="Ø"/>
            </a:pPr>
            <a:r>
              <a:rPr lang="en-US" dirty="0" smtClean="0"/>
              <a:t>such activity is </a:t>
            </a:r>
            <a:r>
              <a:rPr lang="en-US" b="1" dirty="0" smtClean="0"/>
              <a:t>carried on </a:t>
            </a:r>
            <a:r>
              <a:rPr lang="en-US" b="1" dirty="0" smtClean="0"/>
              <a:t>with/without </a:t>
            </a:r>
            <a:r>
              <a:rPr lang="en-US" b="1" dirty="0" smtClean="0"/>
              <a:t>a motive to make </a:t>
            </a:r>
            <a:r>
              <a:rPr lang="en-US" b="1" dirty="0" smtClean="0"/>
              <a:t>profit ; </a:t>
            </a:r>
            <a:r>
              <a:rPr lang="en-US" b="1" u="sng" dirty="0" smtClean="0"/>
              <a:t>and includes-</a:t>
            </a:r>
            <a:r>
              <a:rPr lang="en-US" b="1" dirty="0" smtClean="0"/>
              <a:t>-</a:t>
            </a:r>
          </a:p>
          <a:p>
            <a:pPr>
              <a:buFont typeface="Wingdings" pitchFamily="2" charset="2"/>
              <a:buChar char="Ø"/>
            </a:pPr>
            <a:r>
              <a:rPr lang="en-US" dirty="0"/>
              <a:t>A</a:t>
            </a:r>
            <a:r>
              <a:rPr lang="en-US" dirty="0" smtClean="0"/>
              <a:t>ny </a:t>
            </a:r>
            <a:r>
              <a:rPr lang="en-US" dirty="0" smtClean="0"/>
              <a:t>activity of the </a:t>
            </a:r>
            <a:r>
              <a:rPr lang="en-US" b="1" dirty="0" smtClean="0"/>
              <a:t>Dock </a:t>
            </a:r>
            <a:r>
              <a:rPr lang="en-US" b="1" dirty="0" err="1" smtClean="0"/>
              <a:t>Labour</a:t>
            </a:r>
            <a:r>
              <a:rPr lang="en-US" b="1" dirty="0" smtClean="0"/>
              <a:t> Board</a:t>
            </a:r>
          </a:p>
          <a:p>
            <a:pPr>
              <a:buFont typeface="Wingdings" pitchFamily="2" charset="2"/>
              <a:buChar char="Ø"/>
            </a:pPr>
            <a:r>
              <a:rPr lang="en-US" dirty="0" smtClean="0"/>
              <a:t> </a:t>
            </a:r>
            <a:r>
              <a:rPr lang="en-US" dirty="0" smtClean="0"/>
              <a:t>Any </a:t>
            </a:r>
            <a:r>
              <a:rPr lang="en-US" dirty="0" smtClean="0"/>
              <a:t>activity relating to the </a:t>
            </a:r>
            <a:r>
              <a:rPr lang="en-US" b="1" dirty="0" smtClean="0"/>
              <a:t>promotion of sales or business </a:t>
            </a:r>
            <a:r>
              <a:rPr lang="en-US" dirty="0" smtClean="0"/>
              <a:t>or both carried on by an establishment.</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t>INDUSTRIAL TRIBUNAL</a:t>
            </a:r>
            <a:endParaRPr lang="en-US" dirty="0"/>
          </a:p>
        </p:txBody>
      </p:sp>
      <p:sp>
        <p:nvSpPr>
          <p:cNvPr id="3" name="Content Placeholder 2"/>
          <p:cNvSpPr>
            <a:spLocks noGrp="1"/>
          </p:cNvSpPr>
          <p:nvPr>
            <p:ph idx="1"/>
          </p:nvPr>
        </p:nvSpPr>
        <p:spPr>
          <a:xfrm>
            <a:off x="304800" y="914400"/>
            <a:ext cx="8534400" cy="5638800"/>
          </a:xfrm>
        </p:spPr>
        <p:txBody>
          <a:bodyPr>
            <a:normAutofit lnSpcReduction="10000"/>
          </a:bodyPr>
          <a:lstStyle/>
          <a:p>
            <a:pPr algn="just">
              <a:buNone/>
            </a:pPr>
            <a:r>
              <a:rPr lang="en-US" b="1" dirty="0" smtClean="0"/>
              <a:t>A Tribunal shall consist of one person </a:t>
            </a:r>
            <a:r>
              <a:rPr lang="en-US" dirty="0" smtClean="0"/>
              <a:t>only to be appointed by the appropriate Government.</a:t>
            </a:r>
          </a:p>
          <a:p>
            <a:pPr algn="just">
              <a:buFont typeface="Wingdings" pitchFamily="2" charset="2"/>
              <a:buChar char="Ø"/>
            </a:pPr>
            <a:r>
              <a:rPr lang="en-US" dirty="0" smtClean="0"/>
              <a:t>A person </a:t>
            </a:r>
            <a:r>
              <a:rPr lang="en-US" b="1" dirty="0" smtClean="0"/>
              <a:t>shall not be qualified for appointment </a:t>
            </a:r>
            <a:r>
              <a:rPr lang="en-US" dirty="0" smtClean="0"/>
              <a:t>as the presiding officer of a Tribunal </a:t>
            </a:r>
            <a:r>
              <a:rPr lang="en-US" b="1" dirty="0" smtClean="0"/>
              <a:t>unles</a:t>
            </a:r>
            <a:r>
              <a:rPr lang="en-US" dirty="0" smtClean="0"/>
              <a:t>s—</a:t>
            </a:r>
          </a:p>
          <a:p>
            <a:pPr algn="just">
              <a:buFont typeface="Wingdings" pitchFamily="2" charset="2"/>
              <a:buChar char="Ø"/>
            </a:pPr>
            <a:r>
              <a:rPr lang="en-US" dirty="0" smtClean="0"/>
              <a:t>he is, or has been, </a:t>
            </a:r>
            <a:r>
              <a:rPr lang="en-US" b="1" dirty="0" smtClean="0"/>
              <a:t>a Judge of a High Court</a:t>
            </a:r>
            <a:r>
              <a:rPr lang="en-US" dirty="0" smtClean="0"/>
              <a:t>; or</a:t>
            </a:r>
          </a:p>
          <a:p>
            <a:pPr algn="just">
              <a:buFont typeface="Wingdings" pitchFamily="2" charset="2"/>
              <a:buChar char="Ø"/>
            </a:pPr>
            <a:r>
              <a:rPr lang="en-US" dirty="0" smtClean="0"/>
              <a:t> he has, for </a:t>
            </a:r>
            <a:r>
              <a:rPr lang="en-US" b="1" dirty="0" smtClean="0"/>
              <a:t>a period of not less than three years been a District Judge or an Additional District Judge</a:t>
            </a:r>
            <a:r>
              <a:rPr lang="en-US" dirty="0" smtClean="0"/>
              <a:t>;</a:t>
            </a:r>
          </a:p>
          <a:p>
            <a:pPr algn="just">
              <a:buFont typeface="Wingdings" pitchFamily="2" charset="2"/>
              <a:buChar char="Ø"/>
            </a:pPr>
            <a:r>
              <a:rPr lang="en-US" dirty="0" smtClean="0"/>
              <a:t>The appropriate Government may, if it so thinks fit, </a:t>
            </a:r>
            <a:r>
              <a:rPr lang="en-US" b="1" dirty="0" smtClean="0"/>
              <a:t>appoint two persons as assessors to advise the Tribunal</a:t>
            </a:r>
            <a:r>
              <a:rPr lang="en-US" dirty="0" smtClean="0"/>
              <a:t> in the proceeding before it</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4000" b="1" dirty="0" smtClean="0"/>
              <a:t>NATIONAL TRIBUNAL</a:t>
            </a:r>
            <a:endParaRPr lang="en-US" sz="4000" b="1" dirty="0"/>
          </a:p>
        </p:txBody>
      </p:sp>
      <p:sp>
        <p:nvSpPr>
          <p:cNvPr id="3" name="Content Placeholder 2"/>
          <p:cNvSpPr>
            <a:spLocks noGrp="1"/>
          </p:cNvSpPr>
          <p:nvPr>
            <p:ph idx="1"/>
          </p:nvPr>
        </p:nvSpPr>
        <p:spPr>
          <a:xfrm>
            <a:off x="457200" y="1066800"/>
            <a:ext cx="8229600" cy="5486400"/>
          </a:xfrm>
        </p:spPr>
        <p:txBody>
          <a:bodyPr>
            <a:normAutofit lnSpcReduction="10000"/>
          </a:bodyPr>
          <a:lstStyle/>
          <a:p>
            <a:pPr algn="just">
              <a:buFont typeface="Wingdings" pitchFamily="2" charset="2"/>
              <a:buChar char="§"/>
            </a:pPr>
            <a:r>
              <a:rPr lang="en-US" dirty="0" smtClean="0"/>
              <a:t>The Central Government may, by notification in the Official Gazette, constitute </a:t>
            </a:r>
            <a:r>
              <a:rPr lang="en-US" b="1" dirty="0" smtClean="0"/>
              <a:t>one or more National Industrial Tribunals for the adjudication of industrial disputes </a:t>
            </a:r>
            <a:r>
              <a:rPr lang="en-US" dirty="0" smtClean="0"/>
              <a:t>which, in the opinion of the Central Government- </a:t>
            </a:r>
          </a:p>
          <a:p>
            <a:pPr algn="just">
              <a:buFont typeface="Wingdings" pitchFamily="2" charset="2"/>
              <a:buChar char="Ø"/>
            </a:pPr>
            <a:r>
              <a:rPr lang="en-US" b="1" dirty="0" smtClean="0"/>
              <a:t>Involve question of </a:t>
            </a:r>
            <a:r>
              <a:rPr lang="en-US" b="1" u="sng" dirty="0" smtClean="0"/>
              <a:t>national importance </a:t>
            </a:r>
            <a:r>
              <a:rPr lang="en-US" b="1" dirty="0" smtClean="0"/>
              <a:t>or  </a:t>
            </a:r>
          </a:p>
          <a:p>
            <a:pPr algn="just">
              <a:buFont typeface="Wingdings" pitchFamily="2" charset="2"/>
              <a:buChar char="Ø"/>
            </a:pPr>
            <a:r>
              <a:rPr lang="en-US" b="1" dirty="0" smtClean="0"/>
              <a:t>Of such a nature, that </a:t>
            </a:r>
            <a:r>
              <a:rPr lang="en-US" b="1" u="sng" dirty="0" smtClean="0"/>
              <a:t>industrial establishments situated in more than one State</a:t>
            </a:r>
            <a:r>
              <a:rPr lang="en-US" dirty="0" smtClean="0"/>
              <a:t> </a:t>
            </a:r>
            <a:r>
              <a:rPr lang="en-US" b="1" dirty="0" smtClean="0"/>
              <a:t>are likely to be interested in, or affected</a:t>
            </a:r>
          </a:p>
          <a:p>
            <a:pPr>
              <a:buFont typeface="Wingdings" pitchFamily="2" charset="2"/>
              <a:buChar char="Ø"/>
            </a:pPr>
            <a:r>
              <a:rPr lang="en-US" dirty="0" smtClean="0"/>
              <a:t>Whether it relates to </a:t>
            </a:r>
            <a:r>
              <a:rPr lang="en-US" b="1" u="sng" dirty="0" smtClean="0"/>
              <a:t>any matter specified in the Second Schedule or the Third Schedule</a:t>
            </a:r>
          </a:p>
          <a:p>
            <a:pPr>
              <a:buNone/>
            </a:pP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NATIONAL TRIBUNAL</a:t>
            </a:r>
            <a:endParaRPr lang="en-US" dirty="0"/>
          </a:p>
        </p:txBody>
      </p:sp>
      <p:sp>
        <p:nvSpPr>
          <p:cNvPr id="3" name="Content Placeholder 2"/>
          <p:cNvSpPr>
            <a:spLocks noGrp="1"/>
          </p:cNvSpPr>
          <p:nvPr>
            <p:ph idx="1"/>
          </p:nvPr>
        </p:nvSpPr>
        <p:spPr>
          <a:xfrm>
            <a:off x="457200" y="1066800"/>
            <a:ext cx="8229600" cy="5562600"/>
          </a:xfrm>
        </p:spPr>
        <p:txBody>
          <a:bodyPr>
            <a:normAutofit lnSpcReduction="10000"/>
          </a:bodyPr>
          <a:lstStyle/>
          <a:p>
            <a:pPr>
              <a:buFont typeface="Wingdings" pitchFamily="2" charset="2"/>
              <a:buChar char="Ø"/>
            </a:pPr>
            <a:r>
              <a:rPr lang="en-US" dirty="0" smtClean="0"/>
              <a:t>A National Tribunal shall </a:t>
            </a:r>
            <a:r>
              <a:rPr lang="en-US" b="1" dirty="0" smtClean="0"/>
              <a:t>consist of one person </a:t>
            </a:r>
            <a:r>
              <a:rPr lang="en-US" dirty="0" smtClean="0"/>
              <a:t>only to be </a:t>
            </a:r>
            <a:r>
              <a:rPr lang="en-US" b="1" dirty="0" smtClean="0"/>
              <a:t>appointed by the Central Government</a:t>
            </a:r>
            <a:r>
              <a:rPr lang="en-US" dirty="0" smtClean="0"/>
              <a:t>.</a:t>
            </a:r>
          </a:p>
          <a:p>
            <a:pPr>
              <a:buFont typeface="Wingdings" pitchFamily="2" charset="2"/>
              <a:buChar char="Ø"/>
            </a:pPr>
            <a:r>
              <a:rPr lang="en-US" dirty="0" smtClean="0"/>
              <a:t> A person </a:t>
            </a:r>
            <a:r>
              <a:rPr lang="en-US" b="1" dirty="0" smtClean="0"/>
              <a:t>shall not be qualified </a:t>
            </a:r>
            <a:r>
              <a:rPr lang="en-US" dirty="0" smtClean="0"/>
              <a:t>for appointment as the presiding officer of a National Tribunal </a:t>
            </a:r>
            <a:r>
              <a:rPr lang="en-US" b="1" dirty="0" smtClean="0"/>
              <a:t>unless</a:t>
            </a:r>
            <a:r>
              <a:rPr lang="en-US" dirty="0" smtClean="0"/>
              <a:t>- </a:t>
            </a:r>
          </a:p>
          <a:p>
            <a:pPr>
              <a:buFont typeface="Wingdings" pitchFamily="2" charset="2"/>
              <a:buChar char="Ø"/>
            </a:pPr>
            <a:r>
              <a:rPr lang="en-US" u="sng" dirty="0" smtClean="0"/>
              <a:t>he is, or </a:t>
            </a:r>
            <a:r>
              <a:rPr lang="en-US" b="1" u="sng" dirty="0" smtClean="0"/>
              <a:t>has been a Judge of a High Court</a:t>
            </a:r>
          </a:p>
          <a:p>
            <a:pPr>
              <a:buFont typeface="Wingdings" pitchFamily="2" charset="2"/>
              <a:buChar char="Ø"/>
            </a:pPr>
            <a:r>
              <a:rPr lang="en-US" dirty="0" smtClean="0"/>
              <a:t> The Central Government may, if it so thinks fit, </a:t>
            </a:r>
            <a:r>
              <a:rPr lang="en-US" b="1" dirty="0" smtClean="0"/>
              <a:t>appoint two persons as assessors</a:t>
            </a:r>
            <a:r>
              <a:rPr lang="en-US" dirty="0" smtClean="0"/>
              <a:t> </a:t>
            </a:r>
            <a:r>
              <a:rPr lang="en-US" b="1" dirty="0" smtClean="0"/>
              <a:t>to advise </a:t>
            </a:r>
            <a:r>
              <a:rPr lang="en-US" dirty="0" smtClean="0"/>
              <a:t>the National Tribunal in the proceeding before it.</a:t>
            </a:r>
          </a:p>
          <a:p>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b="1" dirty="0" smtClean="0"/>
              <a:t>DISQUALIFICATIONS</a:t>
            </a:r>
            <a:endParaRPr lang="en-US" sz="4000" b="1" dirty="0"/>
          </a:p>
        </p:txBody>
      </p:sp>
      <p:sp>
        <p:nvSpPr>
          <p:cNvPr id="3" name="Content Placeholder 2"/>
          <p:cNvSpPr>
            <a:spLocks noGrp="1"/>
          </p:cNvSpPr>
          <p:nvPr>
            <p:ph idx="1"/>
          </p:nvPr>
        </p:nvSpPr>
        <p:spPr>
          <a:xfrm>
            <a:off x="457200" y="1066800"/>
            <a:ext cx="8229600" cy="5410200"/>
          </a:xfrm>
        </p:spPr>
        <p:txBody>
          <a:bodyPr>
            <a:noAutofit/>
          </a:bodyPr>
          <a:lstStyle/>
          <a:p>
            <a:pPr>
              <a:buNone/>
            </a:pPr>
            <a:r>
              <a:rPr lang="en-US" sz="3600" b="1" dirty="0" smtClean="0"/>
              <a:t>No person </a:t>
            </a:r>
            <a:r>
              <a:rPr lang="en-US" sz="3600" dirty="0" smtClean="0"/>
              <a:t>shall be </a:t>
            </a:r>
            <a:r>
              <a:rPr lang="en-US" sz="3600" b="1" dirty="0" smtClean="0"/>
              <a:t>appointed</a:t>
            </a:r>
            <a:r>
              <a:rPr lang="en-US" sz="3600" dirty="0" smtClean="0"/>
              <a:t>, or continue in, the office of </a:t>
            </a:r>
            <a:r>
              <a:rPr lang="en-US" sz="3600" b="1" u="sng" dirty="0" smtClean="0"/>
              <a:t>the presiding officer of a </a:t>
            </a:r>
            <a:r>
              <a:rPr lang="en-US" sz="3600" b="1" u="sng" dirty="0" err="1" smtClean="0"/>
              <a:t>Labour</a:t>
            </a:r>
            <a:r>
              <a:rPr lang="en-US" sz="3600" b="1" u="sng" dirty="0" smtClean="0"/>
              <a:t> Court, Tribunal or National Tribunal</a:t>
            </a:r>
            <a:r>
              <a:rPr lang="en-US" sz="3600" dirty="0" smtClean="0"/>
              <a:t>, if—</a:t>
            </a:r>
          </a:p>
          <a:p>
            <a:pPr>
              <a:buFont typeface="Wingdings" pitchFamily="2" charset="2"/>
              <a:buChar char="Ø"/>
            </a:pPr>
            <a:r>
              <a:rPr lang="en-US" sz="3600" dirty="0" smtClean="0"/>
              <a:t>he is </a:t>
            </a:r>
            <a:r>
              <a:rPr lang="en-US" sz="3600" b="1" u="sng" dirty="0" smtClean="0"/>
              <a:t>not an independent person </a:t>
            </a:r>
            <a:r>
              <a:rPr lang="en-US" sz="3600" b="1" dirty="0" smtClean="0"/>
              <a:t>(implies connected with any party to dispute directly/indirectly)</a:t>
            </a:r>
            <a:r>
              <a:rPr lang="en-US" sz="3600" dirty="0" smtClean="0"/>
              <a:t>; or</a:t>
            </a:r>
          </a:p>
          <a:p>
            <a:pPr>
              <a:buFont typeface="Wingdings" pitchFamily="2" charset="2"/>
              <a:buChar char="Ø"/>
            </a:pPr>
            <a:r>
              <a:rPr lang="en-US" sz="3600" dirty="0" smtClean="0"/>
              <a:t>he has </a:t>
            </a:r>
            <a:r>
              <a:rPr lang="en-US" sz="3600" b="1" u="sng" dirty="0" smtClean="0"/>
              <a:t>attained the age of sixty-five years</a:t>
            </a:r>
            <a:endParaRPr lang="en-US" sz="3600" b="1" u="sng"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 OF DISPUTE</a:t>
            </a:r>
            <a:endParaRPr lang="en-US" b="1" dirty="0"/>
          </a:p>
        </p:txBody>
      </p:sp>
      <p:sp>
        <p:nvSpPr>
          <p:cNvPr id="3" name="Content Placeholder 2"/>
          <p:cNvSpPr>
            <a:spLocks noGrp="1"/>
          </p:cNvSpPr>
          <p:nvPr>
            <p:ph idx="1"/>
          </p:nvPr>
        </p:nvSpPr>
        <p:spPr>
          <a:xfrm>
            <a:off x="457200" y="1371600"/>
            <a:ext cx="8229600" cy="5257800"/>
          </a:xfrm>
        </p:spPr>
        <p:txBody>
          <a:bodyPr>
            <a:normAutofit/>
          </a:bodyPr>
          <a:lstStyle/>
          <a:p>
            <a:pPr algn="just">
              <a:buNone/>
            </a:pPr>
            <a:r>
              <a:rPr lang="en-US" b="1" dirty="0" smtClean="0"/>
              <a:t>An </a:t>
            </a:r>
            <a:r>
              <a:rPr lang="en-US" b="1" dirty="0" smtClean="0"/>
              <a:t>order </a:t>
            </a:r>
            <a:r>
              <a:rPr lang="en-US" b="1" dirty="0" smtClean="0"/>
              <a:t>by</a:t>
            </a:r>
            <a:r>
              <a:rPr lang="en-US" b="1" dirty="0" smtClean="0"/>
              <a:t> </a:t>
            </a:r>
            <a:r>
              <a:rPr lang="en-US" b="1" dirty="0" smtClean="0"/>
              <a:t>Appropriate Govt. </a:t>
            </a:r>
            <a:r>
              <a:rPr lang="en-US" b="1" dirty="0" smtClean="0"/>
              <a:t>referring </a:t>
            </a:r>
            <a:r>
              <a:rPr lang="en-US" dirty="0" smtClean="0"/>
              <a:t>an industrial dispute to a </a:t>
            </a:r>
            <a:r>
              <a:rPr lang="en-US" dirty="0" err="1" smtClean="0"/>
              <a:t>Labour</a:t>
            </a:r>
            <a:r>
              <a:rPr lang="en-US" dirty="0" smtClean="0"/>
              <a:t> </a:t>
            </a:r>
            <a:r>
              <a:rPr lang="en-US" dirty="0" smtClean="0"/>
              <a:t>Court</a:t>
            </a:r>
            <a:r>
              <a:rPr lang="en-US" dirty="0" smtClean="0"/>
              <a:t>, Tribunal or National Tribunal </a:t>
            </a:r>
            <a:r>
              <a:rPr lang="en-US" b="1" dirty="0" smtClean="0"/>
              <a:t>shall specify</a:t>
            </a:r>
            <a:r>
              <a:rPr lang="en-US" dirty="0" smtClean="0"/>
              <a:t>:</a:t>
            </a:r>
            <a:endParaRPr lang="en-US" dirty="0" smtClean="0"/>
          </a:p>
          <a:p>
            <a:pPr algn="just">
              <a:buFont typeface="Wingdings" pitchFamily="2" charset="2"/>
              <a:buChar char="Ø"/>
            </a:pPr>
            <a:r>
              <a:rPr lang="en-US" b="1" dirty="0" smtClean="0"/>
              <a:t>T</a:t>
            </a:r>
            <a:r>
              <a:rPr lang="en-US" b="1" dirty="0" smtClean="0"/>
              <a:t>he </a:t>
            </a:r>
            <a:r>
              <a:rPr lang="en-US" b="1" dirty="0" smtClean="0"/>
              <a:t>period </a:t>
            </a:r>
            <a:r>
              <a:rPr lang="en-US" dirty="0" smtClean="0"/>
              <a:t>within which </a:t>
            </a:r>
            <a:r>
              <a:rPr lang="en-US" b="1" dirty="0" smtClean="0"/>
              <a:t>shall </a:t>
            </a:r>
            <a:r>
              <a:rPr lang="en-US" b="1" dirty="0" smtClean="0"/>
              <a:t>submit </a:t>
            </a:r>
            <a:r>
              <a:rPr lang="en-US" b="1" dirty="0" smtClean="0"/>
              <a:t>award </a:t>
            </a:r>
            <a:r>
              <a:rPr lang="en-US" dirty="0" smtClean="0"/>
              <a:t>on such dispute to the </a:t>
            </a:r>
            <a:r>
              <a:rPr lang="en-US" dirty="0" smtClean="0"/>
              <a:t>appropriate Government</a:t>
            </a:r>
            <a:endParaRPr lang="en-US" dirty="0" smtClean="0"/>
          </a:p>
          <a:p>
            <a:pPr algn="just">
              <a:buFont typeface="Wingdings" pitchFamily="2" charset="2"/>
              <a:buChar char="Ø"/>
            </a:pPr>
            <a:r>
              <a:rPr lang="en-US" dirty="0" smtClean="0"/>
              <a:t>Where </a:t>
            </a:r>
            <a:r>
              <a:rPr lang="en-US" b="1" dirty="0" smtClean="0"/>
              <a:t>such industrial dispute is connected with </a:t>
            </a:r>
            <a:r>
              <a:rPr lang="en-US" b="1" u="sng" dirty="0" smtClean="0"/>
              <a:t>an individual </a:t>
            </a:r>
            <a:r>
              <a:rPr lang="en-US" b="1" u="sng" dirty="0" smtClean="0"/>
              <a:t>workman</a:t>
            </a:r>
            <a:r>
              <a:rPr lang="en-US" dirty="0" smtClean="0"/>
              <a:t>, </a:t>
            </a:r>
            <a:r>
              <a:rPr lang="en-US" dirty="0" smtClean="0"/>
              <a:t>any </a:t>
            </a:r>
            <a:r>
              <a:rPr lang="en-US" b="1" dirty="0" smtClean="0"/>
              <a:t>such </a:t>
            </a:r>
            <a:r>
              <a:rPr lang="en-US" b="1" dirty="0" smtClean="0"/>
              <a:t>period </a:t>
            </a:r>
            <a:r>
              <a:rPr lang="en-US" b="1" u="sng" dirty="0" smtClean="0"/>
              <a:t>shall not </a:t>
            </a:r>
            <a:r>
              <a:rPr lang="en-US" b="1" u="sng" dirty="0" smtClean="0"/>
              <a:t>exceed three months</a:t>
            </a:r>
            <a:endParaRPr lang="en-US" b="1" u="sng"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Voluntary reference of disputes to </a:t>
            </a:r>
            <a:r>
              <a:rPr lang="en-US" b="1" dirty="0" smtClean="0"/>
              <a:t>Arbitration u/s</a:t>
            </a:r>
            <a:r>
              <a:rPr lang="en-US" dirty="0" smtClean="0"/>
              <a:t> </a:t>
            </a:r>
            <a:r>
              <a:rPr lang="en-US" b="1" dirty="0" smtClean="0"/>
              <a:t>10A </a:t>
            </a:r>
            <a:endParaRPr lang="en-US" b="1" dirty="0"/>
          </a:p>
        </p:txBody>
      </p:sp>
      <p:sp>
        <p:nvSpPr>
          <p:cNvPr id="3" name="Content Placeholder 2"/>
          <p:cNvSpPr>
            <a:spLocks noGrp="1"/>
          </p:cNvSpPr>
          <p:nvPr>
            <p:ph idx="1"/>
          </p:nvPr>
        </p:nvSpPr>
        <p:spPr>
          <a:xfrm>
            <a:off x="457200" y="1524000"/>
            <a:ext cx="8229600" cy="5105400"/>
          </a:xfrm>
        </p:spPr>
        <p:txBody>
          <a:bodyPr>
            <a:normAutofit fontScale="92500" lnSpcReduction="10000"/>
          </a:bodyPr>
          <a:lstStyle/>
          <a:p>
            <a:pPr algn="just">
              <a:buFont typeface="Wingdings" pitchFamily="2" charset="2"/>
              <a:buChar char="Ø"/>
            </a:pPr>
            <a:r>
              <a:rPr lang="en-US" dirty="0" smtClean="0"/>
              <a:t>Where</a:t>
            </a:r>
            <a:r>
              <a:rPr lang="en-US" dirty="0" smtClean="0"/>
              <a:t> </a:t>
            </a:r>
            <a:r>
              <a:rPr lang="en-US" b="1" dirty="0" smtClean="0"/>
              <a:t>any </a:t>
            </a:r>
            <a:r>
              <a:rPr lang="en-US" b="1" dirty="0" smtClean="0"/>
              <a:t>industrial dispute exists or is apprehended </a:t>
            </a:r>
            <a:r>
              <a:rPr lang="en-US" dirty="0" smtClean="0"/>
              <a:t>and </a:t>
            </a:r>
            <a:r>
              <a:rPr lang="en-US" b="1" dirty="0" smtClean="0"/>
              <a:t>the employer </a:t>
            </a:r>
            <a:r>
              <a:rPr lang="en-US" b="1" dirty="0" smtClean="0"/>
              <a:t>and the </a:t>
            </a:r>
            <a:r>
              <a:rPr lang="en-US" b="1" dirty="0" smtClean="0"/>
              <a:t>workmen </a:t>
            </a:r>
            <a:r>
              <a:rPr lang="en-US" b="1" u="sng" dirty="0" smtClean="0"/>
              <a:t>agree to refer the dispute to </a:t>
            </a:r>
            <a:r>
              <a:rPr lang="en-US" b="1" u="sng" dirty="0" smtClean="0"/>
              <a:t>arbitration </a:t>
            </a:r>
          </a:p>
          <a:p>
            <a:pPr algn="just">
              <a:buFont typeface="Wingdings" pitchFamily="2" charset="2"/>
              <a:buChar char="Ø"/>
            </a:pPr>
            <a:r>
              <a:rPr lang="en-US" dirty="0" smtClean="0"/>
              <a:t>T</a:t>
            </a:r>
            <a:r>
              <a:rPr lang="en-US" dirty="0" smtClean="0"/>
              <a:t>hey </a:t>
            </a:r>
            <a:r>
              <a:rPr lang="en-US" dirty="0" smtClean="0"/>
              <a:t>may, </a:t>
            </a:r>
            <a:r>
              <a:rPr lang="en-US" dirty="0" smtClean="0"/>
              <a:t>at </a:t>
            </a:r>
            <a:r>
              <a:rPr lang="en-US" b="1" u="sng" dirty="0" smtClean="0"/>
              <a:t>any </a:t>
            </a:r>
            <a:r>
              <a:rPr lang="en-US" b="1" u="sng" dirty="0" smtClean="0"/>
              <a:t>time before the dispute has been referred </a:t>
            </a:r>
            <a:r>
              <a:rPr lang="en-US" b="1" u="sng" dirty="0" smtClean="0"/>
              <a:t>to</a:t>
            </a:r>
            <a:r>
              <a:rPr lang="en-US" u="sng" dirty="0" smtClean="0"/>
              <a:t> </a:t>
            </a:r>
            <a:r>
              <a:rPr lang="en-US" dirty="0" smtClean="0"/>
              <a:t>a </a:t>
            </a:r>
            <a:r>
              <a:rPr lang="en-US" dirty="0" err="1" smtClean="0"/>
              <a:t>Labour</a:t>
            </a:r>
            <a:r>
              <a:rPr lang="en-US" dirty="0" smtClean="0"/>
              <a:t> </a:t>
            </a:r>
            <a:r>
              <a:rPr lang="en-US" dirty="0" smtClean="0"/>
              <a:t>Court or Tribunal or National Tribunal</a:t>
            </a:r>
            <a:r>
              <a:rPr lang="en-US" dirty="0" smtClean="0"/>
              <a:t>,</a:t>
            </a:r>
          </a:p>
          <a:p>
            <a:pPr algn="just">
              <a:buFont typeface="Wingdings" pitchFamily="2" charset="2"/>
              <a:buChar char="Ø"/>
            </a:pPr>
            <a:r>
              <a:rPr lang="en-US" dirty="0" smtClean="0"/>
              <a:t> </a:t>
            </a:r>
            <a:r>
              <a:rPr lang="en-US" b="1" dirty="0" smtClean="0"/>
              <a:t>B</a:t>
            </a:r>
            <a:r>
              <a:rPr lang="en-US" b="1" dirty="0" smtClean="0"/>
              <a:t>y </a:t>
            </a:r>
            <a:r>
              <a:rPr lang="en-US" b="1" dirty="0" smtClean="0"/>
              <a:t>a written </a:t>
            </a:r>
            <a:r>
              <a:rPr lang="en-US" b="1" dirty="0" smtClean="0"/>
              <a:t>agreement, refer </a:t>
            </a:r>
            <a:r>
              <a:rPr lang="en-US" b="1" dirty="0" smtClean="0"/>
              <a:t>the dispute to arbitration</a:t>
            </a:r>
            <a:r>
              <a:rPr lang="en-US" dirty="0" smtClean="0"/>
              <a:t> and the reference shall be to </a:t>
            </a:r>
            <a:r>
              <a:rPr lang="en-US" dirty="0" smtClean="0"/>
              <a:t>such person </a:t>
            </a:r>
            <a:r>
              <a:rPr lang="en-US" dirty="0" smtClean="0"/>
              <a:t>or persons </a:t>
            </a:r>
            <a:r>
              <a:rPr lang="en-US" dirty="0" smtClean="0"/>
              <a:t>as </a:t>
            </a:r>
            <a:r>
              <a:rPr lang="en-US" dirty="0" smtClean="0"/>
              <a:t>an arbitrator or arbitrators </a:t>
            </a:r>
            <a:r>
              <a:rPr lang="en-US" dirty="0" smtClean="0"/>
              <a:t>as specified </a:t>
            </a:r>
            <a:r>
              <a:rPr lang="en-US" dirty="0" smtClean="0"/>
              <a:t>in the arbitration </a:t>
            </a:r>
            <a:r>
              <a:rPr lang="en-US" dirty="0" smtClean="0"/>
              <a:t>agreement</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rmAutofit fontScale="90000"/>
          </a:bodyPr>
          <a:lstStyle/>
          <a:p>
            <a:r>
              <a:rPr lang="en-US" b="1" dirty="0" smtClean="0"/>
              <a:t>Voluntary Reference of Dispute for Arbitration</a:t>
            </a:r>
            <a:endParaRPr lang="en-US" b="1" dirty="0"/>
          </a:p>
        </p:txBody>
      </p:sp>
      <p:sp>
        <p:nvSpPr>
          <p:cNvPr id="3" name="Content Placeholder 2"/>
          <p:cNvSpPr>
            <a:spLocks noGrp="1"/>
          </p:cNvSpPr>
          <p:nvPr>
            <p:ph idx="1"/>
          </p:nvPr>
        </p:nvSpPr>
        <p:spPr>
          <a:xfrm>
            <a:off x="457200" y="1219200"/>
            <a:ext cx="8229600" cy="5486400"/>
          </a:xfrm>
        </p:spPr>
        <p:txBody>
          <a:bodyPr>
            <a:noAutofit/>
          </a:bodyPr>
          <a:lstStyle/>
          <a:p>
            <a:pPr algn="just">
              <a:buNone/>
            </a:pPr>
            <a:r>
              <a:rPr lang="en-US" sz="3000" dirty="0" smtClean="0"/>
              <a:t>Where </a:t>
            </a:r>
            <a:r>
              <a:rPr lang="en-US" sz="3000" b="1" dirty="0" smtClean="0"/>
              <a:t>an arbitration agreement </a:t>
            </a:r>
            <a:r>
              <a:rPr lang="en-US" sz="3000" dirty="0" smtClean="0"/>
              <a:t>provides for a </a:t>
            </a:r>
            <a:r>
              <a:rPr lang="en-US" sz="3000" dirty="0" smtClean="0"/>
              <a:t>reference of </a:t>
            </a:r>
            <a:r>
              <a:rPr lang="en-US" sz="3000" dirty="0" smtClean="0"/>
              <a:t>the dispute to </a:t>
            </a:r>
            <a:r>
              <a:rPr lang="en-US" sz="3000" b="1" u="sng" dirty="0" smtClean="0"/>
              <a:t>an even number of arbitrators</a:t>
            </a:r>
            <a:r>
              <a:rPr lang="en-US" sz="3000" dirty="0" smtClean="0"/>
              <a:t>, </a:t>
            </a:r>
            <a:r>
              <a:rPr lang="en-US" sz="3000" b="1" dirty="0" smtClean="0"/>
              <a:t>the agreement </a:t>
            </a:r>
            <a:r>
              <a:rPr lang="en-US" sz="3000" b="1" dirty="0" smtClean="0"/>
              <a:t>shall-</a:t>
            </a:r>
            <a:endParaRPr lang="en-US" sz="3000" b="1" dirty="0" smtClean="0"/>
          </a:p>
          <a:p>
            <a:pPr algn="just">
              <a:buFont typeface="Wingdings" pitchFamily="2" charset="2"/>
              <a:buChar char="Ø"/>
            </a:pPr>
            <a:r>
              <a:rPr lang="en-US" sz="3000" dirty="0" smtClean="0"/>
              <a:t>Provide </a:t>
            </a:r>
            <a:r>
              <a:rPr lang="en-US" sz="3000" dirty="0" smtClean="0"/>
              <a:t>for the </a:t>
            </a:r>
            <a:r>
              <a:rPr lang="en-US" sz="3000" b="1" u="sng" dirty="0" smtClean="0"/>
              <a:t>appointment of another person as umpire </a:t>
            </a:r>
            <a:endParaRPr lang="en-US" sz="3000" b="1" u="sng" dirty="0" smtClean="0"/>
          </a:p>
          <a:p>
            <a:pPr algn="just">
              <a:buFont typeface="Wingdings" pitchFamily="2" charset="2"/>
              <a:buChar char="Ø"/>
            </a:pPr>
            <a:r>
              <a:rPr lang="en-US" sz="3000" dirty="0" smtClean="0"/>
              <a:t>W</a:t>
            </a:r>
            <a:r>
              <a:rPr lang="en-US" sz="3000" dirty="0" smtClean="0"/>
              <a:t>ho shall enter </a:t>
            </a:r>
            <a:r>
              <a:rPr lang="en-US" sz="3000" dirty="0" smtClean="0"/>
              <a:t>upon the reference, </a:t>
            </a:r>
            <a:r>
              <a:rPr lang="en-US" sz="3000" b="1" dirty="0" smtClean="0"/>
              <a:t>if the </a:t>
            </a:r>
            <a:r>
              <a:rPr lang="en-US" sz="3000" b="1" u="sng" dirty="0" smtClean="0"/>
              <a:t>arbitrators are equally divided </a:t>
            </a:r>
            <a:r>
              <a:rPr lang="en-US" sz="3000" b="1" u="sng" dirty="0" smtClean="0"/>
              <a:t>in their </a:t>
            </a:r>
            <a:r>
              <a:rPr lang="en-US" sz="3000" b="1" u="sng" dirty="0" smtClean="0"/>
              <a:t>opinion</a:t>
            </a:r>
            <a:r>
              <a:rPr lang="en-US" sz="3000" dirty="0" smtClean="0"/>
              <a:t>, and </a:t>
            </a:r>
            <a:endParaRPr lang="en-US" sz="3000" dirty="0" smtClean="0"/>
          </a:p>
          <a:p>
            <a:pPr algn="just">
              <a:buFont typeface="Wingdings" pitchFamily="2" charset="2"/>
              <a:buChar char="Ø"/>
            </a:pPr>
            <a:r>
              <a:rPr lang="en-US" sz="3000" b="1" dirty="0" smtClean="0"/>
              <a:t>T</a:t>
            </a:r>
            <a:r>
              <a:rPr lang="en-US" sz="3000" b="1" dirty="0" smtClean="0"/>
              <a:t>he </a:t>
            </a:r>
            <a:r>
              <a:rPr lang="en-US" sz="3000" b="1" u="sng" dirty="0" smtClean="0"/>
              <a:t>award of the umpire shall </a:t>
            </a:r>
            <a:r>
              <a:rPr lang="en-US" sz="3000" b="1" u="sng" dirty="0" smtClean="0"/>
              <a:t> be final</a:t>
            </a:r>
            <a:r>
              <a:rPr lang="en-US" sz="3000" b="1" u="sng" dirty="0" smtClean="0"/>
              <a:t> </a:t>
            </a:r>
            <a:r>
              <a:rPr lang="en-US" sz="3000" dirty="0" smtClean="0"/>
              <a:t>deemed </a:t>
            </a:r>
            <a:r>
              <a:rPr lang="en-US" sz="3000" dirty="0" smtClean="0"/>
              <a:t>to be the arbitration award for the purposes of this </a:t>
            </a:r>
            <a:r>
              <a:rPr lang="en-US" sz="3000" dirty="0" smtClean="0"/>
              <a:t>Act</a:t>
            </a:r>
            <a:endParaRPr lang="en-US" sz="30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DUTIES OF ARBITRATORS</a:t>
            </a:r>
            <a:endParaRPr lang="en-US" sz="4000" b="1" dirty="0"/>
          </a:p>
        </p:txBody>
      </p:sp>
      <p:sp>
        <p:nvSpPr>
          <p:cNvPr id="3" name="Content Placeholder 2"/>
          <p:cNvSpPr>
            <a:spLocks noGrp="1"/>
          </p:cNvSpPr>
          <p:nvPr>
            <p:ph idx="1"/>
          </p:nvPr>
        </p:nvSpPr>
        <p:spPr>
          <a:xfrm>
            <a:off x="457200" y="1143000"/>
            <a:ext cx="8229600" cy="5562600"/>
          </a:xfrm>
        </p:spPr>
        <p:txBody>
          <a:bodyPr>
            <a:noAutofit/>
          </a:bodyPr>
          <a:lstStyle/>
          <a:p>
            <a:pPr algn="just">
              <a:buNone/>
            </a:pPr>
            <a:r>
              <a:rPr lang="en-US" dirty="0" smtClean="0"/>
              <a:t>The arbitrator or arbitrators </a:t>
            </a:r>
            <a:r>
              <a:rPr lang="en-US" b="1" dirty="0" smtClean="0"/>
              <a:t>shall investigate the </a:t>
            </a:r>
            <a:r>
              <a:rPr lang="en-US" b="1" dirty="0" smtClean="0"/>
              <a:t>dispute and </a:t>
            </a:r>
            <a:r>
              <a:rPr lang="en-US" b="1" dirty="0" smtClean="0"/>
              <a:t>submit to the appropriate Government </a:t>
            </a:r>
            <a:r>
              <a:rPr lang="en-US" b="1" dirty="0" smtClean="0"/>
              <a:t>-</a:t>
            </a:r>
          </a:p>
          <a:p>
            <a:pPr algn="just">
              <a:buFont typeface="Wingdings" pitchFamily="2" charset="2"/>
              <a:buChar char="Ø"/>
            </a:pPr>
            <a:r>
              <a:rPr lang="en-US" b="1" dirty="0" smtClean="0"/>
              <a:t>The </a:t>
            </a:r>
            <a:r>
              <a:rPr lang="en-US" b="1" dirty="0" smtClean="0"/>
              <a:t>arbitration award </a:t>
            </a:r>
            <a:r>
              <a:rPr lang="en-US" b="1" dirty="0" smtClean="0"/>
              <a:t>signed </a:t>
            </a:r>
            <a:r>
              <a:rPr lang="en-US" dirty="0" smtClean="0"/>
              <a:t>by </a:t>
            </a:r>
            <a:r>
              <a:rPr lang="en-US" dirty="0" smtClean="0"/>
              <a:t>the arbitrator or all the arbitrators, as the case may be.</a:t>
            </a:r>
          </a:p>
          <a:p>
            <a:pPr algn="just">
              <a:buFont typeface="Wingdings" pitchFamily="2" charset="2"/>
              <a:buChar char="Ø"/>
            </a:pPr>
            <a:r>
              <a:rPr lang="en-US" dirty="0" smtClean="0"/>
              <a:t>Where </a:t>
            </a:r>
            <a:r>
              <a:rPr lang="en-US" dirty="0" smtClean="0"/>
              <a:t>an industrial dispute has been referred </a:t>
            </a:r>
            <a:r>
              <a:rPr lang="en-US" dirty="0" smtClean="0"/>
              <a:t>to arbitration,</a:t>
            </a:r>
            <a:r>
              <a:rPr lang="en-US" dirty="0" smtClean="0"/>
              <a:t> </a:t>
            </a:r>
            <a:r>
              <a:rPr lang="en-US" b="1" dirty="0" smtClean="0"/>
              <a:t>the </a:t>
            </a:r>
            <a:r>
              <a:rPr lang="en-US" b="1" dirty="0" smtClean="0"/>
              <a:t>appropriate Government may, by order, prohibit</a:t>
            </a:r>
            <a:r>
              <a:rPr lang="en-US" dirty="0" smtClean="0"/>
              <a:t> the continuance </a:t>
            </a:r>
            <a:r>
              <a:rPr lang="en-US" dirty="0" smtClean="0"/>
              <a:t>of </a:t>
            </a:r>
            <a:r>
              <a:rPr lang="en-US" b="1" dirty="0" smtClean="0"/>
              <a:t>any </a:t>
            </a:r>
            <a:r>
              <a:rPr lang="en-US" b="1" dirty="0" smtClean="0"/>
              <a:t>strike or lock-out </a:t>
            </a:r>
            <a:r>
              <a:rPr lang="en-US" dirty="0" smtClean="0"/>
              <a:t>in connection with such dispute which may be </a:t>
            </a:r>
            <a:r>
              <a:rPr lang="en-US" dirty="0" smtClean="0"/>
              <a:t>in existence </a:t>
            </a:r>
            <a:r>
              <a:rPr lang="en-US" dirty="0" smtClean="0"/>
              <a:t>on the date of the reference</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Duties of </a:t>
            </a:r>
            <a:r>
              <a:rPr lang="en-US" b="1" dirty="0" err="1" smtClean="0"/>
              <a:t>Labour</a:t>
            </a:r>
            <a:r>
              <a:rPr lang="en-US" b="1" dirty="0" smtClean="0"/>
              <a:t> Courts, Tribunals and National Tribunals</a:t>
            </a:r>
            <a:endParaRPr lang="en-US" b="1" dirty="0"/>
          </a:p>
        </p:txBody>
      </p:sp>
      <p:sp>
        <p:nvSpPr>
          <p:cNvPr id="3" name="Content Placeholder 2"/>
          <p:cNvSpPr>
            <a:spLocks noGrp="1"/>
          </p:cNvSpPr>
          <p:nvPr>
            <p:ph idx="1"/>
          </p:nvPr>
        </p:nvSpPr>
        <p:spPr>
          <a:xfrm>
            <a:off x="457200" y="1524000"/>
            <a:ext cx="8229600" cy="5029200"/>
          </a:xfrm>
        </p:spPr>
        <p:txBody>
          <a:bodyPr>
            <a:normAutofit lnSpcReduction="10000"/>
          </a:bodyPr>
          <a:lstStyle/>
          <a:p>
            <a:pPr>
              <a:buNone/>
            </a:pPr>
            <a:r>
              <a:rPr lang="en-US" sz="3600" dirty="0" smtClean="0"/>
              <a:t>Where </a:t>
            </a:r>
            <a:r>
              <a:rPr lang="en-US" sz="3600" dirty="0" smtClean="0"/>
              <a:t>an industrial dispute has been referred to a </a:t>
            </a:r>
            <a:r>
              <a:rPr lang="en-US" sz="3600" dirty="0" err="1" smtClean="0"/>
              <a:t>Labour</a:t>
            </a:r>
            <a:r>
              <a:rPr lang="en-US" sz="3600" dirty="0" smtClean="0"/>
              <a:t> </a:t>
            </a:r>
            <a:r>
              <a:rPr lang="en-US" sz="3600" dirty="0" smtClean="0"/>
              <a:t>Court, Tribunal </a:t>
            </a:r>
            <a:r>
              <a:rPr lang="en-US" sz="3600" dirty="0" smtClean="0"/>
              <a:t>or National Tribunal for adjudication, </a:t>
            </a:r>
            <a:r>
              <a:rPr lang="en-US" sz="3600" b="1" dirty="0" smtClean="0"/>
              <a:t>it </a:t>
            </a:r>
            <a:r>
              <a:rPr lang="en-US" sz="3600" b="1" dirty="0" smtClean="0"/>
              <a:t>shall- </a:t>
            </a:r>
            <a:endParaRPr lang="en-US" sz="3600" dirty="0" smtClean="0"/>
          </a:p>
          <a:p>
            <a:pPr>
              <a:buFont typeface="Wingdings" pitchFamily="2" charset="2"/>
              <a:buChar char="Ø"/>
            </a:pPr>
            <a:r>
              <a:rPr lang="en-US" sz="3600" b="1" dirty="0" smtClean="0"/>
              <a:t>H</a:t>
            </a:r>
            <a:r>
              <a:rPr lang="en-US" sz="3600" b="1" dirty="0" smtClean="0"/>
              <a:t>old its proceedings expeditiously</a:t>
            </a:r>
            <a:r>
              <a:rPr lang="en-US" sz="3600" dirty="0" smtClean="0"/>
              <a:t>, </a:t>
            </a:r>
            <a:r>
              <a:rPr lang="en-US" sz="3600" dirty="0" smtClean="0"/>
              <a:t>and </a:t>
            </a:r>
            <a:endParaRPr lang="en-US" sz="3600" dirty="0" smtClean="0"/>
          </a:p>
          <a:p>
            <a:pPr>
              <a:buFont typeface="Wingdings" pitchFamily="2" charset="2"/>
              <a:buChar char="Ø"/>
            </a:pPr>
            <a:r>
              <a:rPr lang="en-US" sz="3600" b="1" dirty="0" smtClean="0"/>
              <a:t>Submit </a:t>
            </a:r>
            <a:r>
              <a:rPr lang="en-US" sz="3600" b="1" dirty="0" smtClean="0"/>
              <a:t>its award to the appropriate Government</a:t>
            </a:r>
            <a:r>
              <a:rPr lang="en-US" sz="3600" dirty="0" smtClean="0"/>
              <a:t> </a:t>
            </a:r>
            <a:r>
              <a:rPr lang="en-US" sz="3600" b="1" dirty="0" smtClean="0"/>
              <a:t>within </a:t>
            </a:r>
            <a:r>
              <a:rPr lang="en-US" sz="3600" b="1" dirty="0" smtClean="0"/>
              <a:t>the period specified </a:t>
            </a:r>
            <a:r>
              <a:rPr lang="en-US" sz="3600" dirty="0" smtClean="0"/>
              <a:t>in the order/extended period as the case may be</a:t>
            </a:r>
            <a:endParaRPr lang="en-US" sz="3600" dirty="0" smtClean="0"/>
          </a:p>
          <a:p>
            <a:pPr>
              <a:buNone/>
            </a:pP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25562"/>
          </a:xfrm>
        </p:spPr>
        <p:txBody>
          <a:bodyPr>
            <a:noAutofit/>
          </a:bodyPr>
          <a:lstStyle/>
          <a:p>
            <a:r>
              <a:rPr lang="en-US" sz="3600" b="1" dirty="0" smtClean="0"/>
              <a:t>Orders for the Prohibition of declaration/continuation of Strike/Lockout</a:t>
            </a:r>
            <a:endParaRPr lang="en-US" sz="3600" b="1" dirty="0"/>
          </a:p>
        </p:txBody>
      </p:sp>
      <p:sp>
        <p:nvSpPr>
          <p:cNvPr id="3" name="Content Placeholder 2"/>
          <p:cNvSpPr>
            <a:spLocks noGrp="1"/>
          </p:cNvSpPr>
          <p:nvPr>
            <p:ph idx="1"/>
          </p:nvPr>
        </p:nvSpPr>
        <p:spPr>
          <a:xfrm>
            <a:off x="457200" y="1905000"/>
            <a:ext cx="8229600" cy="4724400"/>
          </a:xfrm>
        </p:spPr>
        <p:txBody>
          <a:bodyPr>
            <a:noAutofit/>
          </a:bodyPr>
          <a:lstStyle/>
          <a:p>
            <a:r>
              <a:rPr lang="en-US" b="1" dirty="0" smtClean="0"/>
              <a:t>Where an industrial dispute has been referred to a </a:t>
            </a:r>
            <a:r>
              <a:rPr lang="en-US" b="1" dirty="0" smtClean="0"/>
              <a:t>Board, </a:t>
            </a:r>
            <a:r>
              <a:rPr lang="en-US" b="1" dirty="0" err="1" smtClean="0"/>
              <a:t>Labour</a:t>
            </a:r>
            <a:r>
              <a:rPr lang="en-US" b="1" dirty="0" smtClean="0"/>
              <a:t> </a:t>
            </a:r>
            <a:r>
              <a:rPr lang="en-US" b="1" dirty="0" smtClean="0"/>
              <a:t>Court, Tribunal or National </a:t>
            </a:r>
            <a:r>
              <a:rPr lang="en-US" b="1" dirty="0" smtClean="0"/>
              <a:t>Tribunal,  </a:t>
            </a:r>
            <a:endParaRPr lang="en-US" b="1" dirty="0" smtClean="0"/>
          </a:p>
          <a:p>
            <a:r>
              <a:rPr lang="en-US" dirty="0" smtClean="0"/>
              <a:t>T</a:t>
            </a:r>
            <a:r>
              <a:rPr lang="en-US" dirty="0" smtClean="0"/>
              <a:t>he </a:t>
            </a:r>
            <a:r>
              <a:rPr lang="en-US" dirty="0" smtClean="0"/>
              <a:t>appropriate Government </a:t>
            </a:r>
            <a:r>
              <a:rPr lang="en-US" b="1" dirty="0" smtClean="0"/>
              <a:t>may by order </a:t>
            </a:r>
            <a:r>
              <a:rPr lang="en-US" b="1" dirty="0" smtClean="0"/>
              <a:t>prohibit declaration or continuance of any </a:t>
            </a:r>
            <a:r>
              <a:rPr lang="en-US" b="1" dirty="0" smtClean="0"/>
              <a:t>strike or lock-out in connection with such dispute </a:t>
            </a:r>
            <a:r>
              <a:rPr lang="en-US" dirty="0" smtClean="0"/>
              <a:t>which may be </a:t>
            </a:r>
            <a:r>
              <a:rPr lang="en-US" dirty="0" smtClean="0"/>
              <a:t>in existence </a:t>
            </a:r>
            <a:r>
              <a:rPr lang="en-US" dirty="0" smtClean="0"/>
              <a:t>on the date of the reference.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Triple Test </a:t>
            </a:r>
            <a:br>
              <a:rPr lang="en-US" b="1" dirty="0" smtClean="0"/>
            </a:br>
            <a:r>
              <a:rPr lang="en-US" sz="3100" dirty="0" smtClean="0"/>
              <a:t> (T</a:t>
            </a:r>
            <a:r>
              <a:rPr lang="en-US" sz="2700" dirty="0" smtClean="0"/>
              <a:t>o determine whether any establishment is industry or not)</a:t>
            </a:r>
            <a:endParaRPr lang="en-US" sz="2700" dirty="0"/>
          </a:p>
        </p:txBody>
      </p:sp>
      <p:sp>
        <p:nvSpPr>
          <p:cNvPr id="3" name="Content Placeholder 2"/>
          <p:cNvSpPr>
            <a:spLocks noGrp="1"/>
          </p:cNvSpPr>
          <p:nvPr>
            <p:ph idx="1"/>
          </p:nvPr>
        </p:nvSpPr>
        <p:spPr>
          <a:xfrm>
            <a:off x="457200" y="1600200"/>
            <a:ext cx="8229600" cy="4876800"/>
          </a:xfrm>
        </p:spPr>
        <p:txBody>
          <a:bodyPr>
            <a:normAutofit/>
          </a:bodyPr>
          <a:lstStyle/>
          <a:p>
            <a:pPr marL="514350" indent="-514350">
              <a:buAutoNum type="arabicPeriod"/>
            </a:pPr>
            <a:r>
              <a:rPr lang="en-US" sz="4000" dirty="0" smtClean="0"/>
              <a:t>A </a:t>
            </a:r>
            <a:r>
              <a:rPr lang="en-US" sz="4000" b="1" dirty="0" smtClean="0"/>
              <a:t>systematic activity</a:t>
            </a:r>
          </a:p>
          <a:p>
            <a:pPr>
              <a:buNone/>
            </a:pPr>
            <a:r>
              <a:rPr lang="en-US" sz="4000" dirty="0" smtClean="0"/>
              <a:t>2. Organized by </a:t>
            </a:r>
            <a:r>
              <a:rPr lang="en-US" sz="4000" b="1" dirty="0" smtClean="0"/>
              <a:t>co-operation between an employer </a:t>
            </a:r>
            <a:r>
              <a:rPr lang="en-US" sz="4000" b="1" dirty="0" smtClean="0"/>
              <a:t>and workmen</a:t>
            </a:r>
            <a:endParaRPr lang="en-US" sz="4000" b="1" dirty="0" smtClean="0"/>
          </a:p>
          <a:p>
            <a:pPr>
              <a:buNone/>
            </a:pPr>
            <a:r>
              <a:rPr lang="en-US" sz="4000" dirty="0" smtClean="0"/>
              <a:t>3. for the </a:t>
            </a:r>
            <a:r>
              <a:rPr lang="en-US" sz="4000" b="1" dirty="0" smtClean="0"/>
              <a:t>production or distribution of goods and services to satisfy human wants and </a:t>
            </a:r>
            <a:r>
              <a:rPr lang="en-US" sz="4000" b="1" dirty="0" smtClean="0"/>
              <a:t>wishes</a:t>
            </a:r>
            <a:r>
              <a:rPr lang="en-US" sz="4000" dirty="0" smtClean="0"/>
              <a:t> </a:t>
            </a:r>
            <a:r>
              <a:rPr lang="en-US" sz="4000" dirty="0" smtClean="0"/>
              <a:t>(not  purely spiritual in nature)</a:t>
            </a:r>
          </a:p>
          <a:p>
            <a:pPr>
              <a:buNone/>
            </a:pP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PROCEDURE, POWERS AND DUTIES OF AUTHORITIES</a:t>
            </a:r>
            <a:endParaRPr lang="en-US" sz="3600" b="1" dirty="0"/>
          </a:p>
        </p:txBody>
      </p:sp>
      <p:sp>
        <p:nvSpPr>
          <p:cNvPr id="3" name="Content Placeholder 2"/>
          <p:cNvSpPr>
            <a:spLocks noGrp="1"/>
          </p:cNvSpPr>
          <p:nvPr>
            <p:ph idx="1"/>
          </p:nvPr>
        </p:nvSpPr>
        <p:spPr>
          <a:xfrm>
            <a:off x="457200" y="1295400"/>
            <a:ext cx="8229600" cy="5257800"/>
          </a:xfrm>
        </p:spPr>
        <p:txBody>
          <a:bodyPr>
            <a:normAutofit fontScale="92500" lnSpcReduction="20000"/>
          </a:bodyPr>
          <a:lstStyle/>
          <a:p>
            <a:pPr algn="just"/>
            <a:r>
              <a:rPr lang="en-US" sz="3700" dirty="0" smtClean="0"/>
              <a:t>A conciliation officer or a member of a Board, </a:t>
            </a:r>
            <a:r>
              <a:rPr lang="en-US" sz="3700" dirty="0" smtClean="0"/>
              <a:t>or </a:t>
            </a:r>
            <a:r>
              <a:rPr lang="en-US" sz="3700" dirty="0" smtClean="0"/>
              <a:t>Court </a:t>
            </a:r>
            <a:r>
              <a:rPr lang="en-US" sz="3700" dirty="0" smtClean="0"/>
              <a:t>or the </a:t>
            </a:r>
            <a:r>
              <a:rPr lang="en-US" sz="3700" dirty="0" smtClean="0"/>
              <a:t>presiding officer of a </a:t>
            </a:r>
            <a:r>
              <a:rPr lang="en-US" sz="3700" dirty="0" err="1" smtClean="0"/>
              <a:t>Labour</a:t>
            </a:r>
            <a:r>
              <a:rPr lang="en-US" sz="3700" dirty="0" smtClean="0"/>
              <a:t> Court, Tribunal or </a:t>
            </a:r>
            <a:r>
              <a:rPr lang="en-US" sz="3700" dirty="0" smtClean="0"/>
              <a:t>National Tribunal</a:t>
            </a:r>
            <a:r>
              <a:rPr lang="en-US" sz="3700" dirty="0" smtClean="0"/>
              <a:t> </a:t>
            </a:r>
            <a:r>
              <a:rPr lang="en-US" sz="3700" dirty="0" smtClean="0"/>
              <a:t>may -</a:t>
            </a:r>
          </a:p>
          <a:p>
            <a:pPr algn="just">
              <a:buFont typeface="Wingdings" pitchFamily="2" charset="2"/>
              <a:buChar char="Ø"/>
            </a:pPr>
            <a:r>
              <a:rPr lang="en-US" sz="3700" b="1" dirty="0" smtClean="0"/>
              <a:t>F</a:t>
            </a:r>
            <a:r>
              <a:rPr lang="en-US" sz="3700" b="1" dirty="0" smtClean="0"/>
              <a:t>or </a:t>
            </a:r>
            <a:r>
              <a:rPr lang="en-US" sz="3700" b="1" dirty="0" smtClean="0"/>
              <a:t>the purpose of inquiry </a:t>
            </a:r>
            <a:r>
              <a:rPr lang="en-US" sz="3700" dirty="0" smtClean="0"/>
              <a:t>into any existing or </a:t>
            </a:r>
            <a:r>
              <a:rPr lang="en-US" sz="3700" dirty="0" smtClean="0"/>
              <a:t>apprehended industrial </a:t>
            </a:r>
            <a:r>
              <a:rPr lang="en-US" sz="3700" dirty="0" smtClean="0"/>
              <a:t>dispute, </a:t>
            </a:r>
            <a:endParaRPr lang="en-US" sz="3700" dirty="0" smtClean="0"/>
          </a:p>
          <a:p>
            <a:pPr algn="just">
              <a:buFont typeface="Wingdings" pitchFamily="2" charset="2"/>
              <a:buChar char="Ø"/>
            </a:pPr>
            <a:r>
              <a:rPr lang="en-US" sz="3700" b="1" dirty="0" smtClean="0"/>
              <a:t>After </a:t>
            </a:r>
            <a:r>
              <a:rPr lang="en-US" sz="3700" b="1" dirty="0" smtClean="0"/>
              <a:t>giving reasonable notice, enter the </a:t>
            </a:r>
            <a:r>
              <a:rPr lang="en-US" sz="3700" b="1" dirty="0" smtClean="0"/>
              <a:t>premises </a:t>
            </a:r>
            <a:r>
              <a:rPr lang="en-US" sz="3700" dirty="0" smtClean="0"/>
              <a:t>occupied </a:t>
            </a:r>
            <a:r>
              <a:rPr lang="en-US" sz="3700" dirty="0" smtClean="0"/>
              <a:t>by any establishment to which the dispute relates</a:t>
            </a:r>
            <a:r>
              <a:rPr lang="en-US" sz="3700" dirty="0" smtClean="0"/>
              <a:t>.      </a:t>
            </a:r>
          </a:p>
          <a:p>
            <a:pPr algn="just">
              <a:buNone/>
            </a:pPr>
            <a:r>
              <a:rPr lang="en-US" sz="3400" dirty="0" smtClean="0"/>
              <a:t> </a:t>
            </a:r>
            <a:r>
              <a:rPr lang="en-US" sz="3400" dirty="0" smtClean="0"/>
              <a:t>                                                                    </a:t>
            </a:r>
          </a:p>
          <a:p>
            <a:pPr algn="just">
              <a:buNone/>
            </a:pPr>
            <a:r>
              <a:rPr lang="en-US" sz="3400" dirty="0" smtClean="0"/>
              <a:t> </a:t>
            </a:r>
            <a:r>
              <a:rPr lang="en-US" sz="3400" dirty="0" smtClean="0"/>
              <a:t>                                                                       </a:t>
            </a:r>
            <a:r>
              <a:rPr lang="en-US" sz="3400" dirty="0" err="1" smtClean="0"/>
              <a:t>contd</a:t>
            </a:r>
            <a:r>
              <a:rPr lang="en-US" sz="3400" dirty="0" smtClean="0"/>
              <a:t>…..</a:t>
            </a:r>
            <a:endParaRPr lang="en-US" sz="34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PROCEDURE, POWERS AND DUTIES OF AUTHORITIES</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algn="just">
              <a:buFont typeface="Wingdings" pitchFamily="2" charset="2"/>
              <a:buChar char="Ø"/>
            </a:pPr>
            <a:r>
              <a:rPr lang="en-US" sz="3600" b="1" dirty="0" smtClean="0"/>
              <a:t>Enforce </a:t>
            </a:r>
            <a:r>
              <a:rPr lang="en-US" sz="3600" b="1" dirty="0" smtClean="0"/>
              <a:t>the attendance </a:t>
            </a:r>
            <a:r>
              <a:rPr lang="en-US" sz="3600" dirty="0" smtClean="0"/>
              <a:t>of any person and </a:t>
            </a:r>
            <a:r>
              <a:rPr lang="en-US" sz="3600" b="1" dirty="0" smtClean="0"/>
              <a:t>examine on </a:t>
            </a:r>
            <a:r>
              <a:rPr lang="en-US" sz="3600" b="1" dirty="0" smtClean="0"/>
              <a:t>oath</a:t>
            </a:r>
            <a:r>
              <a:rPr lang="en-US" sz="3600" dirty="0" smtClean="0"/>
              <a:t>;</a:t>
            </a:r>
          </a:p>
          <a:p>
            <a:pPr algn="just">
              <a:buFont typeface="Wingdings" pitchFamily="2" charset="2"/>
              <a:buChar char="Ø"/>
            </a:pPr>
            <a:r>
              <a:rPr lang="en-US" sz="3600" b="1" dirty="0" smtClean="0"/>
              <a:t>Compel</a:t>
            </a:r>
            <a:r>
              <a:rPr lang="en-US" sz="3600" b="1" dirty="0" smtClean="0"/>
              <a:t> </a:t>
            </a:r>
            <a:r>
              <a:rPr lang="en-US" sz="3600" b="1" dirty="0" smtClean="0"/>
              <a:t>the production of documents </a:t>
            </a:r>
            <a:r>
              <a:rPr lang="en-US" sz="3600" dirty="0" smtClean="0"/>
              <a:t>and </a:t>
            </a:r>
            <a:r>
              <a:rPr lang="en-US" sz="3600" dirty="0" smtClean="0"/>
              <a:t>material objects</a:t>
            </a:r>
            <a:r>
              <a:rPr lang="en-US" sz="3600" dirty="0" smtClean="0"/>
              <a:t>;</a:t>
            </a:r>
          </a:p>
          <a:p>
            <a:pPr algn="just">
              <a:buFont typeface="Wingdings" pitchFamily="2" charset="2"/>
              <a:buChar char="Ø"/>
            </a:pPr>
            <a:r>
              <a:rPr lang="en-US" sz="3600" b="1" dirty="0" smtClean="0"/>
              <a:t>I</a:t>
            </a:r>
            <a:r>
              <a:rPr lang="en-US" sz="3600" b="1" dirty="0" smtClean="0"/>
              <a:t>ssue commissions </a:t>
            </a:r>
            <a:r>
              <a:rPr lang="en-US" sz="3600" b="1" dirty="0" smtClean="0"/>
              <a:t>for the examination of </a:t>
            </a:r>
            <a:r>
              <a:rPr lang="en-US" sz="3600" b="1" dirty="0" smtClean="0"/>
              <a:t>witnesses </a:t>
            </a:r>
            <a:r>
              <a:rPr lang="en-US" sz="3600" dirty="0" smtClean="0"/>
              <a:t>in </a:t>
            </a:r>
            <a:r>
              <a:rPr lang="en-US" sz="3600" dirty="0" smtClean="0"/>
              <a:t>respect of such other matters as may be prescribed</a:t>
            </a:r>
            <a:endParaRPr lang="en-US" sz="36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r>
              <a:rPr lang="en-US" sz="3600" b="1" dirty="0" smtClean="0"/>
              <a:t>Powers of </a:t>
            </a:r>
            <a:r>
              <a:rPr lang="en-US" sz="3600" b="1" dirty="0" err="1" smtClean="0"/>
              <a:t>Labour</a:t>
            </a:r>
            <a:r>
              <a:rPr lang="en-US" sz="3600" b="1" dirty="0" smtClean="0"/>
              <a:t> Courts, Tribunals and National Tribunals</a:t>
            </a:r>
            <a:endParaRPr lang="en-US" sz="3600" b="1" dirty="0"/>
          </a:p>
        </p:txBody>
      </p:sp>
      <p:sp>
        <p:nvSpPr>
          <p:cNvPr id="3" name="Content Placeholder 2"/>
          <p:cNvSpPr>
            <a:spLocks noGrp="1"/>
          </p:cNvSpPr>
          <p:nvPr>
            <p:ph idx="1"/>
          </p:nvPr>
        </p:nvSpPr>
        <p:spPr>
          <a:xfrm>
            <a:off x="457200" y="1219200"/>
            <a:ext cx="8229600" cy="5486400"/>
          </a:xfrm>
        </p:spPr>
        <p:txBody>
          <a:bodyPr>
            <a:noAutofit/>
          </a:bodyPr>
          <a:lstStyle/>
          <a:p>
            <a:pPr algn="just">
              <a:buFont typeface="Wingdings" pitchFamily="2" charset="2"/>
              <a:buChar char="Ø"/>
            </a:pPr>
            <a:r>
              <a:rPr lang="en-US" sz="2400" dirty="0" smtClean="0"/>
              <a:t>Where an </a:t>
            </a:r>
            <a:r>
              <a:rPr lang="en-US" sz="2400" b="1" u="sng" dirty="0" smtClean="0"/>
              <a:t>industrial dispute relating to the discharge </a:t>
            </a:r>
            <a:r>
              <a:rPr lang="en-US" sz="2400" b="1" u="sng" dirty="0" smtClean="0"/>
              <a:t>or dismissal </a:t>
            </a:r>
            <a:r>
              <a:rPr lang="en-US" sz="2400" b="1" u="sng" dirty="0" smtClean="0"/>
              <a:t>of a </a:t>
            </a:r>
            <a:r>
              <a:rPr lang="en-US" sz="2400" b="1" u="sng" dirty="0" smtClean="0"/>
              <a:t>workman</a:t>
            </a:r>
          </a:p>
          <a:p>
            <a:pPr algn="just">
              <a:buFont typeface="Wingdings" pitchFamily="2" charset="2"/>
              <a:buChar char="Ø"/>
            </a:pPr>
            <a:r>
              <a:rPr lang="en-US" sz="2400" dirty="0" err="1" smtClean="0"/>
              <a:t>Labour</a:t>
            </a:r>
            <a:r>
              <a:rPr lang="en-US" sz="2400" dirty="0" smtClean="0"/>
              <a:t> Court, </a:t>
            </a:r>
            <a:r>
              <a:rPr lang="en-US" sz="2400" dirty="0" smtClean="0"/>
              <a:t>Tribunal or </a:t>
            </a:r>
            <a:r>
              <a:rPr lang="en-US" sz="2400" dirty="0" smtClean="0"/>
              <a:t>National </a:t>
            </a:r>
            <a:r>
              <a:rPr lang="en-US" sz="2400" dirty="0" smtClean="0"/>
              <a:t>Tribunal </a:t>
            </a:r>
            <a:r>
              <a:rPr lang="en-US" sz="2400" b="1" dirty="0" smtClean="0"/>
              <a:t>may give-</a:t>
            </a:r>
          </a:p>
          <a:p>
            <a:pPr algn="just">
              <a:buFont typeface="Wingdings" pitchFamily="2" charset="2"/>
              <a:buChar char="ü"/>
            </a:pPr>
            <a:r>
              <a:rPr lang="en-US" sz="2400" b="1" dirty="0" smtClean="0"/>
              <a:t>Appropriate </a:t>
            </a:r>
            <a:r>
              <a:rPr lang="en-US" sz="2400" b="1" dirty="0" smtClean="0"/>
              <a:t>relief </a:t>
            </a:r>
            <a:r>
              <a:rPr lang="en-US" sz="2400" dirty="0" smtClean="0"/>
              <a:t>in case of discharge or dismissal </a:t>
            </a:r>
            <a:r>
              <a:rPr lang="en-US" sz="2400" dirty="0" smtClean="0"/>
              <a:t>of workmen</a:t>
            </a:r>
          </a:p>
          <a:p>
            <a:pPr algn="just">
              <a:buFont typeface="Wingdings" pitchFamily="2" charset="2"/>
              <a:buChar char="ü"/>
            </a:pPr>
            <a:r>
              <a:rPr lang="en-US" sz="2400" b="1" dirty="0" smtClean="0"/>
              <a:t>Is </a:t>
            </a:r>
            <a:r>
              <a:rPr lang="en-US" sz="2400" b="1" dirty="0" smtClean="0"/>
              <a:t>satisfied that the order of </a:t>
            </a:r>
            <a:r>
              <a:rPr lang="en-US" sz="2400" b="1" dirty="0" smtClean="0"/>
              <a:t>discharge or </a:t>
            </a:r>
            <a:r>
              <a:rPr lang="en-US" sz="2400" b="1" dirty="0" smtClean="0"/>
              <a:t>dismissal was not justified</a:t>
            </a:r>
            <a:r>
              <a:rPr lang="en-US" sz="2400" dirty="0" smtClean="0"/>
              <a:t>, it may, by its award, </a:t>
            </a:r>
            <a:r>
              <a:rPr lang="en-US" sz="2400" b="1" u="sng" dirty="0" smtClean="0"/>
              <a:t>set aside </a:t>
            </a:r>
            <a:r>
              <a:rPr lang="en-US" sz="2400" b="1" u="sng" dirty="0" smtClean="0"/>
              <a:t>the order </a:t>
            </a:r>
            <a:r>
              <a:rPr lang="en-US" sz="2400" b="1" u="sng" dirty="0" smtClean="0"/>
              <a:t>of discharge or </a:t>
            </a:r>
            <a:r>
              <a:rPr lang="en-US" sz="2400" b="1" u="sng" dirty="0" smtClean="0"/>
              <a:t>dismissal</a:t>
            </a:r>
            <a:r>
              <a:rPr lang="en-US" sz="2400" b="1" dirty="0" smtClean="0"/>
              <a:t>,</a:t>
            </a:r>
            <a:r>
              <a:rPr lang="en-US" sz="2400" dirty="0" smtClean="0"/>
              <a:t> and </a:t>
            </a:r>
          </a:p>
          <a:p>
            <a:pPr algn="just">
              <a:buFont typeface="Wingdings" pitchFamily="2" charset="2"/>
              <a:buChar char="ü"/>
            </a:pPr>
            <a:r>
              <a:rPr lang="en-US" sz="2400" b="1" dirty="0" smtClean="0"/>
              <a:t>Direct </a:t>
            </a:r>
            <a:r>
              <a:rPr lang="en-US" sz="2400" b="1" dirty="0" smtClean="0"/>
              <a:t>reinstatement of </a:t>
            </a:r>
            <a:r>
              <a:rPr lang="en-US" sz="2400" b="1" dirty="0" smtClean="0"/>
              <a:t>the workman </a:t>
            </a:r>
            <a:r>
              <a:rPr lang="en-US" sz="2400" dirty="0" smtClean="0"/>
              <a:t>on such terms and conditions, if any, as it thinks fit, or</a:t>
            </a:r>
          </a:p>
          <a:p>
            <a:pPr algn="just">
              <a:buFont typeface="Wingdings" pitchFamily="2" charset="2"/>
              <a:buChar char="ü"/>
            </a:pPr>
            <a:r>
              <a:rPr lang="en-US" sz="2400" b="1" dirty="0" smtClean="0"/>
              <a:t>Give </a:t>
            </a:r>
            <a:r>
              <a:rPr lang="en-US" sz="2400" b="1" dirty="0" smtClean="0"/>
              <a:t>such other relief </a:t>
            </a:r>
            <a:r>
              <a:rPr lang="en-US" sz="2400" dirty="0" smtClean="0"/>
              <a:t>to the workman including the award of </a:t>
            </a:r>
            <a:r>
              <a:rPr lang="en-US" sz="2400" dirty="0" smtClean="0"/>
              <a:t>any lesser </a:t>
            </a:r>
            <a:r>
              <a:rPr lang="en-US" sz="2400" dirty="0" smtClean="0"/>
              <a:t>punishment in lieu of discharge or dismissal as </a:t>
            </a:r>
            <a:r>
              <a:rPr lang="en-US" sz="2400" dirty="0" smtClean="0"/>
              <a:t>the circumstances </a:t>
            </a:r>
            <a:r>
              <a:rPr lang="en-US" sz="2400" dirty="0" smtClean="0"/>
              <a:t>of the case may </a:t>
            </a:r>
            <a:r>
              <a:rPr lang="en-US" sz="2400" dirty="0" smtClean="0"/>
              <a:t>require</a:t>
            </a:r>
            <a:endParaRPr lang="en-US" sz="24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4000" b="1" dirty="0" smtClean="0"/>
              <a:t>PUBLICATION OF REPORTS AND AWARDS</a:t>
            </a:r>
            <a:endParaRPr lang="en-US" sz="4000" b="1" dirty="0"/>
          </a:p>
        </p:txBody>
      </p:sp>
      <p:sp>
        <p:nvSpPr>
          <p:cNvPr id="3" name="Content Placeholder 2"/>
          <p:cNvSpPr>
            <a:spLocks noGrp="1"/>
          </p:cNvSpPr>
          <p:nvPr>
            <p:ph idx="1"/>
          </p:nvPr>
        </p:nvSpPr>
        <p:spPr>
          <a:xfrm>
            <a:off x="457200" y="990600"/>
            <a:ext cx="8229600" cy="5562600"/>
          </a:xfrm>
        </p:spPr>
        <p:txBody>
          <a:bodyPr>
            <a:normAutofit fontScale="92500" lnSpcReduction="20000"/>
          </a:bodyPr>
          <a:lstStyle/>
          <a:p>
            <a:pPr algn="just">
              <a:buFont typeface="Wingdings" pitchFamily="2" charset="2"/>
              <a:buChar char="Ø"/>
            </a:pPr>
            <a:r>
              <a:rPr lang="en-US" dirty="0" smtClean="0"/>
              <a:t> </a:t>
            </a:r>
            <a:r>
              <a:rPr lang="en-US" sz="3700" b="1" dirty="0" smtClean="0"/>
              <a:t>Every report of </a:t>
            </a:r>
            <a:r>
              <a:rPr lang="en-US" sz="3700" b="1" dirty="0" smtClean="0"/>
              <a:t>a Board </a:t>
            </a:r>
            <a:r>
              <a:rPr lang="en-US" sz="3700" b="1" dirty="0" smtClean="0"/>
              <a:t>or Court </a:t>
            </a:r>
            <a:r>
              <a:rPr lang="en-US" sz="3700" dirty="0" smtClean="0"/>
              <a:t>together with any minute of dissent recorded therewith,</a:t>
            </a:r>
          </a:p>
          <a:p>
            <a:pPr algn="just">
              <a:buFont typeface="Wingdings" pitchFamily="2" charset="2"/>
              <a:buChar char="Ø"/>
            </a:pPr>
            <a:r>
              <a:rPr lang="en-US" sz="3700" b="1" dirty="0" smtClean="0"/>
              <a:t>Every </a:t>
            </a:r>
            <a:r>
              <a:rPr lang="en-US" sz="3700" b="1" dirty="0" smtClean="0"/>
              <a:t>arbitration </a:t>
            </a:r>
            <a:r>
              <a:rPr lang="en-US" sz="3700" b="1" dirty="0" smtClean="0"/>
              <a:t>award, </a:t>
            </a:r>
            <a:r>
              <a:rPr lang="en-US" sz="3700" dirty="0" smtClean="0"/>
              <a:t>and </a:t>
            </a:r>
            <a:endParaRPr lang="en-US" sz="3700" dirty="0" smtClean="0"/>
          </a:p>
          <a:p>
            <a:pPr algn="just">
              <a:buFont typeface="Wingdings" pitchFamily="2" charset="2"/>
              <a:buChar char="Ø"/>
            </a:pPr>
            <a:r>
              <a:rPr lang="en-US" sz="3700" b="1" dirty="0" smtClean="0"/>
              <a:t>Every </a:t>
            </a:r>
            <a:r>
              <a:rPr lang="en-US" sz="3700" b="1" dirty="0" smtClean="0"/>
              <a:t>award of a </a:t>
            </a:r>
            <a:r>
              <a:rPr lang="en-US" sz="3700" b="1" dirty="0" err="1" smtClean="0"/>
              <a:t>Labour</a:t>
            </a:r>
            <a:r>
              <a:rPr lang="en-US" sz="3700" b="1" dirty="0" smtClean="0"/>
              <a:t> Court, Tribunal </a:t>
            </a:r>
            <a:r>
              <a:rPr lang="en-US" sz="3700" b="1" dirty="0" smtClean="0"/>
              <a:t>or National Tribunal</a:t>
            </a:r>
            <a:endParaRPr lang="en-US" sz="3700" dirty="0" smtClean="0"/>
          </a:p>
          <a:p>
            <a:pPr algn="just">
              <a:buFont typeface="Wingdings" pitchFamily="2" charset="2"/>
              <a:buChar char="Ø"/>
            </a:pPr>
            <a:r>
              <a:rPr lang="en-US" sz="3700" b="1" u="sng" dirty="0" smtClean="0"/>
              <a:t>Within </a:t>
            </a:r>
            <a:r>
              <a:rPr lang="en-US" sz="3700" b="1" u="sng" dirty="0" smtClean="0"/>
              <a:t>a period of thirty days </a:t>
            </a:r>
            <a:r>
              <a:rPr lang="en-US" sz="3700" dirty="0" smtClean="0"/>
              <a:t>from the </a:t>
            </a:r>
            <a:r>
              <a:rPr lang="en-US" sz="3700" dirty="0" smtClean="0"/>
              <a:t>date of </a:t>
            </a:r>
            <a:r>
              <a:rPr lang="en-US" sz="3700" dirty="0" smtClean="0"/>
              <a:t>its receipt by the appropriate Government, </a:t>
            </a:r>
            <a:endParaRPr lang="en-US" sz="3700" dirty="0" smtClean="0"/>
          </a:p>
          <a:p>
            <a:pPr algn="just">
              <a:buFont typeface="Wingdings" pitchFamily="2" charset="2"/>
              <a:buChar char="Ø"/>
            </a:pPr>
            <a:r>
              <a:rPr lang="en-US" sz="3700" b="1" u="sng" dirty="0" smtClean="0"/>
              <a:t>Shall Be </a:t>
            </a:r>
            <a:r>
              <a:rPr lang="en-US" sz="3700" b="1" u="sng" dirty="0" smtClean="0"/>
              <a:t>published </a:t>
            </a:r>
            <a:r>
              <a:rPr lang="en-US" sz="3700" dirty="0" smtClean="0"/>
              <a:t>in </a:t>
            </a:r>
            <a:r>
              <a:rPr lang="en-US" sz="3700" dirty="0" smtClean="0"/>
              <a:t>such manner </a:t>
            </a:r>
            <a:r>
              <a:rPr lang="en-US" sz="3700" dirty="0" smtClean="0"/>
              <a:t>as the appropriate Government thinks fit.</a:t>
            </a:r>
            <a:endParaRPr lang="en-US" sz="37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COMMENCEMENT OF THE AWARD</a:t>
            </a:r>
            <a:endParaRPr lang="en-US" b="1" dirty="0"/>
          </a:p>
        </p:txBody>
      </p:sp>
      <p:sp>
        <p:nvSpPr>
          <p:cNvPr id="3" name="Content Placeholder 2"/>
          <p:cNvSpPr>
            <a:spLocks noGrp="1"/>
          </p:cNvSpPr>
          <p:nvPr>
            <p:ph idx="1"/>
          </p:nvPr>
        </p:nvSpPr>
        <p:spPr/>
        <p:txBody>
          <a:bodyPr>
            <a:normAutofit/>
          </a:bodyPr>
          <a:lstStyle/>
          <a:p>
            <a:pPr algn="just">
              <a:buNone/>
            </a:pPr>
            <a:r>
              <a:rPr lang="en-US" sz="4800" dirty="0" smtClean="0"/>
              <a:t>An </a:t>
            </a:r>
            <a:r>
              <a:rPr lang="en-US" sz="4800" dirty="0" smtClean="0"/>
              <a:t>award (including </a:t>
            </a:r>
            <a:r>
              <a:rPr lang="en-US" sz="4800" dirty="0" smtClean="0"/>
              <a:t>an arbitration </a:t>
            </a:r>
            <a:r>
              <a:rPr lang="en-US" sz="4800" dirty="0" smtClean="0"/>
              <a:t>award) </a:t>
            </a:r>
            <a:r>
              <a:rPr lang="en-US" sz="4800" b="1" u="sng" dirty="0" smtClean="0"/>
              <a:t>shall become enforceable on the expiry of </a:t>
            </a:r>
            <a:r>
              <a:rPr lang="en-US" sz="4800" b="1" u="sng" dirty="0" smtClean="0"/>
              <a:t>thirty days </a:t>
            </a:r>
            <a:r>
              <a:rPr lang="en-US" sz="4800" b="1" u="sng" dirty="0" smtClean="0"/>
              <a:t>from the date of its </a:t>
            </a:r>
            <a:r>
              <a:rPr lang="en-US" sz="4800" b="1" u="sng" dirty="0" smtClean="0"/>
              <a:t>publication</a:t>
            </a:r>
            <a:endParaRPr lang="en-US" sz="4800" b="1" u="sng"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Persons on whom settlements and awards are binding</a:t>
            </a:r>
            <a:endParaRPr lang="en-US" b="1" dirty="0"/>
          </a:p>
        </p:txBody>
      </p:sp>
      <p:sp>
        <p:nvSpPr>
          <p:cNvPr id="3" name="Content Placeholder 2"/>
          <p:cNvSpPr>
            <a:spLocks noGrp="1"/>
          </p:cNvSpPr>
          <p:nvPr>
            <p:ph idx="1"/>
          </p:nvPr>
        </p:nvSpPr>
        <p:spPr/>
        <p:txBody>
          <a:bodyPr>
            <a:normAutofit/>
          </a:bodyPr>
          <a:lstStyle/>
          <a:p>
            <a:pPr>
              <a:buNone/>
            </a:pPr>
            <a:r>
              <a:rPr lang="en-US" dirty="0" smtClean="0"/>
              <a:t> </a:t>
            </a:r>
            <a:r>
              <a:rPr lang="en-US" sz="4000" b="1" dirty="0" smtClean="0"/>
              <a:t>A settlement </a:t>
            </a:r>
            <a:r>
              <a:rPr lang="en-US" sz="4000" dirty="0" smtClean="0"/>
              <a:t>arrived at </a:t>
            </a:r>
            <a:r>
              <a:rPr lang="en-US" sz="4000" b="1" dirty="0" smtClean="0"/>
              <a:t>by agreement between the employer and </a:t>
            </a:r>
            <a:r>
              <a:rPr lang="en-US" sz="4000" b="1" dirty="0" smtClean="0"/>
              <a:t>workman </a:t>
            </a:r>
            <a:r>
              <a:rPr lang="en-US" sz="4000" dirty="0" smtClean="0"/>
              <a:t>otherwise </a:t>
            </a:r>
            <a:r>
              <a:rPr lang="en-US" sz="4000" dirty="0" smtClean="0"/>
              <a:t>than in the course of conciliation proceeding </a:t>
            </a:r>
            <a:r>
              <a:rPr lang="en-US" sz="4400" b="1" u="sng" dirty="0" smtClean="0"/>
              <a:t>shall </a:t>
            </a:r>
            <a:r>
              <a:rPr lang="en-US" sz="4400" b="1" u="sng" dirty="0" smtClean="0"/>
              <a:t>be binding </a:t>
            </a:r>
            <a:r>
              <a:rPr lang="en-US" sz="4400" b="1" u="sng" dirty="0" smtClean="0"/>
              <a:t>on the parties to the </a:t>
            </a:r>
            <a:r>
              <a:rPr lang="en-US" sz="4400" b="1" u="sng" dirty="0" smtClean="0"/>
              <a:t>agreement</a:t>
            </a:r>
            <a:endParaRPr lang="en-US" sz="4400" u="sng"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Persons on whom settlements and awards are binding</a:t>
            </a:r>
            <a:endParaRPr lang="en-US" sz="3600" dirty="0"/>
          </a:p>
        </p:txBody>
      </p:sp>
      <p:sp>
        <p:nvSpPr>
          <p:cNvPr id="3" name="Content Placeholder 2"/>
          <p:cNvSpPr>
            <a:spLocks noGrp="1"/>
          </p:cNvSpPr>
          <p:nvPr>
            <p:ph idx="1"/>
          </p:nvPr>
        </p:nvSpPr>
        <p:spPr>
          <a:xfrm>
            <a:off x="457200" y="1371600"/>
            <a:ext cx="8229600" cy="5105400"/>
          </a:xfrm>
        </p:spPr>
        <p:txBody>
          <a:bodyPr>
            <a:normAutofit/>
          </a:bodyPr>
          <a:lstStyle/>
          <a:p>
            <a:pPr>
              <a:buFont typeface="Wingdings" pitchFamily="2" charset="2"/>
              <a:buChar char="Ø"/>
            </a:pPr>
            <a:r>
              <a:rPr lang="en-US" b="1" dirty="0" smtClean="0"/>
              <a:t>All </a:t>
            </a:r>
            <a:r>
              <a:rPr lang="en-US" b="1" dirty="0" smtClean="0"/>
              <a:t>parties </a:t>
            </a:r>
            <a:r>
              <a:rPr lang="en-US" dirty="0" smtClean="0"/>
              <a:t>to the industrial dispute;</a:t>
            </a:r>
          </a:p>
          <a:p>
            <a:pPr>
              <a:buFont typeface="Wingdings" pitchFamily="2" charset="2"/>
              <a:buChar char="Ø"/>
            </a:pPr>
            <a:r>
              <a:rPr lang="en-US" b="1" dirty="0" smtClean="0"/>
              <a:t>H</a:t>
            </a:r>
            <a:r>
              <a:rPr lang="en-US" b="1" dirty="0" smtClean="0"/>
              <a:t>eirs</a:t>
            </a:r>
            <a:r>
              <a:rPr lang="en-US" b="1" dirty="0" smtClean="0"/>
              <a:t>, successors or assigns </a:t>
            </a:r>
            <a:r>
              <a:rPr lang="en-US" dirty="0" smtClean="0"/>
              <a:t>in respect </a:t>
            </a:r>
            <a:r>
              <a:rPr lang="en-US" dirty="0" smtClean="0"/>
              <a:t>of the establishment to which the </a:t>
            </a:r>
            <a:r>
              <a:rPr lang="en-US" dirty="0" smtClean="0"/>
              <a:t>dispute relates</a:t>
            </a:r>
            <a:r>
              <a:rPr lang="en-US" dirty="0" smtClean="0"/>
              <a:t>;</a:t>
            </a:r>
          </a:p>
          <a:p>
            <a:pPr>
              <a:buFont typeface="Wingdings" pitchFamily="2" charset="2"/>
              <a:buChar char="Ø"/>
            </a:pPr>
            <a:r>
              <a:rPr lang="en-US" b="1" dirty="0" smtClean="0"/>
              <a:t>All workers who </a:t>
            </a:r>
            <a:r>
              <a:rPr lang="en-US" b="1" dirty="0" smtClean="0"/>
              <a:t>were employed </a:t>
            </a:r>
            <a:r>
              <a:rPr lang="en-US" dirty="0" smtClean="0"/>
              <a:t>in the </a:t>
            </a:r>
            <a:r>
              <a:rPr lang="en-US" dirty="0" smtClean="0"/>
              <a:t>establishment or part of the establishment, as </a:t>
            </a:r>
            <a:r>
              <a:rPr lang="en-US" dirty="0" smtClean="0"/>
              <a:t>the case </a:t>
            </a:r>
            <a:r>
              <a:rPr lang="en-US" dirty="0" smtClean="0"/>
              <a:t>may be, to which the dispute relates on the </a:t>
            </a:r>
            <a:r>
              <a:rPr lang="en-US" dirty="0" smtClean="0"/>
              <a:t>date of </a:t>
            </a:r>
            <a:r>
              <a:rPr lang="en-US" dirty="0" smtClean="0"/>
              <a:t>the </a:t>
            </a:r>
            <a:r>
              <a:rPr lang="en-US" dirty="0" smtClean="0"/>
              <a:t>dispute, </a:t>
            </a:r>
            <a:r>
              <a:rPr lang="en-US" dirty="0" smtClean="0"/>
              <a:t>and </a:t>
            </a:r>
            <a:endParaRPr lang="en-US" dirty="0" smtClean="0"/>
          </a:p>
          <a:p>
            <a:pPr>
              <a:buFont typeface="Wingdings" pitchFamily="2" charset="2"/>
              <a:buChar char="Ø"/>
            </a:pPr>
            <a:r>
              <a:rPr lang="en-US" b="1" dirty="0" smtClean="0"/>
              <a:t>All workers </a:t>
            </a:r>
            <a:r>
              <a:rPr lang="en-US" b="1" dirty="0" smtClean="0"/>
              <a:t>who subsequently </a:t>
            </a:r>
            <a:r>
              <a:rPr lang="en-US" b="1" dirty="0" smtClean="0"/>
              <a:t>become employed </a:t>
            </a:r>
            <a:r>
              <a:rPr lang="en-US" dirty="0" smtClean="0"/>
              <a:t>in that </a:t>
            </a:r>
            <a:r>
              <a:rPr lang="en-US" dirty="0" smtClean="0"/>
              <a:t>establishment</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PERIOD OF OPERATION OF SETTLEMENTS</a:t>
            </a:r>
            <a:endParaRPr lang="en-US" sz="3600" b="1" dirty="0"/>
          </a:p>
        </p:txBody>
      </p:sp>
      <p:sp>
        <p:nvSpPr>
          <p:cNvPr id="3" name="Content Placeholder 2"/>
          <p:cNvSpPr>
            <a:spLocks noGrp="1"/>
          </p:cNvSpPr>
          <p:nvPr>
            <p:ph idx="1"/>
          </p:nvPr>
        </p:nvSpPr>
        <p:spPr>
          <a:xfrm>
            <a:off x="457200" y="1447800"/>
            <a:ext cx="8229600" cy="5105400"/>
          </a:xfrm>
        </p:spPr>
        <p:txBody>
          <a:bodyPr>
            <a:normAutofit fontScale="92500" lnSpcReduction="10000"/>
          </a:bodyPr>
          <a:lstStyle/>
          <a:p>
            <a:pPr algn="just">
              <a:buFont typeface="Wingdings" pitchFamily="2" charset="2"/>
              <a:buChar char="Ø"/>
            </a:pPr>
            <a:r>
              <a:rPr lang="en-US" dirty="0" smtClean="0"/>
              <a:t>A</a:t>
            </a:r>
            <a:r>
              <a:rPr lang="en-US" dirty="0" smtClean="0"/>
              <a:t> </a:t>
            </a:r>
            <a:r>
              <a:rPr lang="en-US" dirty="0" smtClean="0"/>
              <a:t>settlement s</a:t>
            </a:r>
            <a:r>
              <a:rPr lang="en-US" b="1" dirty="0" smtClean="0"/>
              <a:t>hall </a:t>
            </a:r>
            <a:r>
              <a:rPr lang="en-US" b="1" dirty="0" smtClean="0"/>
              <a:t>come into operation on such date as is </a:t>
            </a:r>
            <a:r>
              <a:rPr lang="en-US" b="1" dirty="0" smtClean="0"/>
              <a:t>agreed </a:t>
            </a:r>
            <a:r>
              <a:rPr lang="en-US" dirty="0" smtClean="0"/>
              <a:t>upon </a:t>
            </a:r>
            <a:r>
              <a:rPr lang="en-US" dirty="0" smtClean="0"/>
              <a:t>by the </a:t>
            </a:r>
            <a:r>
              <a:rPr lang="en-US" dirty="0" smtClean="0"/>
              <a:t>parties, </a:t>
            </a:r>
            <a:r>
              <a:rPr lang="en-US" dirty="0" smtClean="0"/>
              <a:t>and </a:t>
            </a:r>
            <a:endParaRPr lang="en-US" dirty="0" smtClean="0"/>
          </a:p>
          <a:p>
            <a:pPr algn="just">
              <a:buFont typeface="Wingdings" pitchFamily="2" charset="2"/>
              <a:buChar char="Ø"/>
            </a:pPr>
            <a:r>
              <a:rPr lang="en-US" dirty="0" smtClean="0"/>
              <a:t>I</a:t>
            </a:r>
            <a:r>
              <a:rPr lang="en-US" dirty="0" smtClean="0"/>
              <a:t>f </a:t>
            </a:r>
            <a:r>
              <a:rPr lang="en-US" b="1" dirty="0" smtClean="0"/>
              <a:t>no date is agreed </a:t>
            </a:r>
            <a:r>
              <a:rPr lang="en-US" dirty="0" smtClean="0"/>
              <a:t>upon, </a:t>
            </a:r>
            <a:r>
              <a:rPr lang="en-US" dirty="0" smtClean="0"/>
              <a:t>on the </a:t>
            </a:r>
            <a:r>
              <a:rPr lang="en-US" b="1" dirty="0" smtClean="0"/>
              <a:t>date on which </a:t>
            </a:r>
            <a:r>
              <a:rPr lang="en-US" dirty="0" smtClean="0"/>
              <a:t>the memorandum of the </a:t>
            </a:r>
            <a:r>
              <a:rPr lang="en-US" b="1" dirty="0" smtClean="0"/>
              <a:t>settlement is </a:t>
            </a:r>
            <a:r>
              <a:rPr lang="en-US" b="1" dirty="0" smtClean="0"/>
              <a:t>signed</a:t>
            </a:r>
          </a:p>
          <a:p>
            <a:pPr algn="just">
              <a:buFont typeface="Wingdings" pitchFamily="2" charset="2"/>
              <a:buChar char="Ø"/>
            </a:pPr>
            <a:r>
              <a:rPr lang="en-US" dirty="0" smtClean="0"/>
              <a:t>Such settlement </a:t>
            </a:r>
            <a:r>
              <a:rPr lang="en-US" b="1" dirty="0" smtClean="0"/>
              <a:t>shall be binding </a:t>
            </a:r>
            <a:r>
              <a:rPr lang="en-US" dirty="0" smtClean="0"/>
              <a:t>for such </a:t>
            </a:r>
            <a:r>
              <a:rPr lang="en-US" b="1" dirty="0" smtClean="0"/>
              <a:t>period as is </a:t>
            </a:r>
            <a:r>
              <a:rPr lang="en-US" b="1" dirty="0" smtClean="0"/>
              <a:t>agreed </a:t>
            </a:r>
            <a:r>
              <a:rPr lang="en-US" dirty="0" smtClean="0"/>
              <a:t>upon </a:t>
            </a:r>
            <a:r>
              <a:rPr lang="en-US" dirty="0" smtClean="0"/>
              <a:t>by the parties, </a:t>
            </a:r>
            <a:r>
              <a:rPr lang="en-US" b="1" u="sng" dirty="0" smtClean="0"/>
              <a:t>or for a period </a:t>
            </a:r>
            <a:r>
              <a:rPr lang="en-US" b="1" u="sng" dirty="0" smtClean="0"/>
              <a:t>of six </a:t>
            </a:r>
            <a:r>
              <a:rPr lang="en-US" b="1" u="sng" dirty="0" smtClean="0"/>
              <a:t>months</a:t>
            </a:r>
            <a:r>
              <a:rPr lang="en-US" dirty="0" smtClean="0"/>
              <a:t>, or</a:t>
            </a:r>
          </a:p>
          <a:p>
            <a:pPr algn="just">
              <a:buFont typeface="Wingdings" pitchFamily="2" charset="2"/>
              <a:buChar char="Ø"/>
            </a:pPr>
            <a:r>
              <a:rPr lang="en-US" b="1" u="sng" dirty="0" smtClean="0"/>
              <a:t>Until </a:t>
            </a:r>
            <a:r>
              <a:rPr lang="en-US" b="1" u="sng" dirty="0" smtClean="0"/>
              <a:t>the expiry of two months from the date on which </a:t>
            </a:r>
            <a:r>
              <a:rPr lang="en-US" b="1" u="sng" dirty="0" smtClean="0"/>
              <a:t>a notice </a:t>
            </a:r>
            <a:r>
              <a:rPr lang="en-US" b="1" u="sng" dirty="0" smtClean="0"/>
              <a:t>in writing </a:t>
            </a:r>
            <a:r>
              <a:rPr lang="en-US" dirty="0" smtClean="0"/>
              <a:t>of an intention </a:t>
            </a:r>
            <a:r>
              <a:rPr lang="en-US" b="1" dirty="0" smtClean="0"/>
              <a:t>to terminate the settlement </a:t>
            </a:r>
            <a:r>
              <a:rPr lang="en-US" dirty="0" smtClean="0"/>
              <a:t>is </a:t>
            </a:r>
            <a:r>
              <a:rPr lang="en-US" dirty="0" smtClean="0"/>
              <a:t>given by </a:t>
            </a:r>
            <a:r>
              <a:rPr lang="en-US" dirty="0" smtClean="0"/>
              <a:t>one of the parties to the other party </a:t>
            </a:r>
            <a:r>
              <a:rPr lang="en-US" dirty="0" smtClean="0"/>
              <a:t>to </a:t>
            </a:r>
            <a:r>
              <a:rPr lang="en-US" dirty="0" smtClean="0"/>
              <a:t>the settlement.</a:t>
            </a:r>
          </a:p>
          <a:p>
            <a:pPr>
              <a:buNone/>
            </a:pP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PERIOD OF OPERATION OF </a:t>
            </a:r>
            <a:r>
              <a:rPr lang="en-US" b="1" dirty="0" smtClean="0"/>
              <a:t>AWARDS</a:t>
            </a:r>
            <a:endParaRPr lang="en-US" dirty="0"/>
          </a:p>
        </p:txBody>
      </p:sp>
      <p:sp>
        <p:nvSpPr>
          <p:cNvPr id="3" name="Content Placeholder 2"/>
          <p:cNvSpPr>
            <a:spLocks noGrp="1"/>
          </p:cNvSpPr>
          <p:nvPr>
            <p:ph idx="1"/>
          </p:nvPr>
        </p:nvSpPr>
        <p:spPr/>
        <p:txBody>
          <a:bodyPr>
            <a:normAutofit/>
          </a:bodyPr>
          <a:lstStyle/>
          <a:p>
            <a:r>
              <a:rPr lang="en-US" sz="4800" b="1" u="sng" dirty="0" smtClean="0"/>
              <a:t>An </a:t>
            </a:r>
            <a:r>
              <a:rPr lang="en-US" sz="4800" b="1" u="sng" dirty="0" smtClean="0"/>
              <a:t>award </a:t>
            </a:r>
            <a:r>
              <a:rPr lang="en-US" sz="4800" b="1" u="sng" dirty="0" smtClean="0"/>
              <a:t>shall remain </a:t>
            </a:r>
            <a:r>
              <a:rPr lang="en-US" sz="4800" b="1" u="sng" dirty="0" smtClean="0"/>
              <a:t>in operation for a period of one year </a:t>
            </a:r>
            <a:r>
              <a:rPr lang="en-US" sz="4800" b="1" u="sng" dirty="0" smtClean="0"/>
              <a:t> </a:t>
            </a:r>
            <a:r>
              <a:rPr lang="en-US" sz="4800" dirty="0" smtClean="0"/>
              <a:t>from </a:t>
            </a:r>
            <a:r>
              <a:rPr lang="en-US" sz="4800" dirty="0" smtClean="0"/>
              <a:t>the date on </a:t>
            </a:r>
            <a:r>
              <a:rPr lang="en-US" sz="4800" dirty="0" smtClean="0"/>
              <a:t>which the </a:t>
            </a:r>
            <a:r>
              <a:rPr lang="en-US" sz="4800" dirty="0" smtClean="0"/>
              <a:t>award becomes </a:t>
            </a:r>
            <a:r>
              <a:rPr lang="en-US" sz="4800" dirty="0" smtClean="0"/>
              <a:t>enforceable</a:t>
            </a:r>
            <a:endParaRPr lang="en-US" sz="48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0217878">
            <a:off x="988430" y="2180054"/>
            <a:ext cx="7153226" cy="1446550"/>
          </a:xfrm>
          <a:prstGeom prst="rect">
            <a:avLst/>
          </a:prstGeom>
          <a:solidFill>
            <a:srgbClr val="00B0F0"/>
          </a:solidFill>
          <a:ln>
            <a:solidFill>
              <a:srgbClr val="FF0000"/>
            </a:solidFill>
          </a:ln>
          <a:effectLst>
            <a:glow rad="63500">
              <a:schemeClr val="accent5">
                <a:satMod val="175000"/>
                <a:alpha val="40000"/>
              </a:schemeClr>
            </a:glow>
          </a:effectLst>
        </p:spPr>
        <p:txBody>
          <a:bodyPr wrap="square">
            <a:spAutoFit/>
          </a:bodyPr>
          <a:lstStyle/>
          <a:p>
            <a:pPr algn="ctr"/>
            <a:r>
              <a:rPr lang="en-US" sz="8800" b="1" dirty="0" smtClean="0"/>
              <a:t>THANK YOU</a:t>
            </a:r>
            <a:endParaRPr lang="en-US" sz="8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sz="3600" b="1" dirty="0" smtClean="0"/>
              <a:t>Industry: Does not include</a:t>
            </a:r>
            <a:endParaRPr lang="en-US" sz="3600" b="1" dirty="0"/>
          </a:p>
        </p:txBody>
      </p:sp>
      <p:sp>
        <p:nvSpPr>
          <p:cNvPr id="3" name="Content Placeholder 2"/>
          <p:cNvSpPr>
            <a:spLocks noGrp="1"/>
          </p:cNvSpPr>
          <p:nvPr>
            <p:ph idx="1"/>
          </p:nvPr>
        </p:nvSpPr>
        <p:spPr>
          <a:xfrm>
            <a:off x="304800" y="609600"/>
            <a:ext cx="8610600" cy="6248400"/>
          </a:xfrm>
        </p:spPr>
        <p:txBody>
          <a:bodyPr>
            <a:noAutofit/>
          </a:bodyPr>
          <a:lstStyle/>
          <a:p>
            <a:pPr algn="just"/>
            <a:r>
              <a:rPr lang="en-US" sz="3000" dirty="0" smtClean="0"/>
              <a:t> </a:t>
            </a:r>
            <a:r>
              <a:rPr lang="en-US" sz="3000" b="1" u="sng" dirty="0" smtClean="0"/>
              <a:t>Any agricultural </a:t>
            </a:r>
            <a:r>
              <a:rPr lang="en-US" sz="3000" b="1" u="sng" dirty="0" smtClean="0"/>
              <a:t>operation including plantations except:</a:t>
            </a:r>
            <a:r>
              <a:rPr lang="en-US" sz="3000" dirty="0" smtClean="0"/>
              <a:t> </a:t>
            </a:r>
          </a:p>
          <a:p>
            <a:pPr algn="just">
              <a:buFont typeface="Wingdings" pitchFamily="2" charset="2"/>
              <a:buChar char="ü"/>
            </a:pPr>
            <a:r>
              <a:rPr lang="en-US" sz="3000" dirty="0" smtClean="0"/>
              <a:t>where </a:t>
            </a:r>
            <a:r>
              <a:rPr lang="en-US" sz="3000" dirty="0" smtClean="0"/>
              <a:t>such agricultural operation is carried on in an integrated manner with any other </a:t>
            </a:r>
            <a:r>
              <a:rPr lang="en-US" sz="3000" dirty="0" smtClean="0"/>
              <a:t>activity, and</a:t>
            </a:r>
          </a:p>
          <a:p>
            <a:pPr algn="just">
              <a:buFont typeface="Wingdings" pitchFamily="2" charset="2"/>
              <a:buChar char="ü"/>
            </a:pPr>
            <a:r>
              <a:rPr lang="en-US" sz="3000" dirty="0" smtClean="0"/>
              <a:t> </a:t>
            </a:r>
            <a:r>
              <a:rPr lang="en-US" sz="3000" dirty="0" smtClean="0"/>
              <a:t>such other activity is the predominant </a:t>
            </a:r>
            <a:r>
              <a:rPr lang="en-US" sz="3000" dirty="0" smtClean="0"/>
              <a:t>one</a:t>
            </a:r>
          </a:p>
          <a:p>
            <a:pPr algn="just"/>
            <a:r>
              <a:rPr lang="en-US" sz="3000" dirty="0" smtClean="0"/>
              <a:t> </a:t>
            </a:r>
            <a:r>
              <a:rPr lang="en-US" sz="3000" b="1" dirty="0" smtClean="0"/>
              <a:t>Hospitals or dispensaries</a:t>
            </a:r>
            <a:r>
              <a:rPr lang="en-US" sz="3000" dirty="0" smtClean="0"/>
              <a:t>; or</a:t>
            </a:r>
          </a:p>
          <a:p>
            <a:pPr algn="just"/>
            <a:r>
              <a:rPr lang="en-US" sz="3000" dirty="0" smtClean="0"/>
              <a:t> </a:t>
            </a:r>
            <a:r>
              <a:rPr lang="en-US" sz="3000" b="1" dirty="0" smtClean="0"/>
              <a:t>Educational, scientific, research or training institutions</a:t>
            </a:r>
            <a:r>
              <a:rPr lang="en-US" sz="3000" dirty="0" smtClean="0"/>
              <a:t>; </a:t>
            </a:r>
          </a:p>
          <a:p>
            <a:pPr algn="just"/>
            <a:r>
              <a:rPr lang="en-US" sz="3000" b="1" dirty="0"/>
              <a:t>A</a:t>
            </a:r>
            <a:r>
              <a:rPr lang="en-US" sz="3000" b="1" dirty="0" smtClean="0"/>
              <a:t>ny </a:t>
            </a:r>
            <a:r>
              <a:rPr lang="en-US" sz="3000" b="1" dirty="0" smtClean="0"/>
              <a:t>charitable, social or philanthropic service</a:t>
            </a:r>
            <a:r>
              <a:rPr lang="en-US" sz="3000" dirty="0" smtClean="0"/>
              <a:t>; or</a:t>
            </a:r>
          </a:p>
          <a:p>
            <a:pPr algn="just"/>
            <a:r>
              <a:rPr lang="en-US" sz="3000" dirty="0" smtClean="0"/>
              <a:t> </a:t>
            </a:r>
            <a:r>
              <a:rPr lang="en-US" sz="3000" b="1" dirty="0" err="1" smtClean="0"/>
              <a:t>Khadi</a:t>
            </a:r>
            <a:r>
              <a:rPr lang="en-US" sz="3000" b="1" dirty="0" smtClean="0"/>
              <a:t> or village </a:t>
            </a:r>
            <a:r>
              <a:rPr lang="en-US" sz="3000" b="1" dirty="0" smtClean="0"/>
              <a:t>industries                          </a:t>
            </a:r>
          </a:p>
          <a:p>
            <a:pPr algn="just">
              <a:buNone/>
            </a:pPr>
            <a:r>
              <a:rPr lang="en-US" sz="2800" b="1" dirty="0"/>
              <a:t> </a:t>
            </a:r>
            <a:r>
              <a:rPr lang="en-US" sz="2800" b="1" dirty="0" smtClean="0"/>
              <a:t>                                                                                 </a:t>
            </a:r>
            <a:r>
              <a:rPr lang="en-US" sz="2800" b="1" dirty="0" smtClean="0"/>
              <a:t> </a:t>
            </a:r>
            <a:r>
              <a:rPr lang="en-US" sz="2800" b="1" dirty="0" err="1" smtClean="0"/>
              <a:t>Contd</a:t>
            </a:r>
            <a:r>
              <a:rPr lang="en-US" sz="2800" b="1" dirty="0" smtClean="0"/>
              <a:t>….                                          </a:t>
            </a:r>
            <a:endParaRPr lang="en-US" sz="2800" b="1" dirty="0" smtClean="0"/>
          </a:p>
          <a:p>
            <a:pPr algn="just">
              <a:buNone/>
            </a:pPr>
            <a:r>
              <a:rPr lang="en-US" sz="2400" b="1" dirty="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Industry: Does not include</a:t>
            </a:r>
            <a:endParaRPr lang="en-US" dirty="0"/>
          </a:p>
        </p:txBody>
      </p:sp>
      <p:sp>
        <p:nvSpPr>
          <p:cNvPr id="3" name="Content Placeholder 2"/>
          <p:cNvSpPr>
            <a:spLocks noGrp="1"/>
          </p:cNvSpPr>
          <p:nvPr>
            <p:ph idx="1"/>
          </p:nvPr>
        </p:nvSpPr>
        <p:spPr>
          <a:xfrm>
            <a:off x="457200" y="990600"/>
            <a:ext cx="8229600" cy="5638800"/>
          </a:xfrm>
        </p:spPr>
        <p:txBody>
          <a:bodyPr>
            <a:normAutofit lnSpcReduction="10000"/>
          </a:bodyPr>
          <a:lstStyle/>
          <a:p>
            <a:r>
              <a:rPr lang="en-US" dirty="0" smtClean="0"/>
              <a:t> </a:t>
            </a:r>
            <a:r>
              <a:rPr lang="en-US" sz="3300" dirty="0" smtClean="0"/>
              <a:t>Any activity of the Government </a:t>
            </a:r>
            <a:r>
              <a:rPr lang="en-US" sz="3300" dirty="0" smtClean="0"/>
              <a:t>of </a:t>
            </a:r>
            <a:r>
              <a:rPr lang="en-US" sz="3300" b="1" dirty="0" smtClean="0"/>
              <a:t>sovereign </a:t>
            </a:r>
            <a:r>
              <a:rPr lang="en-US" sz="3300" b="1" dirty="0" smtClean="0"/>
              <a:t>importance </a:t>
            </a:r>
            <a:r>
              <a:rPr lang="en-US" sz="3300" dirty="0" smtClean="0"/>
              <a:t>dealing with </a:t>
            </a:r>
            <a:r>
              <a:rPr lang="en-US" sz="3300" b="1" dirty="0"/>
              <a:t>D</a:t>
            </a:r>
            <a:r>
              <a:rPr lang="en-US" sz="3300" b="1" dirty="0" smtClean="0"/>
              <a:t>efense</a:t>
            </a:r>
            <a:r>
              <a:rPr lang="en-US" sz="3300" b="1" dirty="0" smtClean="0"/>
              <a:t>, </a:t>
            </a:r>
            <a:r>
              <a:rPr lang="en-US" sz="3300" b="1" dirty="0" smtClean="0"/>
              <a:t>Research</a:t>
            </a:r>
            <a:r>
              <a:rPr lang="en-US" sz="3300" b="1" dirty="0" smtClean="0"/>
              <a:t>, </a:t>
            </a:r>
            <a:r>
              <a:rPr lang="en-US" sz="3300" b="1" dirty="0" smtClean="0"/>
              <a:t>Atomic </a:t>
            </a:r>
            <a:r>
              <a:rPr lang="en-US" sz="3300" b="1" dirty="0"/>
              <a:t>E</a:t>
            </a:r>
            <a:r>
              <a:rPr lang="en-US" sz="3300" b="1" dirty="0" smtClean="0"/>
              <a:t>nergy </a:t>
            </a:r>
            <a:r>
              <a:rPr lang="en-US" sz="3300" b="1" dirty="0" smtClean="0"/>
              <a:t>and </a:t>
            </a:r>
            <a:r>
              <a:rPr lang="en-US" sz="3300" b="1" dirty="0" smtClean="0"/>
              <a:t>Space</a:t>
            </a:r>
            <a:r>
              <a:rPr lang="en-US" sz="3300" dirty="0" smtClean="0"/>
              <a:t>; or</a:t>
            </a:r>
          </a:p>
          <a:p>
            <a:r>
              <a:rPr lang="en-US" sz="3300" dirty="0" smtClean="0"/>
              <a:t> </a:t>
            </a:r>
            <a:r>
              <a:rPr lang="en-US" sz="3300" b="1" dirty="0"/>
              <a:t>D</a:t>
            </a:r>
            <a:r>
              <a:rPr lang="en-US" sz="3300" b="1" dirty="0" smtClean="0"/>
              <a:t>omestic </a:t>
            </a:r>
            <a:r>
              <a:rPr lang="en-US" sz="3300" b="1" dirty="0" smtClean="0"/>
              <a:t>service</a:t>
            </a:r>
            <a:r>
              <a:rPr lang="en-US" sz="3300" dirty="0" smtClean="0"/>
              <a:t>; or</a:t>
            </a:r>
          </a:p>
          <a:p>
            <a:r>
              <a:rPr lang="en-US" sz="3300" dirty="0" smtClean="0"/>
              <a:t> </a:t>
            </a:r>
            <a:r>
              <a:rPr lang="en-US" sz="3300" b="1" dirty="0" smtClean="0"/>
              <a:t>Profession practiced by an individual or body or individuals</a:t>
            </a:r>
            <a:r>
              <a:rPr lang="en-US" sz="3300" dirty="0" smtClean="0"/>
              <a:t>, if the number of persons employed is </a:t>
            </a:r>
            <a:r>
              <a:rPr lang="en-US" sz="3300" b="1" dirty="0" smtClean="0"/>
              <a:t>less than ten</a:t>
            </a:r>
            <a:r>
              <a:rPr lang="en-US" sz="3300" dirty="0" smtClean="0"/>
              <a:t>; or</a:t>
            </a:r>
          </a:p>
          <a:p>
            <a:r>
              <a:rPr lang="en-US" sz="3300" dirty="0" smtClean="0"/>
              <a:t>Any activity carried on by </a:t>
            </a:r>
            <a:r>
              <a:rPr lang="en-US" sz="3300" b="1" dirty="0" smtClean="0"/>
              <a:t>a co-operative society </a:t>
            </a:r>
            <a:r>
              <a:rPr lang="en-US" sz="3300" b="1" dirty="0" smtClean="0"/>
              <a:t>or </a:t>
            </a:r>
            <a:r>
              <a:rPr lang="en-US" sz="3300" b="1" dirty="0" smtClean="0"/>
              <a:t>any other like body of individuals</a:t>
            </a:r>
            <a:r>
              <a:rPr lang="en-US" sz="3300" dirty="0" smtClean="0"/>
              <a:t>, if the number of </a:t>
            </a:r>
            <a:r>
              <a:rPr lang="en-US" sz="3300" b="1" dirty="0" smtClean="0"/>
              <a:t>persons employed is less than ten</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1145</TotalTime>
  <Words>5573</Words>
  <Application>Microsoft Office PowerPoint</Application>
  <PresentationFormat>On-screen Show (4:3)</PresentationFormat>
  <Paragraphs>387</Paragraphs>
  <Slides>79</Slides>
  <Notes>0</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Office Theme</vt:lpstr>
      <vt:lpstr>Industrial Disputes Act, 1947</vt:lpstr>
      <vt:lpstr>Industrial Disputes Act, 1947</vt:lpstr>
      <vt:lpstr>OBJECTIVES</vt:lpstr>
      <vt:lpstr>APPLICABILITY</vt:lpstr>
      <vt:lpstr> Section 2A : Appropriate Government </vt:lpstr>
      <vt:lpstr> Section 2J : Industry The definition of Industry based on Supreme Court's judgment in  Bangalore water Supply and Sewerage Board v. A. Rajappa </vt:lpstr>
      <vt:lpstr>Triple Test   (To determine whether any establishment is industry or not)</vt:lpstr>
      <vt:lpstr>Industry: Does not include</vt:lpstr>
      <vt:lpstr>Industry: Does not include</vt:lpstr>
      <vt:lpstr>Industrial dispute</vt:lpstr>
      <vt:lpstr>Workman</vt:lpstr>
      <vt:lpstr>EMPLOYER</vt:lpstr>
      <vt:lpstr>PUBLIC UTILITY SERVICE</vt:lpstr>
      <vt:lpstr>SETTLEMENT</vt:lpstr>
      <vt:lpstr>AWARD</vt:lpstr>
      <vt:lpstr>WAGES</vt:lpstr>
      <vt:lpstr>STRIKE</vt:lpstr>
      <vt:lpstr>LOCK-OUT</vt:lpstr>
      <vt:lpstr>Prohibition of strikes and lock-outs Section (22) (Public utility services)</vt:lpstr>
      <vt:lpstr>Prohibition of strikes and lock-outs Section (22) (Public utility services)</vt:lpstr>
      <vt:lpstr>GENERAL PROHIBITION OF STRIKES AND LOCK-OUTS. Section (23)</vt:lpstr>
      <vt:lpstr>ILLEGAL STRIKES AND LOCK-OUTS</vt:lpstr>
      <vt:lpstr>ILLEGAL STRIKES AND LOCK-OUTS</vt:lpstr>
      <vt:lpstr>LAY-OFF u/s 2 (kkk)</vt:lpstr>
      <vt:lpstr>Rules of LAY-OFF u/s 2 (kkk)</vt:lpstr>
      <vt:lpstr>Rights of workmen laid-off  for compensation</vt:lpstr>
      <vt:lpstr>Rate of compensation</vt:lpstr>
      <vt:lpstr>No Lay off compensation in certain cases</vt:lpstr>
      <vt:lpstr>RETRENCHMENT u/s 2(oo)  (Relates to surplus labour) </vt:lpstr>
      <vt:lpstr>Conditions precedent to retrenchment of workmen</vt:lpstr>
      <vt:lpstr>COMPENSATION FOR RETRENCHMENT U/S 25F</vt:lpstr>
      <vt:lpstr> Compensation Rules (Retrenchment) (No compensation)</vt:lpstr>
      <vt:lpstr>PROCEDURE FOR RETRENCHMENT</vt:lpstr>
      <vt:lpstr>Compensation to workmen in case of Transfer of Undertakings (section 25FF)</vt:lpstr>
      <vt:lpstr>Compensation Rules (Transfer of undertaking)   (No compensation)</vt:lpstr>
      <vt:lpstr> Closure of Industrial Establishment </vt:lpstr>
      <vt:lpstr>Compensation (Closure U/S 25FFF)</vt:lpstr>
      <vt:lpstr> COMPENSATION RULES (CLOSURE)  (Maximum compensation)</vt:lpstr>
      <vt:lpstr>Definitions of Machinery under the Act</vt:lpstr>
      <vt:lpstr>REFERENCE OF CERTAIN INDIVIDUAL DISPUTES TO GRIEVANCE SETTLEMENT AUTHORITIES U/S 9C</vt:lpstr>
      <vt:lpstr>REFERENCE OF CERTAIN INDIVIDUAL DISPUTES TO GRIEVANCE SETTLEMENT AUTHORITIES U/S 9C</vt:lpstr>
      <vt:lpstr> AUTHORITIES UNDER THIS ACT </vt:lpstr>
      <vt:lpstr>AUTHORITIES UNDER THIS ACT </vt:lpstr>
      <vt:lpstr>  Conciliation Machinery  Works Committee   </vt:lpstr>
      <vt:lpstr>Works Committee</vt:lpstr>
      <vt:lpstr>Conciliation officers</vt:lpstr>
      <vt:lpstr> DUTIES OF CONCILIATION OFFICERS </vt:lpstr>
      <vt:lpstr> DUTIES OF CONCILIATION OFFICERS </vt:lpstr>
      <vt:lpstr>Boards of Conciliation</vt:lpstr>
      <vt:lpstr>REFERENCE OF DISPUTES TO BOARDS, COURTS OR TRIBUNALS</vt:lpstr>
      <vt:lpstr>Boards of Conciliation</vt:lpstr>
      <vt:lpstr> Duties of Board </vt:lpstr>
      <vt:lpstr>Duties of Board</vt:lpstr>
      <vt:lpstr>COURTS OF INQUIRY</vt:lpstr>
      <vt:lpstr>Duties of Court of Inquiry</vt:lpstr>
      <vt:lpstr>ADJUDICATING MACHINERY</vt:lpstr>
      <vt:lpstr>LABOUR COURT</vt:lpstr>
      <vt:lpstr>LABOUR COURT</vt:lpstr>
      <vt:lpstr>INDUSTRIAL TRIBUNAL</vt:lpstr>
      <vt:lpstr>INDUSTRIAL TRIBUNAL</vt:lpstr>
      <vt:lpstr>NATIONAL TRIBUNAL</vt:lpstr>
      <vt:lpstr>NATIONAL TRIBUNAL</vt:lpstr>
      <vt:lpstr>DISQUALIFICATIONS</vt:lpstr>
      <vt:lpstr>REFERENCE OF DISPUTE</vt:lpstr>
      <vt:lpstr>Voluntary reference of disputes to Arbitration u/s 10A </vt:lpstr>
      <vt:lpstr>Voluntary Reference of Dispute for Arbitration</vt:lpstr>
      <vt:lpstr>DUTIES OF ARBITRATORS</vt:lpstr>
      <vt:lpstr>Duties of Labour Courts, Tribunals and National Tribunals</vt:lpstr>
      <vt:lpstr>Orders for the Prohibition of declaration/continuation of Strike/Lockout</vt:lpstr>
      <vt:lpstr>PROCEDURE, POWERS AND DUTIES OF AUTHORITIES</vt:lpstr>
      <vt:lpstr>PROCEDURE, POWERS AND DUTIES OF AUTHORITIES</vt:lpstr>
      <vt:lpstr>Powers of Labour Courts, Tribunals and National Tribunals</vt:lpstr>
      <vt:lpstr>PUBLICATION OF REPORTS AND AWARDS</vt:lpstr>
      <vt:lpstr>COMMENCEMENT OF THE AWARD</vt:lpstr>
      <vt:lpstr>Persons on whom settlements and awards are binding</vt:lpstr>
      <vt:lpstr>Persons on whom settlements and awards are binding</vt:lpstr>
      <vt:lpstr>PERIOD OF OPERATION OF SETTLEMENTS</vt:lpstr>
      <vt:lpstr>PERIOD OF OPERATION OF AWARDS</vt:lpstr>
      <vt:lpstr>Slide 79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home</dc:creator>
  <cp:lastModifiedBy>home</cp:lastModifiedBy>
  <cp:revision>106</cp:revision>
  <dcterms:created xsi:type="dcterms:W3CDTF">2006-08-16T00:00:00Z</dcterms:created>
  <dcterms:modified xsi:type="dcterms:W3CDTF">2020-04-04T11:07:58Z</dcterms:modified>
</cp:coreProperties>
</file>